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5.xml" ContentType="application/vnd.openxmlformats-officedocument.presentationml.tags+xml"/>
  <Override PartName="/ppt/notesSlides/notesSlide30.xml" ContentType="application/vnd.openxmlformats-officedocument.presentationml.notesSlide+xml"/>
  <Override PartName="/ppt/tags/tag26.xml" ContentType="application/vnd.openxmlformats-officedocument.presentationml.tags+xml"/>
  <Override PartName="/ppt/notesSlides/notesSlide31.xml" ContentType="application/vnd.openxmlformats-officedocument.presentationml.notesSlide+xml"/>
  <Override PartName="/ppt/tags/tag27.xml" ContentType="application/vnd.openxmlformats-officedocument.presentationml.tags+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notesSlides/notesSlide35.xml" ContentType="application/vnd.openxmlformats-officedocument.presentationml.notesSlide+xml"/>
  <Override PartName="/ppt/tags/tag31.xml" ContentType="application/vnd.openxmlformats-officedocument.presentationml.tags+xml"/>
  <Override PartName="/ppt/notesSlides/notesSlide36.xml" ContentType="application/vnd.openxmlformats-officedocument.presentationml.notesSlide+xml"/>
  <Override PartName="/ppt/tags/tag32.xml" ContentType="application/vnd.openxmlformats-officedocument.presentationml.tags+xml"/>
  <Override PartName="/ppt/notesSlides/notesSlide37.xml" ContentType="application/vnd.openxmlformats-officedocument.presentationml.notesSlide+xml"/>
  <Override PartName="/ppt/tags/tag33.xml" ContentType="application/vnd.openxmlformats-officedocument.presentationml.tags+xml"/>
  <Override PartName="/ppt/notesSlides/notesSlide38.xml" ContentType="application/vnd.openxmlformats-officedocument.presentationml.notesSlide+xml"/>
  <Override PartName="/ppt/tags/tag34.xml" ContentType="application/vnd.openxmlformats-officedocument.presentationml.tags+xml"/>
  <Override PartName="/ppt/notesSlides/notesSlide39.xml" ContentType="application/vnd.openxmlformats-officedocument.presentationml.notesSlide+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notesSlides/notesSlide41.xml" ContentType="application/vnd.openxmlformats-officedocument.presentationml.notesSlide+xml"/>
  <Override PartName="/ppt/tags/tag37.xml" ContentType="application/vnd.openxmlformats-officedocument.presentationml.tags+xml"/>
  <Override PartName="/ppt/notesSlides/notesSlide42.xml" ContentType="application/vnd.openxmlformats-officedocument.presentationml.notesSlide+xml"/>
  <Override PartName="/ppt/tags/tag38.xml" ContentType="application/vnd.openxmlformats-officedocument.presentationml.tags+xml"/>
  <Override PartName="/ppt/notesSlides/notesSlide43.xml" ContentType="application/vnd.openxmlformats-officedocument.presentationml.notesSlide+xml"/>
  <Override PartName="/ppt/tags/tag39.xml" ContentType="application/vnd.openxmlformats-officedocument.presentationml.tags+xml"/>
  <Override PartName="/ppt/notesSlides/notesSlide44.xml" ContentType="application/vnd.openxmlformats-officedocument.presentationml.notesSlide+xml"/>
  <Override PartName="/ppt/tags/tag40.xml" ContentType="application/vnd.openxmlformats-officedocument.presentationml.tags+xml"/>
  <Override PartName="/ppt/notesSlides/notesSlide45.xml" ContentType="application/vnd.openxmlformats-officedocument.presentationml.notesSlide+xml"/>
  <Override PartName="/ppt/tags/tag41.xml" ContentType="application/vnd.openxmlformats-officedocument.presentationml.tags+xml"/>
  <Override PartName="/ppt/notesSlides/notesSlide46.xml" ContentType="application/vnd.openxmlformats-officedocument.presentationml.notesSlide+xml"/>
  <Override PartName="/ppt/tags/tag42.xml" ContentType="application/vnd.openxmlformats-officedocument.presentationml.tags+xml"/>
  <Override PartName="/ppt/notesSlides/notesSlide47.xml" ContentType="application/vnd.openxmlformats-officedocument.presentationml.notesSlide+xml"/>
  <Override PartName="/ppt/tags/tag43.xml" ContentType="application/vnd.openxmlformats-officedocument.presentationml.tags+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46.xml" ContentType="application/vnd.openxmlformats-officedocument.presentationml.tags+xml"/>
  <Override PartName="/ppt/notesSlides/notesSlide52.xml" ContentType="application/vnd.openxmlformats-officedocument.presentationml.notesSlide+xml"/>
  <Override PartName="/ppt/tags/tag47.xml" ContentType="application/vnd.openxmlformats-officedocument.presentationml.tags+xml"/>
  <Override PartName="/ppt/notesSlides/notesSlide53.xml" ContentType="application/vnd.openxmlformats-officedocument.presentationml.notesSlide+xml"/>
  <Override PartName="/ppt/tags/tag48.xml" ContentType="application/vnd.openxmlformats-officedocument.presentationml.tags+xml"/>
  <Override PartName="/ppt/notesSlides/notesSlide54.xml" ContentType="application/vnd.openxmlformats-officedocument.presentationml.notesSlide+xml"/>
  <Override PartName="/ppt/tags/tag49.xml" ContentType="application/vnd.openxmlformats-officedocument.presentationml.tags+xml"/>
  <Override PartName="/ppt/notesSlides/notesSlide55.xml" ContentType="application/vnd.openxmlformats-officedocument.presentationml.notesSlide+xml"/>
  <Override PartName="/ppt/tags/tag50.xml" ContentType="application/vnd.openxmlformats-officedocument.presentationml.tags+xml"/>
  <Override PartName="/ppt/notesSlides/notesSlide56.xml" ContentType="application/vnd.openxmlformats-officedocument.presentationml.notesSlide+xml"/>
  <Override PartName="/ppt/tags/tag51.xml" ContentType="application/vnd.openxmlformats-officedocument.presentationml.tags+xml"/>
  <Override PartName="/ppt/notesSlides/notesSlide57.xml" ContentType="application/vnd.openxmlformats-officedocument.presentationml.notesSlide+xml"/>
  <Override PartName="/ppt/tags/tag52.xml" ContentType="application/vnd.openxmlformats-officedocument.presentationml.tags+xml"/>
  <Override PartName="/ppt/notesSlides/notesSlide58.xml" ContentType="application/vnd.openxmlformats-officedocument.presentationml.notesSlide+xml"/>
  <Override PartName="/ppt/tags/tag5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54.xml" ContentType="application/vnd.openxmlformats-officedocument.presentationml.tags+xml"/>
  <Override PartName="/ppt/notesSlides/notesSlide61.xml" ContentType="application/vnd.openxmlformats-officedocument.presentationml.notesSlide+xml"/>
  <Override PartName="/ppt/tags/tag55.xml" ContentType="application/vnd.openxmlformats-officedocument.presentationml.tags+xml"/>
  <Override PartName="/ppt/notesSlides/notesSlide62.xml" ContentType="application/vnd.openxmlformats-officedocument.presentationml.notesSlide+xml"/>
  <Override PartName="/ppt/tags/tag56.xml" ContentType="application/vnd.openxmlformats-officedocument.presentationml.tags+xml"/>
  <Override PartName="/ppt/notesSlides/notesSlide63.xml" ContentType="application/vnd.openxmlformats-officedocument.presentationml.notesSlide+xml"/>
  <Override PartName="/ppt/tags/tag57.xml" ContentType="application/vnd.openxmlformats-officedocument.presentationml.tags+xml"/>
  <Override PartName="/ppt/notesSlides/notesSlide64.xml" ContentType="application/vnd.openxmlformats-officedocument.presentationml.notesSlide+xml"/>
  <Override PartName="/ppt/tags/tag58.xml" ContentType="application/vnd.openxmlformats-officedocument.presentationml.tags+xml"/>
  <Override PartName="/ppt/notesSlides/notesSlide65.xml" ContentType="application/vnd.openxmlformats-officedocument.presentationml.notesSlide+xml"/>
  <Override PartName="/ppt/tags/tag59.xml" ContentType="application/vnd.openxmlformats-officedocument.presentationml.tags+xml"/>
  <Override PartName="/ppt/notesSlides/notesSlide66.xml" ContentType="application/vnd.openxmlformats-officedocument.presentationml.notesSlide+xml"/>
  <Override PartName="/ppt/tags/tag60.xml" ContentType="application/vnd.openxmlformats-officedocument.presentationml.tags+xml"/>
  <Override PartName="/ppt/notesSlides/notesSlide67.xml" ContentType="application/vnd.openxmlformats-officedocument.presentationml.notesSlide+xml"/>
  <Override PartName="/ppt/tags/tag61.xml" ContentType="application/vnd.openxmlformats-officedocument.presentationml.tags+xml"/>
  <Override PartName="/ppt/notesSlides/notesSlide68.xml" ContentType="application/vnd.openxmlformats-officedocument.presentationml.notesSlide+xml"/>
  <Override PartName="/ppt/tags/tag62.xml" ContentType="application/vnd.openxmlformats-officedocument.presentationml.tags+xml"/>
  <Override PartName="/ppt/notesSlides/notesSlide69.xml" ContentType="application/vnd.openxmlformats-officedocument.presentationml.notesSlide+xml"/>
  <Override PartName="/ppt/tags/tag63.xml" ContentType="application/vnd.openxmlformats-officedocument.presentationml.tags+xml"/>
  <Override PartName="/ppt/notesSlides/notesSlide70.xml" ContentType="application/vnd.openxmlformats-officedocument.presentationml.notesSlide+xml"/>
  <Override PartName="/ppt/tags/tag64.xml" ContentType="application/vnd.openxmlformats-officedocument.presentationml.tags+xml"/>
  <Override PartName="/ppt/notesSlides/notesSlide71.xml" ContentType="application/vnd.openxmlformats-officedocument.presentationml.notesSlide+xml"/>
  <Override PartName="/ppt/tags/tag65.xml" ContentType="application/vnd.openxmlformats-officedocument.presentationml.tags+xml"/>
  <Override PartName="/ppt/notesSlides/notesSlide72.xml" ContentType="application/vnd.openxmlformats-officedocument.presentationml.notesSlide+xml"/>
  <Override PartName="/ppt/tags/tag66.xml" ContentType="application/vnd.openxmlformats-officedocument.presentationml.tags+xml"/>
  <Override PartName="/ppt/notesSlides/notesSlide73.xml" ContentType="application/vnd.openxmlformats-officedocument.presentationml.notesSlide+xml"/>
  <Override PartName="/ppt/tags/tag67.xml" ContentType="application/vnd.openxmlformats-officedocument.presentationml.tags+xml"/>
  <Override PartName="/ppt/notesSlides/notesSlide74.xml" ContentType="application/vnd.openxmlformats-officedocument.presentationml.notesSlide+xml"/>
  <Override PartName="/ppt/tags/tag68.xml" ContentType="application/vnd.openxmlformats-officedocument.presentationml.tags+xml"/>
  <Override PartName="/ppt/notesSlides/notesSlide75.xml" ContentType="application/vnd.openxmlformats-officedocument.presentationml.notesSlide+xml"/>
  <Override PartName="/ppt/tags/tag69.xml" ContentType="application/vnd.openxmlformats-officedocument.presentationml.tags+xml"/>
  <Override PartName="/ppt/notesSlides/notesSlide76.xml" ContentType="application/vnd.openxmlformats-officedocument.presentationml.notesSlide+xml"/>
  <Override PartName="/ppt/tags/tag70.xml" ContentType="application/vnd.openxmlformats-officedocument.presentationml.tags+xml"/>
  <Override PartName="/ppt/notesSlides/notesSlide77.xml" ContentType="application/vnd.openxmlformats-officedocument.presentationml.notesSlide+xml"/>
  <Override PartName="/ppt/tags/tag71.xml" ContentType="application/vnd.openxmlformats-officedocument.presentationml.tags+xml"/>
  <Override PartName="/ppt/notesSlides/notesSlide78.xml" ContentType="application/vnd.openxmlformats-officedocument.presentationml.notesSlide+xml"/>
  <Override PartName="/ppt/tags/tag72.xml" ContentType="application/vnd.openxmlformats-officedocument.presentationml.tags+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tags/tag81.xml" ContentType="application/vnd.openxmlformats-officedocument.presentationml.tags+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56" r:id="rId1"/>
    <p:sldMasterId id="2147483664" r:id="rId2"/>
  </p:sldMasterIdLst>
  <p:notesMasterIdLst>
    <p:notesMasterId r:id="rId92"/>
  </p:notesMasterIdLst>
  <p:sldIdLst>
    <p:sldId id="314" r:id="rId3"/>
    <p:sldId id="409" r:id="rId4"/>
    <p:sldId id="668" r:id="rId5"/>
    <p:sldId id="865" r:id="rId6"/>
    <p:sldId id="971" r:id="rId7"/>
    <p:sldId id="972" r:id="rId8"/>
    <p:sldId id="973" r:id="rId9"/>
    <p:sldId id="974" r:id="rId10"/>
    <p:sldId id="975" r:id="rId11"/>
    <p:sldId id="976" r:id="rId12"/>
    <p:sldId id="977" r:id="rId13"/>
    <p:sldId id="978" r:id="rId14"/>
    <p:sldId id="979" r:id="rId15"/>
    <p:sldId id="980" r:id="rId16"/>
    <p:sldId id="981" r:id="rId17"/>
    <p:sldId id="982" r:id="rId18"/>
    <p:sldId id="983" r:id="rId19"/>
    <p:sldId id="1037" r:id="rId20"/>
    <p:sldId id="1038" r:id="rId21"/>
    <p:sldId id="1039" r:id="rId22"/>
    <p:sldId id="1040" r:id="rId23"/>
    <p:sldId id="984" r:id="rId24"/>
    <p:sldId id="988" r:id="rId25"/>
    <p:sldId id="991" r:id="rId26"/>
    <p:sldId id="992" r:id="rId27"/>
    <p:sldId id="993" r:id="rId28"/>
    <p:sldId id="989" r:id="rId29"/>
    <p:sldId id="990" r:id="rId30"/>
    <p:sldId id="986" r:id="rId31"/>
    <p:sldId id="1041" r:id="rId32"/>
    <p:sldId id="994" r:id="rId33"/>
    <p:sldId id="995" r:id="rId34"/>
    <p:sldId id="1049" r:id="rId35"/>
    <p:sldId id="1042" r:id="rId36"/>
    <p:sldId id="996" r:id="rId37"/>
    <p:sldId id="1043" r:id="rId38"/>
    <p:sldId id="997" r:id="rId39"/>
    <p:sldId id="1044" r:id="rId40"/>
    <p:sldId id="998" r:id="rId41"/>
    <p:sldId id="999" r:id="rId42"/>
    <p:sldId id="1000" r:id="rId43"/>
    <p:sldId id="1001" r:id="rId44"/>
    <p:sldId id="1045" r:id="rId45"/>
    <p:sldId id="1046" r:id="rId46"/>
    <p:sldId id="1047" r:id="rId47"/>
    <p:sldId id="1004" r:id="rId48"/>
    <p:sldId id="1003" r:id="rId49"/>
    <p:sldId id="1048" r:id="rId50"/>
    <p:sldId id="1050" r:id="rId51"/>
    <p:sldId id="1051" r:id="rId52"/>
    <p:sldId id="987" r:id="rId53"/>
    <p:sldId id="1006" r:id="rId54"/>
    <p:sldId id="1054" r:id="rId55"/>
    <p:sldId id="1055" r:id="rId56"/>
    <p:sldId id="1056" r:id="rId57"/>
    <p:sldId id="1057" r:id="rId58"/>
    <p:sldId id="1058" r:id="rId59"/>
    <p:sldId id="1059" r:id="rId60"/>
    <p:sldId id="1060" r:id="rId61"/>
    <p:sldId id="1052" r:id="rId62"/>
    <p:sldId id="1009" r:id="rId63"/>
    <p:sldId id="1010" r:id="rId64"/>
    <p:sldId id="1011" r:id="rId65"/>
    <p:sldId id="1012" r:id="rId66"/>
    <p:sldId id="1013" r:id="rId67"/>
    <p:sldId id="1014" r:id="rId68"/>
    <p:sldId id="1035" r:id="rId69"/>
    <p:sldId id="1015" r:id="rId70"/>
    <p:sldId id="1016" r:id="rId71"/>
    <p:sldId id="1017" r:id="rId72"/>
    <p:sldId id="1018" r:id="rId73"/>
    <p:sldId id="1019" r:id="rId74"/>
    <p:sldId id="1020" r:id="rId75"/>
    <p:sldId id="1021" r:id="rId76"/>
    <p:sldId id="1022" r:id="rId77"/>
    <p:sldId id="1036" r:id="rId78"/>
    <p:sldId id="1023" r:id="rId79"/>
    <p:sldId id="1024" r:id="rId80"/>
    <p:sldId id="1025" r:id="rId81"/>
    <p:sldId id="1026" r:id="rId82"/>
    <p:sldId id="1027" r:id="rId83"/>
    <p:sldId id="1028" r:id="rId84"/>
    <p:sldId id="1029" r:id="rId85"/>
    <p:sldId id="1030" r:id="rId86"/>
    <p:sldId id="1031" r:id="rId87"/>
    <p:sldId id="1032" r:id="rId88"/>
    <p:sldId id="1033" r:id="rId89"/>
    <p:sldId id="1034" r:id="rId90"/>
    <p:sldId id="444" r:id="rId91"/>
  </p:sldIdLst>
  <p:sldSz cx="12192000" cy="6858000"/>
  <p:notesSz cx="6858000" cy="9144000"/>
  <p:custDataLst>
    <p:tags r:id="rId9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919"/>
    <a:srgbClr val="DD0012"/>
    <a:srgbClr val="AC050E"/>
    <a:srgbClr val="E0414A"/>
    <a:srgbClr val="85000B"/>
    <a:srgbClr val="CC0000"/>
    <a:srgbClr val="A6A6A6"/>
    <a:srgbClr val="FF2F2F"/>
    <a:srgbClr val="FF0000"/>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4" autoAdjust="0"/>
    <p:restoredTop sz="76519" autoAdjust="0"/>
  </p:normalViewPr>
  <p:slideViewPr>
    <p:cSldViewPr snapToGrid="0">
      <p:cViewPr varScale="1">
        <p:scale>
          <a:sx n="83" d="100"/>
          <a:sy n="83" d="100"/>
        </p:scale>
        <p:origin x="1536" y="1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EB25E-F66E-44BE-85A3-62191936F5C2}" type="datetimeFigureOut">
              <a:rPr lang="zh-CN" altLang="en-US" smtClean="0"/>
              <a:t>2021/11/18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7D03D-ED54-44F4-93D3-469DD7E83329}" type="slidenum">
              <a:rPr lang="zh-CN" altLang="en-US" smtClean="0"/>
              <a:t>‹#›</a:t>
            </a:fld>
            <a:endParaRPr lang="zh-CN" altLang="en-US"/>
          </a:p>
        </p:txBody>
      </p:sp>
    </p:spTree>
    <p:extLst>
      <p:ext uri="{BB962C8B-B14F-4D97-AF65-F5344CB8AC3E}">
        <p14:creationId xmlns:p14="http://schemas.microsoft.com/office/powerpoint/2010/main" val="3858706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baidu.com/s?wd=%E5%95%86%E5%93%81%E4%BB%A3%E7%A0%81&amp;tn=SE_PcZhidaonwhc_ngpagmjz&amp;rsv_dl=gh_pc_zhidao"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baidu.com/s?wd=%E5%95%86%E5%93%81%E4%BB%A3%E7%A0%81&amp;tn=SE_PcZhidaonwhc_ngpagmjz&amp;rsv_dl=gh_pc_zhidao"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a:t>
            </a:fld>
            <a:endParaRPr lang="zh-CN" altLang="en-US"/>
          </a:p>
        </p:txBody>
      </p:sp>
    </p:spTree>
    <p:extLst>
      <p:ext uri="{BB962C8B-B14F-4D97-AF65-F5344CB8AC3E}">
        <p14:creationId xmlns:p14="http://schemas.microsoft.com/office/powerpoint/2010/main" val="2367707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10</a:t>
            </a:fld>
            <a:endParaRPr lang="zh-CN" altLang="en-US"/>
          </a:p>
        </p:txBody>
      </p:sp>
    </p:spTree>
    <p:extLst>
      <p:ext uri="{BB962C8B-B14F-4D97-AF65-F5344CB8AC3E}">
        <p14:creationId xmlns:p14="http://schemas.microsoft.com/office/powerpoint/2010/main" val="182974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11</a:t>
            </a:fld>
            <a:endParaRPr lang="zh-CN" altLang="en-US"/>
          </a:p>
        </p:txBody>
      </p:sp>
    </p:spTree>
    <p:extLst>
      <p:ext uri="{BB962C8B-B14F-4D97-AF65-F5344CB8AC3E}">
        <p14:creationId xmlns:p14="http://schemas.microsoft.com/office/powerpoint/2010/main" val="4256617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12</a:t>
            </a:fld>
            <a:endParaRPr lang="zh-CN" altLang="en-US"/>
          </a:p>
        </p:txBody>
      </p:sp>
    </p:spTree>
    <p:extLst>
      <p:ext uri="{BB962C8B-B14F-4D97-AF65-F5344CB8AC3E}">
        <p14:creationId xmlns:p14="http://schemas.microsoft.com/office/powerpoint/2010/main" val="1139929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13</a:t>
            </a:fld>
            <a:endParaRPr lang="zh-CN" altLang="en-US"/>
          </a:p>
        </p:txBody>
      </p:sp>
    </p:spTree>
    <p:extLst>
      <p:ext uri="{BB962C8B-B14F-4D97-AF65-F5344CB8AC3E}">
        <p14:creationId xmlns:p14="http://schemas.microsoft.com/office/powerpoint/2010/main" val="1112155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14</a:t>
            </a:fld>
            <a:endParaRPr lang="zh-CN" altLang="en-US"/>
          </a:p>
        </p:txBody>
      </p:sp>
    </p:spTree>
    <p:extLst>
      <p:ext uri="{BB962C8B-B14F-4D97-AF65-F5344CB8AC3E}">
        <p14:creationId xmlns:p14="http://schemas.microsoft.com/office/powerpoint/2010/main" val="3486382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15</a:t>
            </a:fld>
            <a:endParaRPr lang="zh-CN" altLang="en-US"/>
          </a:p>
        </p:txBody>
      </p:sp>
    </p:spTree>
    <p:extLst>
      <p:ext uri="{BB962C8B-B14F-4D97-AF65-F5344CB8AC3E}">
        <p14:creationId xmlns:p14="http://schemas.microsoft.com/office/powerpoint/2010/main" val="1609076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16</a:t>
            </a:fld>
            <a:endParaRPr lang="zh-CN" altLang="en-US"/>
          </a:p>
        </p:txBody>
      </p:sp>
    </p:spTree>
    <p:extLst>
      <p:ext uri="{BB962C8B-B14F-4D97-AF65-F5344CB8AC3E}">
        <p14:creationId xmlns:p14="http://schemas.microsoft.com/office/powerpoint/2010/main" val="327371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17</a:t>
            </a:fld>
            <a:endParaRPr lang="zh-CN" altLang="en-US"/>
          </a:p>
        </p:txBody>
      </p:sp>
    </p:spTree>
    <p:extLst>
      <p:ext uri="{BB962C8B-B14F-4D97-AF65-F5344CB8AC3E}">
        <p14:creationId xmlns:p14="http://schemas.microsoft.com/office/powerpoint/2010/main" val="326940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18</a:t>
            </a:fld>
            <a:endParaRPr lang="zh-CN" altLang="en-US"/>
          </a:p>
        </p:txBody>
      </p:sp>
    </p:spTree>
    <p:extLst>
      <p:ext uri="{BB962C8B-B14F-4D97-AF65-F5344CB8AC3E}">
        <p14:creationId xmlns:p14="http://schemas.microsoft.com/office/powerpoint/2010/main" val="2708601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19</a:t>
            </a:fld>
            <a:endParaRPr lang="zh-CN" altLang="en-US"/>
          </a:p>
        </p:txBody>
      </p:sp>
    </p:spTree>
    <p:extLst>
      <p:ext uri="{BB962C8B-B14F-4D97-AF65-F5344CB8AC3E}">
        <p14:creationId xmlns:p14="http://schemas.microsoft.com/office/powerpoint/2010/main" val="365573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a:t>
            </a:fld>
            <a:endParaRPr lang="zh-CN" altLang="en-US"/>
          </a:p>
        </p:txBody>
      </p:sp>
    </p:spTree>
    <p:extLst>
      <p:ext uri="{BB962C8B-B14F-4D97-AF65-F5344CB8AC3E}">
        <p14:creationId xmlns:p14="http://schemas.microsoft.com/office/powerpoint/2010/main" val="165012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20</a:t>
            </a:fld>
            <a:endParaRPr lang="zh-CN" altLang="en-US"/>
          </a:p>
        </p:txBody>
      </p:sp>
    </p:spTree>
    <p:extLst>
      <p:ext uri="{BB962C8B-B14F-4D97-AF65-F5344CB8AC3E}">
        <p14:creationId xmlns:p14="http://schemas.microsoft.com/office/powerpoint/2010/main" val="152579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21</a:t>
            </a:fld>
            <a:endParaRPr lang="zh-CN" altLang="en-US"/>
          </a:p>
        </p:txBody>
      </p:sp>
    </p:spTree>
    <p:extLst>
      <p:ext uri="{BB962C8B-B14F-4D97-AF65-F5344CB8AC3E}">
        <p14:creationId xmlns:p14="http://schemas.microsoft.com/office/powerpoint/2010/main" val="896487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22</a:t>
            </a:fld>
            <a:endParaRPr lang="zh-CN" altLang="en-US"/>
          </a:p>
        </p:txBody>
      </p:sp>
    </p:spTree>
    <p:extLst>
      <p:ext uri="{BB962C8B-B14F-4D97-AF65-F5344CB8AC3E}">
        <p14:creationId xmlns:p14="http://schemas.microsoft.com/office/powerpoint/2010/main" val="120731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23</a:t>
            </a:fld>
            <a:endParaRPr lang="zh-CN" altLang="en-US"/>
          </a:p>
        </p:txBody>
      </p:sp>
    </p:spTree>
    <p:extLst>
      <p:ext uri="{BB962C8B-B14F-4D97-AF65-F5344CB8AC3E}">
        <p14:creationId xmlns:p14="http://schemas.microsoft.com/office/powerpoint/2010/main" val="45210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24</a:t>
            </a:fld>
            <a:endParaRPr lang="zh-CN" altLang="en-US"/>
          </a:p>
        </p:txBody>
      </p:sp>
    </p:spTree>
    <p:extLst>
      <p:ext uri="{BB962C8B-B14F-4D97-AF65-F5344CB8AC3E}">
        <p14:creationId xmlns:p14="http://schemas.microsoft.com/office/powerpoint/2010/main" val="1894889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25</a:t>
            </a:fld>
            <a:endParaRPr lang="zh-CN" altLang="en-US"/>
          </a:p>
        </p:txBody>
      </p:sp>
    </p:spTree>
    <p:extLst>
      <p:ext uri="{BB962C8B-B14F-4D97-AF65-F5344CB8AC3E}">
        <p14:creationId xmlns:p14="http://schemas.microsoft.com/office/powerpoint/2010/main" val="4033193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26</a:t>
            </a:fld>
            <a:endParaRPr lang="zh-CN" altLang="en-US"/>
          </a:p>
        </p:txBody>
      </p:sp>
    </p:spTree>
    <p:extLst>
      <p:ext uri="{BB962C8B-B14F-4D97-AF65-F5344CB8AC3E}">
        <p14:creationId xmlns:p14="http://schemas.microsoft.com/office/powerpoint/2010/main" val="936401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27</a:t>
            </a:fld>
            <a:endParaRPr lang="zh-CN" altLang="en-US"/>
          </a:p>
        </p:txBody>
      </p:sp>
    </p:spTree>
    <p:extLst>
      <p:ext uri="{BB962C8B-B14F-4D97-AF65-F5344CB8AC3E}">
        <p14:creationId xmlns:p14="http://schemas.microsoft.com/office/powerpoint/2010/main" val="119950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28</a:t>
            </a:fld>
            <a:endParaRPr lang="zh-CN" altLang="en-US"/>
          </a:p>
        </p:txBody>
      </p:sp>
    </p:spTree>
    <p:extLst>
      <p:ext uri="{BB962C8B-B14F-4D97-AF65-F5344CB8AC3E}">
        <p14:creationId xmlns:p14="http://schemas.microsoft.com/office/powerpoint/2010/main" val="1893123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29</a:t>
            </a:fld>
            <a:endParaRPr lang="zh-CN" altLang="en-US"/>
          </a:p>
        </p:txBody>
      </p:sp>
    </p:spTree>
    <p:extLst>
      <p:ext uri="{BB962C8B-B14F-4D97-AF65-F5344CB8AC3E}">
        <p14:creationId xmlns:p14="http://schemas.microsoft.com/office/powerpoint/2010/main" val="169352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a:t>
            </a:fld>
            <a:endParaRPr lang="zh-CN" altLang="en-US"/>
          </a:p>
        </p:txBody>
      </p:sp>
    </p:spTree>
    <p:extLst>
      <p:ext uri="{BB962C8B-B14F-4D97-AF65-F5344CB8AC3E}">
        <p14:creationId xmlns:p14="http://schemas.microsoft.com/office/powerpoint/2010/main" val="69426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30</a:t>
            </a:fld>
            <a:endParaRPr lang="zh-CN" altLang="en-US"/>
          </a:p>
        </p:txBody>
      </p:sp>
    </p:spTree>
    <p:extLst>
      <p:ext uri="{BB962C8B-B14F-4D97-AF65-F5344CB8AC3E}">
        <p14:creationId xmlns:p14="http://schemas.microsoft.com/office/powerpoint/2010/main" val="229133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31</a:t>
            </a:fld>
            <a:endParaRPr lang="zh-CN" altLang="en-US"/>
          </a:p>
        </p:txBody>
      </p:sp>
    </p:spTree>
    <p:extLst>
      <p:ext uri="{BB962C8B-B14F-4D97-AF65-F5344CB8AC3E}">
        <p14:creationId xmlns:p14="http://schemas.microsoft.com/office/powerpoint/2010/main" val="168113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IP</a:t>
            </a:r>
            <a:r>
              <a:rPr lang="zh-CN" altLang="en-US" dirty="0"/>
              <a:t>地址有</a:t>
            </a:r>
            <a:r>
              <a:rPr lang="en-US" altLang="zh-CN" dirty="0"/>
              <a:t>A</a:t>
            </a:r>
            <a:r>
              <a:rPr lang="zh-CN" altLang="en-US" dirty="0"/>
              <a:t>、</a:t>
            </a:r>
            <a:r>
              <a:rPr lang="en-US" altLang="zh-CN" dirty="0"/>
              <a:t>B</a:t>
            </a:r>
            <a:r>
              <a:rPr lang="zh-CN" altLang="en-US" dirty="0"/>
              <a:t>、</a:t>
            </a:r>
            <a:r>
              <a:rPr lang="en-US" altLang="zh-CN" dirty="0"/>
              <a:t>C</a:t>
            </a:r>
            <a:r>
              <a:rPr lang="zh-CN" altLang="en-US" dirty="0"/>
              <a:t>、</a:t>
            </a:r>
            <a:r>
              <a:rPr lang="en-US" altLang="zh-CN" dirty="0"/>
              <a:t>D</a:t>
            </a:r>
            <a:r>
              <a:rPr lang="zh-CN" altLang="en-US" dirty="0"/>
              <a:t>、</a:t>
            </a:r>
            <a:r>
              <a:rPr lang="en-US" altLang="zh-CN" dirty="0"/>
              <a:t>E</a:t>
            </a:r>
            <a:r>
              <a:rPr lang="zh-CN" altLang="en-US" dirty="0"/>
              <a:t>五大类，其中常用的是</a:t>
            </a:r>
            <a:r>
              <a:rPr lang="en-US" altLang="zh-CN" dirty="0"/>
              <a:t>A</a:t>
            </a:r>
            <a:r>
              <a:rPr lang="zh-CN" altLang="en-US" dirty="0"/>
              <a:t>、</a:t>
            </a:r>
            <a:r>
              <a:rPr lang="en-US" altLang="zh-CN" dirty="0"/>
              <a:t>B</a:t>
            </a:r>
            <a:r>
              <a:rPr lang="zh-CN" altLang="en-US" dirty="0"/>
              <a:t>、</a:t>
            </a:r>
            <a:r>
              <a:rPr lang="en-US" altLang="zh-CN" dirty="0"/>
              <a:t>C</a:t>
            </a:r>
            <a:r>
              <a:rPr lang="zh-CN" altLang="en-US" dirty="0"/>
              <a:t>三类。</a:t>
            </a:r>
            <a:endParaRPr lang="en-US" altLang="zh-CN" dirty="0"/>
          </a:p>
          <a:p>
            <a:r>
              <a:rPr lang="zh-CN" altLang="en-US" dirty="0"/>
              <a:t>它们通用的格式是网络号</a:t>
            </a:r>
            <a:r>
              <a:rPr lang="en-US" altLang="zh-CN" dirty="0"/>
              <a:t>+</a:t>
            </a:r>
            <a:r>
              <a:rPr lang="zh-CN" altLang="en-US" dirty="0"/>
              <a:t>主机号</a:t>
            </a:r>
            <a:endParaRPr lang="en-US" altLang="zh-CN" dirty="0"/>
          </a:p>
          <a:p>
            <a:r>
              <a:rPr lang="zh-CN" altLang="en-US" dirty="0"/>
              <a:t>其中，网络号用于区分不同的网络，主机号用于区分同一网络中不同的主机，</a:t>
            </a:r>
            <a:endParaRPr lang="en-US" altLang="zh-CN" dirty="0"/>
          </a:p>
          <a:p>
            <a:r>
              <a:rPr lang="zh-CN" altLang="en-US" dirty="0"/>
              <a:t>在整个</a:t>
            </a:r>
            <a:r>
              <a:rPr lang="en-US" altLang="zh-CN" dirty="0"/>
              <a:t>IP</a:t>
            </a:r>
            <a:r>
              <a:rPr lang="zh-CN" altLang="en-US" dirty="0"/>
              <a:t>地址空间中，并非所有的</a:t>
            </a:r>
            <a:r>
              <a:rPr lang="en-US" altLang="zh-CN" dirty="0"/>
              <a:t>IP</a:t>
            </a:r>
            <a:r>
              <a:rPr lang="zh-CN" altLang="en-US" dirty="0"/>
              <a:t>地址都能分配给因特网中的主机使用，主机地址不能</a:t>
            </a:r>
            <a:endParaRPr lang="en-US" altLang="zh-CN" dirty="0"/>
          </a:p>
          <a:p>
            <a:r>
              <a:rPr lang="zh-CN" altLang="en-US" dirty="0"/>
              <a:t>全为</a:t>
            </a:r>
            <a:r>
              <a:rPr lang="en-US" altLang="zh-CN" dirty="0"/>
              <a:t>0</a:t>
            </a:r>
            <a:r>
              <a:rPr lang="zh-CN" altLang="en-US" dirty="0"/>
              <a:t>或者全为</a:t>
            </a:r>
            <a:r>
              <a:rPr lang="en-US" altLang="zh-CN" dirty="0"/>
              <a:t>1</a:t>
            </a:r>
          </a:p>
          <a:p>
            <a:r>
              <a:rPr lang="zh-CN" altLang="en-US" dirty="0"/>
              <a:t>如图所示，就是这五类地址网络号和主机号的划分方式。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32</a:t>
            </a:fld>
            <a:endParaRPr lang="zh-CN" altLang="en-US"/>
          </a:p>
        </p:txBody>
      </p:sp>
    </p:spTree>
    <p:extLst>
      <p:ext uri="{BB962C8B-B14F-4D97-AF65-F5344CB8AC3E}">
        <p14:creationId xmlns:p14="http://schemas.microsoft.com/office/powerpoint/2010/main" val="309034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33</a:t>
            </a:fld>
            <a:endParaRPr lang="zh-CN" altLang="en-US"/>
          </a:p>
        </p:txBody>
      </p:sp>
    </p:spTree>
    <p:extLst>
      <p:ext uri="{BB962C8B-B14F-4D97-AF65-F5344CB8AC3E}">
        <p14:creationId xmlns:p14="http://schemas.microsoft.com/office/powerpoint/2010/main" val="920581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这里我们重点说一下常用的</a:t>
            </a:r>
            <a:r>
              <a:rPr lang="en-US" altLang="zh-CN" dirty="0"/>
              <a:t>C</a:t>
            </a:r>
            <a:r>
              <a:rPr lang="zh-CN" altLang="en-US" dirty="0"/>
              <a:t>类地址。</a:t>
            </a:r>
            <a:endParaRPr lang="en-US" altLang="zh-CN" dirty="0"/>
          </a:p>
          <a:p>
            <a:r>
              <a:rPr lang="zh-CN" altLang="en-US" dirty="0"/>
              <a:t>它高几位的固定代码是</a:t>
            </a:r>
            <a:r>
              <a:rPr lang="en-US" altLang="zh-CN" dirty="0"/>
              <a:t>110</a:t>
            </a:r>
            <a:r>
              <a:rPr lang="zh-CN" altLang="en-US" dirty="0"/>
              <a:t>，然后</a:t>
            </a:r>
            <a:r>
              <a:rPr lang="en-US" altLang="zh-CN" dirty="0"/>
              <a:t>21</a:t>
            </a:r>
            <a:r>
              <a:rPr lang="zh-CN" altLang="en-US" dirty="0"/>
              <a:t>位作为网络号，剩余的</a:t>
            </a:r>
            <a:r>
              <a:rPr lang="en-US" altLang="zh-CN" dirty="0"/>
              <a:t>8</a:t>
            </a:r>
            <a:r>
              <a:rPr lang="zh-CN" altLang="en-US" dirty="0"/>
              <a:t>位作为主机号</a:t>
            </a:r>
            <a:endParaRPr lang="en-US" altLang="zh-CN" dirty="0"/>
          </a:p>
          <a:p>
            <a:r>
              <a:rPr lang="zh-CN" altLang="en-US" dirty="0"/>
              <a:t>那么</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可分配的</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类网络地址共 </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en-US" altLang="zh-CN" sz="1200" b="1" i="0" u="none" strike="noStrike" kern="0" cap="none" spc="0" normalizeH="0" baseline="40000" noProof="0" dirty="0">
                <a:ln>
                  <a:noFill/>
                </a:ln>
                <a:solidFill>
                  <a:schemeClr val="tx1"/>
                </a:solidFill>
                <a:effectLst/>
                <a:uLnTx/>
                <a:uFillTx/>
                <a:latin typeface="微软雅黑" panose="020B0503020204020204" pitchFamily="34" charset="-122"/>
                <a:ea typeface="微软雅黑" panose="020B0503020204020204" pitchFamily="34" charset="-122"/>
              </a:rPr>
              <a:t>21</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个</a:t>
            </a:r>
            <a:endPar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类的主机地址共有</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en-US" altLang="zh-CN" sz="1200" b="1" i="0" u="none" strike="noStrike" kern="0" cap="none" spc="0" normalizeH="0" baseline="40000" noProof="0" dirty="0">
                <a:ln>
                  <a:noFill/>
                </a:ln>
                <a:solidFill>
                  <a:schemeClr val="tx1"/>
                </a:solidFill>
                <a:effectLst/>
                <a:uLnTx/>
                <a:uFillTx/>
                <a:latin typeface="微软雅黑" panose="020B0503020204020204" pitchFamily="34" charset="-122"/>
                <a:ea typeface="微软雅黑" panose="020B0503020204020204" pitchFamily="34" charset="-122"/>
              </a:rPr>
              <a:t>8</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（减去主机号全</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0</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和全</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1</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的两个）共</a:t>
            </a:r>
            <a:r>
              <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254</a:t>
            </a: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台</a:t>
            </a:r>
            <a:endParaRPr kumimoji="0" lang="en-US" altLang="zh-CN"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它的地址范围就是</a:t>
            </a: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192.0.0.0</a:t>
            </a:r>
            <a:r>
              <a:rPr kumimoji="0" lang="zh-CN" altLang="en-US"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223.255.255.255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我们知道</a:t>
            </a:r>
            <a:r>
              <a:rPr lang="en-US" altLang="zh-CN" dirty="0"/>
              <a:t>IP</a:t>
            </a:r>
            <a:r>
              <a:rPr lang="zh-CN" altLang="en-US" dirty="0"/>
              <a:t>地址可以标识因特网中的一台主机，但如果一台主机中同时有多个应用进程要通过因特网进行数据传输，那么这些不同的进程应该如何标识呢？也就是说，主机接收到的数据应该传送给哪个应用进程呢？端口</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34</a:t>
            </a:fld>
            <a:endParaRPr lang="zh-CN" altLang="en-US"/>
          </a:p>
        </p:txBody>
      </p:sp>
    </p:spTree>
    <p:extLst>
      <p:ext uri="{BB962C8B-B14F-4D97-AF65-F5344CB8AC3E}">
        <p14:creationId xmlns:p14="http://schemas.microsoft.com/office/powerpoint/2010/main" val="413168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这里就需要用到端口号了。</a:t>
            </a:r>
            <a:endParaRPr lang="en-US" altLang="zh-CN" dirty="0"/>
          </a:p>
          <a:p>
            <a:r>
              <a:rPr lang="zh-CN" altLang="en-US" dirty="0"/>
              <a:t>先看一下定义：标识同一主机中不同应用进程的机制就是端口号。打个比喻，</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如果把</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地址比作一栋房子 ，端口就是出入此房中各个房间的门。</a:t>
            </a:r>
            <a:endPar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我们知道一个</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地址可以对应多种服务，如</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Web</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FTP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SMTP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服务，等</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主机就是通过“</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端口号”来区分不同的服务。</a:t>
            </a:r>
            <a:endPar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endParaRPr>
          </a:p>
          <a:p>
            <a:pPr>
              <a:buClr>
                <a:srgbClr val="3333CC"/>
              </a:buClr>
              <a:defRPr/>
            </a:pPr>
            <a:r>
              <a:rPr lang="zh-CN" altLang="en-US" dirty="0"/>
              <a:t>端口号是一个</a:t>
            </a:r>
            <a:r>
              <a:rPr lang="en-US" altLang="zh-CN" dirty="0"/>
              <a:t>16</a:t>
            </a:r>
            <a:r>
              <a:rPr lang="zh-CN" altLang="en-US" dirty="0"/>
              <a:t>位的正整数，所以</a:t>
            </a:r>
            <a:r>
              <a:rPr lang="zh-CN" altLang="en-US" sz="1200" kern="0" dirty="0">
                <a:solidFill>
                  <a:srgbClr val="333399"/>
                </a:solidFill>
                <a:effectLst/>
                <a:latin typeface="微软雅黑" panose="020B0503020204020204" pitchFamily="34" charset="-122"/>
                <a:ea typeface="微软雅黑" panose="020B0503020204020204" pitchFamily="34" charset="-122"/>
              </a:rPr>
              <a:t>一个</a:t>
            </a:r>
            <a:r>
              <a:rPr lang="en-US" altLang="zh-CN" sz="1200" kern="0" dirty="0">
                <a:solidFill>
                  <a:srgbClr val="333399"/>
                </a:solidFill>
                <a:effectLst/>
                <a:latin typeface="微软雅黑" panose="020B0503020204020204" pitchFamily="34" charset="-122"/>
                <a:ea typeface="微软雅黑" panose="020B0503020204020204" pitchFamily="34" charset="-122"/>
              </a:rPr>
              <a:t>IP</a:t>
            </a:r>
            <a:r>
              <a:rPr lang="zh-CN" altLang="en-US" sz="1200" kern="0" dirty="0">
                <a:solidFill>
                  <a:srgbClr val="333399"/>
                </a:solidFill>
                <a:effectLst/>
                <a:latin typeface="微软雅黑" panose="020B0503020204020204" pitchFamily="34" charset="-122"/>
                <a:ea typeface="微软雅黑" panose="020B0503020204020204" pitchFamily="34" charset="-122"/>
              </a:rPr>
              <a:t>地址可以有</a:t>
            </a:r>
            <a:r>
              <a:rPr lang="en-US" altLang="zh-CN" sz="1200" kern="0" dirty="0">
                <a:solidFill>
                  <a:srgbClr val="333399"/>
                </a:solidFill>
                <a:effectLst/>
                <a:latin typeface="微软雅黑" panose="020B0503020204020204" pitchFamily="34" charset="-122"/>
                <a:ea typeface="微软雅黑" panose="020B0503020204020204" pitchFamily="34" charset="-122"/>
              </a:rPr>
              <a:t>65536</a:t>
            </a:r>
            <a:r>
              <a:rPr lang="zh-CN" altLang="en-US" sz="1200" kern="0" dirty="0">
                <a:solidFill>
                  <a:srgbClr val="333399"/>
                </a:solidFill>
                <a:effectLst/>
                <a:latin typeface="微软雅黑" panose="020B0503020204020204" pitchFamily="34" charset="-122"/>
                <a:ea typeface="微软雅黑" panose="020B0503020204020204" pitchFamily="34" charset="-122"/>
              </a:rPr>
              <a:t>个端口。</a:t>
            </a:r>
            <a:r>
              <a:rPr lang="zh-CN" altLang="en-US" dirty="0"/>
              <a:t>其中</a:t>
            </a:r>
            <a:r>
              <a:rPr lang="en-US" altLang="zh-CN" dirty="0"/>
              <a:t>0</a:t>
            </a:r>
            <a:r>
              <a:rPr lang="zh-CN" altLang="en-US" dirty="0"/>
              <a:t>到</a:t>
            </a:r>
            <a:r>
              <a:rPr lang="en-US" altLang="zh-CN" dirty="0"/>
              <a:t>1023</a:t>
            </a:r>
            <a:r>
              <a:rPr lang="zh-CN" altLang="en-US" dirty="0"/>
              <a:t>被固定分配给一些应用协议，这些端口号称为熟知端口号或公认端口号。</a:t>
            </a:r>
            <a:r>
              <a:rPr lang="en-US" altLang="zh-CN" dirty="0"/>
              <a:t>1025</a:t>
            </a:r>
            <a:r>
              <a:rPr lang="zh-CN" altLang="en-US" dirty="0"/>
              <a:t>到</a:t>
            </a:r>
            <a:r>
              <a:rPr lang="en-US" altLang="zh-CN" dirty="0"/>
              <a:t>49151</a:t>
            </a:r>
            <a:r>
              <a:rPr lang="zh-CN" altLang="en-US" dirty="0"/>
              <a:t>为注册端口号，被一些公司用于自己的某种协议或服务。</a:t>
            </a:r>
            <a:r>
              <a:rPr lang="en-US" altLang="zh-CN" dirty="0"/>
              <a:t>49152</a:t>
            </a:r>
            <a:r>
              <a:rPr lang="zh-CN" altLang="en-US" dirty="0"/>
              <a:t>到</a:t>
            </a:r>
            <a:r>
              <a:rPr lang="en-US" altLang="zh-CN" dirty="0"/>
              <a:t>65535</a:t>
            </a:r>
            <a:r>
              <a:rPr lang="zh-CN" altLang="en-US" dirty="0"/>
              <a:t>为临时端口号，它们留给应用进程临时使用。临时端口号使用后会被系统回收，可以再分配给其他应用进程重复使用。</a:t>
            </a:r>
            <a:endParaRPr lang="en-US" altLang="zh-CN"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35</a:t>
            </a:fld>
            <a:endParaRPr lang="zh-CN" altLang="en-US"/>
          </a:p>
        </p:txBody>
      </p:sp>
    </p:spTree>
    <p:extLst>
      <p:ext uri="{BB962C8B-B14F-4D97-AF65-F5344CB8AC3E}">
        <p14:creationId xmlns:p14="http://schemas.microsoft.com/office/powerpoint/2010/main" val="1268043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这里就需要用到端口号了。</a:t>
            </a:r>
            <a:endParaRPr lang="en-US" altLang="zh-CN" dirty="0"/>
          </a:p>
          <a:p>
            <a:r>
              <a:rPr lang="zh-CN" altLang="en-US" dirty="0"/>
              <a:t>先看一下定义：标识同一主机中不同应用进程的机制就是端口号。打个比喻，</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如果把</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地址比作一栋房子 ，端口就是出入此房中各个房间的门。</a:t>
            </a:r>
            <a:endPar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我们知道一个</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地址可以对应多种服务，如</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Web</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FTP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SMTP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服务，等</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主机就是通过“</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地址</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端口号”来区分不同的服务。</a:t>
            </a:r>
            <a:endPar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endParaRPr>
          </a:p>
          <a:p>
            <a:pPr>
              <a:buClr>
                <a:srgbClr val="3333CC"/>
              </a:buClr>
              <a:defRPr/>
            </a:pPr>
            <a:r>
              <a:rPr lang="zh-CN" altLang="en-US" dirty="0"/>
              <a:t>端口号是一个</a:t>
            </a:r>
            <a:r>
              <a:rPr lang="en-US" altLang="zh-CN" dirty="0"/>
              <a:t>16</a:t>
            </a:r>
            <a:r>
              <a:rPr lang="zh-CN" altLang="en-US" dirty="0"/>
              <a:t>位的正整数，所以</a:t>
            </a:r>
            <a:r>
              <a:rPr lang="zh-CN" altLang="en-US" sz="1200" kern="0" dirty="0">
                <a:solidFill>
                  <a:srgbClr val="333399"/>
                </a:solidFill>
                <a:effectLst/>
                <a:latin typeface="微软雅黑" panose="020B0503020204020204" pitchFamily="34" charset="-122"/>
                <a:ea typeface="微软雅黑" panose="020B0503020204020204" pitchFamily="34" charset="-122"/>
              </a:rPr>
              <a:t>一个</a:t>
            </a:r>
            <a:r>
              <a:rPr lang="en-US" altLang="zh-CN" sz="1200" kern="0" dirty="0">
                <a:solidFill>
                  <a:srgbClr val="333399"/>
                </a:solidFill>
                <a:effectLst/>
                <a:latin typeface="微软雅黑" panose="020B0503020204020204" pitchFamily="34" charset="-122"/>
                <a:ea typeface="微软雅黑" panose="020B0503020204020204" pitchFamily="34" charset="-122"/>
              </a:rPr>
              <a:t>IP</a:t>
            </a:r>
            <a:r>
              <a:rPr lang="zh-CN" altLang="en-US" sz="1200" kern="0" dirty="0">
                <a:solidFill>
                  <a:srgbClr val="333399"/>
                </a:solidFill>
                <a:effectLst/>
                <a:latin typeface="微软雅黑" panose="020B0503020204020204" pitchFamily="34" charset="-122"/>
                <a:ea typeface="微软雅黑" panose="020B0503020204020204" pitchFamily="34" charset="-122"/>
              </a:rPr>
              <a:t>地址可以有</a:t>
            </a:r>
            <a:r>
              <a:rPr lang="en-US" altLang="zh-CN" sz="1200" kern="0" dirty="0">
                <a:solidFill>
                  <a:srgbClr val="333399"/>
                </a:solidFill>
                <a:effectLst/>
                <a:latin typeface="微软雅黑" panose="020B0503020204020204" pitchFamily="34" charset="-122"/>
                <a:ea typeface="微软雅黑" panose="020B0503020204020204" pitchFamily="34" charset="-122"/>
              </a:rPr>
              <a:t>65536</a:t>
            </a:r>
            <a:r>
              <a:rPr lang="zh-CN" altLang="en-US" sz="1200" kern="0" dirty="0">
                <a:solidFill>
                  <a:srgbClr val="333399"/>
                </a:solidFill>
                <a:effectLst/>
                <a:latin typeface="微软雅黑" panose="020B0503020204020204" pitchFamily="34" charset="-122"/>
                <a:ea typeface="微软雅黑" panose="020B0503020204020204" pitchFamily="34" charset="-122"/>
              </a:rPr>
              <a:t>个端口。</a:t>
            </a:r>
            <a:r>
              <a:rPr lang="zh-CN" altLang="en-US" dirty="0"/>
              <a:t>其中</a:t>
            </a:r>
            <a:r>
              <a:rPr lang="en-US" altLang="zh-CN" dirty="0"/>
              <a:t>0</a:t>
            </a:r>
            <a:r>
              <a:rPr lang="zh-CN" altLang="en-US" dirty="0"/>
              <a:t>到</a:t>
            </a:r>
            <a:r>
              <a:rPr lang="en-US" altLang="zh-CN" dirty="0"/>
              <a:t>1023</a:t>
            </a:r>
            <a:r>
              <a:rPr lang="zh-CN" altLang="en-US" dirty="0"/>
              <a:t>被固定分配给一些应用协议，这些端口号称为熟知端口号或公认端口号。</a:t>
            </a:r>
            <a:r>
              <a:rPr lang="en-US" altLang="zh-CN" dirty="0"/>
              <a:t>1025</a:t>
            </a:r>
            <a:r>
              <a:rPr lang="zh-CN" altLang="en-US" dirty="0"/>
              <a:t>到</a:t>
            </a:r>
            <a:r>
              <a:rPr lang="en-US" altLang="zh-CN" dirty="0"/>
              <a:t>49151</a:t>
            </a:r>
            <a:r>
              <a:rPr lang="zh-CN" altLang="en-US" dirty="0"/>
              <a:t>为注册端口号，被一些公司用于自己的某种协议或服务。</a:t>
            </a:r>
            <a:r>
              <a:rPr lang="en-US" altLang="zh-CN" dirty="0"/>
              <a:t>49152</a:t>
            </a:r>
            <a:r>
              <a:rPr lang="zh-CN" altLang="en-US" dirty="0"/>
              <a:t>到</a:t>
            </a:r>
            <a:r>
              <a:rPr lang="en-US" altLang="zh-CN" dirty="0"/>
              <a:t>65535</a:t>
            </a:r>
            <a:r>
              <a:rPr lang="zh-CN" altLang="en-US" dirty="0"/>
              <a:t>为临时端口号，它们留给应用进程临时使用。临时端口号使用后会被系统回收，可以再分配给其他应用进程重复使用。</a:t>
            </a:r>
            <a:endParaRPr lang="en-US" altLang="zh-CN"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36</a:t>
            </a:fld>
            <a:endParaRPr lang="zh-CN" altLang="en-US"/>
          </a:p>
        </p:txBody>
      </p:sp>
    </p:spTree>
    <p:extLst>
      <p:ext uri="{BB962C8B-B14F-4D97-AF65-F5344CB8AC3E}">
        <p14:creationId xmlns:p14="http://schemas.microsoft.com/office/powerpoint/2010/main" val="557763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我们知道，因特网一开始就采用了</a:t>
            </a:r>
            <a:r>
              <a:rPr lang="en-US" altLang="zh-CN" dirty="0"/>
              <a:t>32</a:t>
            </a:r>
            <a:r>
              <a:rPr lang="zh-CN" altLang="en-US" dirty="0"/>
              <a:t>位地址的</a:t>
            </a:r>
            <a:r>
              <a:rPr lang="en-US" altLang="zh-CN" dirty="0"/>
              <a:t>IPv4</a:t>
            </a:r>
            <a:r>
              <a:rPr lang="zh-CN" altLang="en-US" dirty="0"/>
              <a:t>协议。</a:t>
            </a:r>
            <a:r>
              <a:rPr lang="en-US" altLang="zh-CN" dirty="0"/>
              <a:t>32</a:t>
            </a:r>
            <a:r>
              <a:rPr lang="zh-CN" altLang="en-US" dirty="0"/>
              <a:t>位的</a:t>
            </a:r>
            <a:r>
              <a:rPr lang="en-US" altLang="zh-CN" dirty="0"/>
              <a:t>IP</a:t>
            </a:r>
            <a:r>
              <a:rPr lang="zh-CN" altLang="en-US" dirty="0"/>
              <a:t>地址所能表示的主机数量大约是</a:t>
            </a:r>
            <a:r>
              <a:rPr lang="en-US" altLang="zh-CN" dirty="0"/>
              <a:t>43</a:t>
            </a:r>
            <a:r>
              <a:rPr lang="zh-CN" altLang="en-US" dirty="0"/>
              <a:t>亿左右。在因特网建立初期，这么大的地址空间被认为已经是足够了。但随着因特网的急速扩张，人们很快就意识到，</a:t>
            </a:r>
            <a:r>
              <a:rPr lang="en-US" altLang="zh-CN" dirty="0"/>
              <a:t>32</a:t>
            </a:r>
            <a:r>
              <a:rPr lang="zh-CN" altLang="en-US" dirty="0"/>
              <a:t>位的</a:t>
            </a:r>
            <a:r>
              <a:rPr lang="en-US" altLang="zh-CN" dirty="0"/>
              <a:t>IP</a:t>
            </a:r>
            <a:r>
              <a:rPr lang="zh-CN" altLang="en-US" dirty="0"/>
              <a:t>地址已成为因特网发展的“拦路虎”。特别是，因特网地址管理机构于</a:t>
            </a:r>
            <a:r>
              <a:rPr lang="en-US" altLang="zh-CN" dirty="0"/>
              <a:t>2013</a:t>
            </a:r>
            <a:r>
              <a:rPr lang="zh-CN" altLang="en-US" dirty="0"/>
              <a:t>年</a:t>
            </a:r>
            <a:r>
              <a:rPr lang="en-US" altLang="zh-CN" dirty="0"/>
              <a:t>2</a:t>
            </a:r>
            <a:r>
              <a:rPr lang="zh-CN" altLang="en-US" dirty="0"/>
              <a:t>月</a:t>
            </a:r>
            <a:r>
              <a:rPr lang="en-US" altLang="zh-CN" dirty="0"/>
              <a:t>3</a:t>
            </a:r>
            <a:r>
              <a:rPr lang="zh-CN" altLang="en-US" dirty="0"/>
              <a:t>日宣布，现有的</a:t>
            </a:r>
            <a:r>
              <a:rPr lang="en-US" altLang="zh-CN" dirty="0"/>
              <a:t>IP</a:t>
            </a:r>
            <a:r>
              <a:rPr lang="zh-CN" altLang="en-US" dirty="0"/>
              <a:t>地址已经枯竭，已无地址可供分配。</a:t>
            </a:r>
            <a:endParaRPr lang="en-US" altLang="zh-CN" dirty="0"/>
          </a:p>
          <a:p>
            <a:r>
              <a:rPr lang="zh-CN" altLang="en-US" dirty="0"/>
              <a:t>然而值得庆幸的是，虽然上层的中央地址池已经枯竭，但下层各大因特网运营商手中仍掌握着许多尚未分配的的</a:t>
            </a:r>
            <a:r>
              <a:rPr lang="en-US" altLang="zh-CN" dirty="0"/>
              <a:t>IP</a:t>
            </a:r>
            <a:r>
              <a:rPr lang="zh-CN" altLang="en-US" dirty="0"/>
              <a:t>地址。在这种情况下，</a:t>
            </a:r>
            <a:r>
              <a:rPr lang="en-US" altLang="zh-CN" dirty="0"/>
              <a:t>IP</a:t>
            </a:r>
            <a:r>
              <a:rPr lang="zh-CN" altLang="en-US" dirty="0"/>
              <a:t>地址就成为了各大因特网运营商手中的稀缺资源。由此也引出了一个很重要的问题，即如何有效地利用手中的</a:t>
            </a:r>
            <a:r>
              <a:rPr lang="en-US" altLang="zh-CN" dirty="0"/>
              <a:t>IP</a:t>
            </a:r>
            <a:r>
              <a:rPr lang="zh-CN" altLang="en-US" dirty="0"/>
              <a:t>地址资源。</a:t>
            </a:r>
            <a:endParaRPr lang="en-US" altLang="zh-CN" dirty="0"/>
          </a:p>
          <a:p>
            <a:r>
              <a:rPr lang="zh-CN" altLang="en-US" dirty="0"/>
              <a:t>目前，</a:t>
            </a:r>
            <a:r>
              <a:rPr lang="en-US" altLang="zh-CN" dirty="0"/>
              <a:t>IPv4</a:t>
            </a:r>
            <a:r>
              <a:rPr lang="zh-CN" altLang="en-US" dirty="0"/>
              <a:t>网络的解决办法是采用子网寻址技术，即划分子网</a:t>
            </a:r>
            <a:endParaRPr lang="en-US" altLang="zh-CN" dirty="0"/>
          </a:p>
          <a:p>
            <a:r>
              <a:rPr lang="zh-CN" altLang="en-US" dirty="0"/>
              <a:t>将主机地址空间划分出一定的位数作为网络号的一部分，划分出来的那几位就称为子网号，这样一个网络就被分成多个子网，可以分配给多个机构或单位使用。划分子网后，</a:t>
            </a:r>
            <a:r>
              <a:rPr lang="en-US" altLang="zh-CN" dirty="0"/>
              <a:t>IP</a:t>
            </a:r>
            <a:r>
              <a:rPr lang="zh-CN" altLang="en-US" dirty="0"/>
              <a:t>地址可以认为由“网络号</a:t>
            </a:r>
            <a:r>
              <a:rPr lang="en-US" altLang="zh-CN" dirty="0"/>
              <a:t>-</a:t>
            </a:r>
            <a:r>
              <a:rPr lang="zh-CN" altLang="en-US" dirty="0"/>
              <a:t>子网号</a:t>
            </a:r>
            <a:r>
              <a:rPr lang="en-US" altLang="zh-CN" dirty="0"/>
              <a:t>-</a:t>
            </a:r>
            <a:r>
              <a:rPr lang="zh-CN" altLang="en-US" dirty="0"/>
              <a:t>主机号”三个部分组成。</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37</a:t>
            </a:fld>
            <a:endParaRPr lang="zh-CN" altLang="en-US"/>
          </a:p>
        </p:txBody>
      </p:sp>
    </p:spTree>
    <p:extLst>
      <p:ext uri="{BB962C8B-B14F-4D97-AF65-F5344CB8AC3E}">
        <p14:creationId xmlns:p14="http://schemas.microsoft.com/office/powerpoint/2010/main" val="2821615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下面我们来看一下如何来进行子网的划分。</a:t>
            </a:r>
            <a:endParaRPr lang="en-US" altLang="zh-CN" dirty="0"/>
          </a:p>
          <a:p>
            <a:r>
              <a:rPr lang="zh-CN" altLang="en-US" dirty="0"/>
              <a:t>划分子网的前提是当前网络规模较小，</a:t>
            </a:r>
            <a:r>
              <a:rPr lang="en-US" altLang="zh-CN" dirty="0"/>
              <a:t>IP</a:t>
            </a:r>
            <a:r>
              <a:rPr lang="zh-CN" altLang="en-US" dirty="0"/>
              <a:t>地址空间没有全部利用。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三个</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LAN</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，主机数为</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20</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25</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48</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，均少于</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类地址允许的主机数。为这三个</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LAN</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申请</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3</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个</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类</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地址显然有点浪费。</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比如有</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类网络地址：</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192.10.1.0</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将</a:t>
            </a:r>
            <a:r>
              <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该</a:t>
            </a:r>
            <a:r>
              <a:rPr kumimoji="0" lang="en-US" altLang="zh-CN"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C</a:t>
            </a:r>
            <a:r>
              <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类网划分为</a:t>
            </a:r>
            <a:r>
              <a:rPr kumimoji="0" lang="en-US" altLang="zh-CN"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6</a:t>
            </a:r>
            <a:r>
              <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个子网</a:t>
            </a:r>
            <a:endParaRPr kumimoji="0" lang="en-US" altLang="zh-CN"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那我们</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利用主机地址中的前</a:t>
            </a:r>
            <a:r>
              <a:rPr kumimoji="0" lang="en-US" altLang="zh-CN"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3</a:t>
            </a:r>
            <a:r>
              <a:rPr kumimoji="0" lang="zh-CN" altLang="en-US" sz="12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位作为标识子网</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要注意的是，子网划分是网络内部的事情，对外部网络是透明的，即外部网络看不见一个网络的内部子网结构。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那么在进行分组转发的时候，路由器是如何获取</a:t>
            </a:r>
            <a:r>
              <a:rPr lang="en-US" altLang="zh-CN" dirty="0"/>
              <a:t>IP</a:t>
            </a:r>
            <a:r>
              <a:rPr lang="zh-CN" altLang="en-US" dirty="0"/>
              <a:t>地址中的网络号的呢？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38</a:t>
            </a:fld>
            <a:endParaRPr lang="zh-CN" altLang="en-US"/>
          </a:p>
        </p:txBody>
      </p:sp>
    </p:spTree>
    <p:extLst>
      <p:ext uri="{BB962C8B-B14F-4D97-AF65-F5344CB8AC3E}">
        <p14:creationId xmlns:p14="http://schemas.microsoft.com/office/powerpoint/2010/main" val="1785066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39</a:t>
            </a:fld>
            <a:endParaRPr lang="zh-CN" altLang="en-US"/>
          </a:p>
        </p:txBody>
      </p:sp>
    </p:spTree>
    <p:extLst>
      <p:ext uri="{BB962C8B-B14F-4D97-AF65-F5344CB8AC3E}">
        <p14:creationId xmlns:p14="http://schemas.microsoft.com/office/powerpoint/2010/main" val="1903813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a:t>
            </a:fld>
            <a:endParaRPr lang="zh-CN" altLang="en-US"/>
          </a:p>
        </p:txBody>
      </p:sp>
    </p:spTree>
    <p:extLst>
      <p:ext uri="{BB962C8B-B14F-4D97-AF65-F5344CB8AC3E}">
        <p14:creationId xmlns:p14="http://schemas.microsoft.com/office/powerpoint/2010/main" val="2374815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我们来看一个具体的例子。</a:t>
            </a:r>
            <a:endParaRPr lang="en-US" altLang="zh-CN" dirty="0"/>
          </a:p>
          <a:p>
            <a:r>
              <a:rPr lang="zh-CN" altLang="en-US" dirty="0"/>
              <a:t>假设</a:t>
            </a:r>
            <a:r>
              <a:rPr kumimoji="1" lang="zh-CN" altLang="en-US" b="1" dirty="0">
                <a:solidFill>
                  <a:srgbClr val="000000"/>
                </a:solidFill>
                <a:latin typeface="微软雅黑" panose="020B0503020204020204" pitchFamily="34" charset="-122"/>
                <a:ea typeface="微软雅黑" panose="020B0503020204020204" pitchFamily="34" charset="-122"/>
              </a:rPr>
              <a:t>网络号</a:t>
            </a:r>
            <a:r>
              <a:rPr kumimoji="1" lang="en-US" altLang="zh-CN" b="1" dirty="0">
                <a:solidFill>
                  <a:srgbClr val="000000"/>
                </a:solidFill>
                <a:latin typeface="微软雅黑" panose="020B0503020204020204" pitchFamily="34" charset="-122"/>
                <a:ea typeface="微软雅黑" panose="020B0503020204020204" pitchFamily="34" charset="-122"/>
              </a:rPr>
              <a:t>24</a:t>
            </a:r>
            <a:r>
              <a:rPr kumimoji="1" lang="zh-CN" altLang="en-US" b="1" dirty="0">
                <a:solidFill>
                  <a:srgbClr val="000000"/>
                </a:solidFill>
                <a:latin typeface="微软雅黑" panose="020B0503020204020204" pitchFamily="34" charset="-122"/>
                <a:ea typeface="微软雅黑" panose="020B0503020204020204" pitchFamily="34" charset="-122"/>
              </a:rPr>
              <a:t>位，子网号</a:t>
            </a:r>
            <a:r>
              <a:rPr kumimoji="1" lang="en-US" altLang="zh-CN" b="1" dirty="0">
                <a:solidFill>
                  <a:srgbClr val="000000"/>
                </a:solidFill>
                <a:latin typeface="微软雅黑" panose="020B0503020204020204" pitchFamily="34" charset="-122"/>
                <a:ea typeface="微软雅黑" panose="020B0503020204020204" pitchFamily="34" charset="-122"/>
              </a:rPr>
              <a:t>3</a:t>
            </a:r>
            <a:r>
              <a:rPr kumimoji="1" lang="zh-CN" altLang="en-US" b="1" dirty="0">
                <a:solidFill>
                  <a:srgbClr val="000000"/>
                </a:solidFill>
                <a:latin typeface="微软雅黑" panose="020B0503020204020204" pitchFamily="34" charset="-122"/>
                <a:ea typeface="微软雅黑" panose="020B0503020204020204" pitchFamily="34" charset="-122"/>
              </a:rPr>
              <a:t>位。则子网掩码是多少</a:t>
            </a:r>
            <a:endParaRPr kumimoji="1" lang="en-US" altLang="zh-CN" b="1" dirty="0">
              <a:solidFill>
                <a:srgbClr val="000000"/>
              </a:solidFill>
              <a:latin typeface="微软雅黑" panose="020B0503020204020204" pitchFamily="34" charset="-122"/>
              <a:ea typeface="微软雅黑" panose="020B0503020204020204" pitchFamily="34" charset="-122"/>
            </a:endParaRPr>
          </a:p>
          <a:p>
            <a:endParaRPr kumimoji="1" lang="en-US" altLang="zh-CN" b="1" dirty="0">
              <a:solidFill>
                <a:srgbClr val="000000"/>
              </a:solidFill>
              <a:latin typeface="微软雅黑" panose="020B0503020204020204" pitchFamily="34" charset="-122"/>
              <a:ea typeface="微软雅黑" panose="020B0503020204020204" pitchFamily="34" charset="-122"/>
            </a:endParaRPr>
          </a:p>
          <a:p>
            <a:r>
              <a:rPr kumimoji="1" lang="zh-CN" altLang="en-US" b="1" dirty="0">
                <a:solidFill>
                  <a:srgbClr val="000000"/>
                </a:solidFill>
                <a:latin typeface="微软雅黑" panose="020B0503020204020204" pitchFamily="34" charset="-122"/>
                <a:ea typeface="微软雅黑" panose="020B0503020204020204" pitchFamily="34" charset="-122"/>
              </a:rPr>
              <a:t>这里给出</a:t>
            </a:r>
            <a:r>
              <a:rPr kumimoji="1" lang="en-US" altLang="zh-CN" b="1" dirty="0">
                <a:solidFill>
                  <a:srgbClr val="000000"/>
                </a:solidFill>
                <a:latin typeface="微软雅黑" panose="020B0503020204020204" pitchFamily="34" charset="-122"/>
                <a:ea typeface="微软雅黑" panose="020B0503020204020204" pitchFamily="34" charset="-122"/>
              </a:rPr>
              <a:t>A</a:t>
            </a:r>
            <a:r>
              <a:rPr kumimoji="1" lang="zh-CN" altLang="en-US" b="1" dirty="0">
                <a:solidFill>
                  <a:srgbClr val="000000"/>
                </a:solidFill>
                <a:latin typeface="微软雅黑" panose="020B0503020204020204" pitchFamily="34" charset="-122"/>
                <a:ea typeface="微软雅黑" panose="020B0503020204020204" pitchFamily="34" charset="-122"/>
              </a:rPr>
              <a:t>，</a:t>
            </a:r>
            <a:r>
              <a:rPr kumimoji="1" lang="en-US" altLang="zh-CN" b="1" dirty="0">
                <a:solidFill>
                  <a:srgbClr val="000000"/>
                </a:solidFill>
                <a:latin typeface="微软雅黑" panose="020B0503020204020204" pitchFamily="34" charset="-122"/>
                <a:ea typeface="微软雅黑" panose="020B0503020204020204" pitchFamily="34" charset="-122"/>
              </a:rPr>
              <a:t>B</a:t>
            </a:r>
            <a:r>
              <a:rPr kumimoji="1" lang="zh-CN" altLang="en-US" b="1" dirty="0">
                <a:solidFill>
                  <a:srgbClr val="000000"/>
                </a:solidFill>
                <a:latin typeface="微软雅黑" panose="020B0503020204020204" pitchFamily="34" charset="-122"/>
                <a:ea typeface="微软雅黑" panose="020B0503020204020204" pitchFamily="34" charset="-122"/>
              </a:rPr>
              <a:t>，</a:t>
            </a:r>
            <a:r>
              <a:rPr kumimoji="1" lang="en-US" altLang="zh-CN" b="1" dirty="0">
                <a:solidFill>
                  <a:srgbClr val="000000"/>
                </a:solidFill>
                <a:latin typeface="微软雅黑" panose="020B0503020204020204" pitchFamily="34" charset="-122"/>
                <a:ea typeface="微软雅黑" panose="020B0503020204020204" pitchFamily="34" charset="-122"/>
              </a:rPr>
              <a:t>C</a:t>
            </a:r>
            <a:r>
              <a:rPr kumimoji="1" lang="zh-CN" altLang="en-US" b="1" dirty="0">
                <a:solidFill>
                  <a:srgbClr val="000000"/>
                </a:solidFill>
                <a:latin typeface="微软雅黑" panose="020B0503020204020204" pitchFamily="34" charset="-122"/>
                <a:ea typeface="微软雅黑" panose="020B0503020204020204" pitchFamily="34" charset="-122"/>
              </a:rPr>
              <a:t>三类</a:t>
            </a:r>
            <a:r>
              <a:rPr kumimoji="1" lang="en-US" altLang="zh-CN" b="1" dirty="0">
                <a:solidFill>
                  <a:srgbClr val="000000"/>
                </a:solidFill>
                <a:latin typeface="微软雅黑" panose="020B0503020204020204" pitchFamily="34" charset="-122"/>
                <a:ea typeface="微软雅黑" panose="020B0503020204020204" pitchFamily="34" charset="-122"/>
              </a:rPr>
              <a:t>IP</a:t>
            </a:r>
            <a:r>
              <a:rPr kumimoji="1" lang="zh-CN" altLang="en-US" b="1" dirty="0">
                <a:solidFill>
                  <a:srgbClr val="000000"/>
                </a:solidFill>
                <a:latin typeface="微软雅黑" panose="020B0503020204020204" pitchFamily="34" charset="-122"/>
                <a:ea typeface="微软雅黑" panose="020B0503020204020204" pitchFamily="34" charset="-122"/>
              </a:rPr>
              <a:t>的缺省子网掩码，大家可以想想为什么是这个数</a:t>
            </a:r>
            <a:endParaRPr kumimoji="1" lang="en-US" altLang="zh-CN" b="1" dirty="0">
              <a:solidFill>
                <a:srgbClr val="000000"/>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40</a:t>
            </a:fld>
            <a:endParaRPr lang="zh-CN" altLang="en-US"/>
          </a:p>
        </p:txBody>
      </p:sp>
    </p:spTree>
    <p:extLst>
      <p:ext uri="{BB962C8B-B14F-4D97-AF65-F5344CB8AC3E}">
        <p14:creationId xmlns:p14="http://schemas.microsoft.com/office/powerpoint/2010/main" val="693222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有了子网和子网掩码的概念，我们来看一下路由器是如何计算一个</a:t>
            </a:r>
            <a:r>
              <a:rPr lang="en-US" altLang="zh-CN" dirty="0"/>
              <a:t>IP</a:t>
            </a:r>
            <a:r>
              <a:rPr lang="zh-CN" altLang="en-US" dirty="0"/>
              <a:t>地址所对应的网络地址的。所谓网络地址是主机号部分为全</a:t>
            </a:r>
            <a:r>
              <a:rPr lang="en-US" altLang="zh-CN" dirty="0"/>
              <a:t>0</a:t>
            </a:r>
            <a:r>
              <a:rPr lang="zh-CN" altLang="en-US" dirty="0"/>
              <a:t>的</a:t>
            </a:r>
            <a:r>
              <a:rPr lang="en-US" altLang="zh-CN" dirty="0"/>
              <a:t>IP</a:t>
            </a:r>
            <a:r>
              <a:rPr lang="zh-CN" altLang="en-US" dirty="0"/>
              <a:t>地址，它用于标识一个网络。</a:t>
            </a:r>
            <a:endParaRPr lang="en-US" altLang="zh-CN" dirty="0"/>
          </a:p>
          <a:p>
            <a:r>
              <a:rPr lang="zh-CN" altLang="en-US" dirty="0"/>
              <a:t>当路由器从分组中得到一个</a:t>
            </a:r>
            <a:r>
              <a:rPr lang="en-US" altLang="zh-CN" dirty="0"/>
              <a:t>IP</a:t>
            </a:r>
            <a:r>
              <a:rPr lang="zh-CN" altLang="en-US" dirty="0"/>
              <a:t>地址时，它就会用子网掩码和</a:t>
            </a:r>
            <a:r>
              <a:rPr lang="en-US" altLang="zh-CN" dirty="0"/>
              <a:t>IP</a:t>
            </a:r>
            <a:r>
              <a:rPr lang="zh-CN" altLang="en-US" dirty="0"/>
              <a:t>地址进行与操作，与操作的结果就是网络地址。</a:t>
            </a:r>
            <a:endParaRPr lang="en-US" altLang="zh-CN" dirty="0"/>
          </a:p>
          <a:p>
            <a:r>
              <a:rPr lang="zh-CN" altLang="en-US" dirty="0"/>
              <a:t>例如，计算</a:t>
            </a:r>
            <a:r>
              <a:rPr lang="en-US" altLang="zh-CN" dirty="0"/>
              <a:t>10.5.100.1</a:t>
            </a:r>
            <a:r>
              <a:rPr lang="zh-CN" altLang="en-US" dirty="0"/>
              <a:t>的网络地址，已知其子网掩码为</a:t>
            </a:r>
            <a:r>
              <a:rPr lang="en-US" altLang="zh-CN" dirty="0"/>
              <a:t>255.255.192.0</a:t>
            </a:r>
            <a:r>
              <a:rPr lang="zh-CN" altLang="en-US" dirty="0"/>
              <a:t>。首先将</a:t>
            </a:r>
            <a:r>
              <a:rPr lang="en-US" altLang="zh-CN" dirty="0"/>
              <a:t>10.5.100.1</a:t>
            </a:r>
            <a:r>
              <a:rPr lang="zh-CN" altLang="en-US" dirty="0"/>
              <a:t>和</a:t>
            </a:r>
            <a:r>
              <a:rPr lang="en-US" altLang="zh-CN" dirty="0"/>
              <a:t>255.255.192.0</a:t>
            </a:r>
            <a:r>
              <a:rPr lang="zh-CN" altLang="en-US" dirty="0"/>
              <a:t>写成二进制形式，然后将这两个数按位相与，结果为</a:t>
            </a:r>
            <a:r>
              <a:rPr lang="en-US" altLang="zh-CN" dirty="0"/>
              <a:t>10.5.64.0</a:t>
            </a:r>
            <a:r>
              <a:rPr lang="zh-CN" altLang="en-US" dirty="0"/>
              <a:t>，这就是</a:t>
            </a:r>
            <a:r>
              <a:rPr lang="en-US" altLang="zh-CN" dirty="0"/>
              <a:t>10.5.100.1</a:t>
            </a:r>
            <a:r>
              <a:rPr lang="zh-CN" altLang="en-US" dirty="0"/>
              <a:t>对应的网络地址。它的含义是，</a:t>
            </a:r>
            <a:r>
              <a:rPr lang="en-US" altLang="zh-CN" dirty="0"/>
              <a:t>IP</a:t>
            </a:r>
            <a:r>
              <a:rPr lang="zh-CN" altLang="en-US" dirty="0"/>
              <a:t>地址为</a:t>
            </a:r>
            <a:r>
              <a:rPr lang="en-US" altLang="zh-CN" dirty="0"/>
              <a:t>10.5.100.1</a:t>
            </a:r>
            <a:r>
              <a:rPr lang="zh-CN" altLang="en-US" dirty="0"/>
              <a:t>的主机位于网络</a:t>
            </a:r>
            <a:r>
              <a:rPr lang="en-US" altLang="zh-CN" dirty="0"/>
              <a:t>10.5.64.0</a:t>
            </a:r>
            <a:r>
              <a:rPr lang="zh-CN" altLang="en-US" dirty="0"/>
              <a:t>中。</a:t>
            </a:r>
            <a:endParaRPr lang="en-US" altLang="zh-CN" dirty="0"/>
          </a:p>
          <a:p>
            <a:r>
              <a:rPr lang="zh-CN" altLang="en-US" dirty="0"/>
              <a:t>根据</a:t>
            </a:r>
            <a:r>
              <a:rPr lang="en-US" altLang="zh-CN" dirty="0"/>
              <a:t>IP</a:t>
            </a:r>
            <a:r>
              <a:rPr lang="zh-CN" altLang="en-US" dirty="0"/>
              <a:t>地址的结构，我们还可以得到一个推论，即，如果两个</a:t>
            </a:r>
            <a:r>
              <a:rPr lang="en-US" altLang="zh-CN" dirty="0"/>
              <a:t>IP</a:t>
            </a:r>
            <a:r>
              <a:rPr lang="zh-CN" altLang="en-US" dirty="0"/>
              <a:t>地址的网络号完全相同，则它们属于同一个网络。</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41</a:t>
            </a:fld>
            <a:endParaRPr lang="zh-CN" altLang="en-US"/>
          </a:p>
        </p:txBody>
      </p:sp>
    </p:spTree>
    <p:extLst>
      <p:ext uri="{BB962C8B-B14F-4D97-AF65-F5344CB8AC3E}">
        <p14:creationId xmlns:p14="http://schemas.microsoft.com/office/powerpoint/2010/main" val="754314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最后我们介绍一下因特网中的第三种地址就是</a:t>
            </a:r>
            <a:r>
              <a:rPr lang="en-US" altLang="zh-CN" dirty="0"/>
              <a:t>MAC</a:t>
            </a:r>
            <a:r>
              <a:rPr lang="zh-CN" altLang="en-US" dirty="0"/>
              <a:t>地址。</a:t>
            </a:r>
            <a:endParaRPr lang="en-US" altLang="zh-CN" dirty="0"/>
          </a:p>
          <a:p>
            <a:r>
              <a:rPr lang="en-US" altLang="zh-CN" dirty="0"/>
              <a:t>MAC</a:t>
            </a:r>
            <a:r>
              <a:rPr lang="zh-CN" altLang="en-US" dirty="0"/>
              <a:t>地址也称为硬件地址、物理地址或网卡地址。它一般固化在网络接口，即网卡中。</a:t>
            </a:r>
          </a:p>
          <a:p>
            <a:r>
              <a:rPr lang="en-US" altLang="zh-CN" dirty="0"/>
              <a:t>MAC</a:t>
            </a:r>
            <a:r>
              <a:rPr lang="zh-CN" altLang="en-US" dirty="0"/>
              <a:t>地址由数据链路层进行识别和处理。</a:t>
            </a:r>
          </a:p>
          <a:p>
            <a:r>
              <a:rPr lang="zh-CN" altLang="en-US" dirty="0"/>
              <a:t>每一个</a:t>
            </a:r>
            <a:r>
              <a:rPr lang="en-US" altLang="zh-CN" dirty="0"/>
              <a:t>MAC</a:t>
            </a:r>
            <a:r>
              <a:rPr lang="zh-CN" altLang="en-US" dirty="0"/>
              <a:t>地址都是全球惟一的，它标识了一台主机的网络接口硬件地址。</a:t>
            </a:r>
          </a:p>
          <a:p>
            <a:r>
              <a:rPr lang="en-US" altLang="zh-CN" dirty="0"/>
              <a:t>MAC</a:t>
            </a:r>
            <a:r>
              <a:rPr lang="zh-CN" altLang="en-US" dirty="0"/>
              <a:t>地址是一个</a:t>
            </a:r>
            <a:r>
              <a:rPr lang="en-US" altLang="zh-CN" dirty="0"/>
              <a:t>48</a:t>
            </a:r>
            <a:r>
              <a:rPr lang="zh-CN" altLang="en-US" dirty="0"/>
              <a:t>位的二进制编码，通常以十六进制形式表示。其中，高</a:t>
            </a:r>
            <a:r>
              <a:rPr lang="en-US" altLang="zh-CN" dirty="0"/>
              <a:t>24</a:t>
            </a:r>
            <a:r>
              <a:rPr lang="zh-CN" altLang="en-US" dirty="0"/>
              <a:t>位是生产厂商的代码，后</a:t>
            </a:r>
            <a:r>
              <a:rPr lang="en-US" altLang="zh-CN" dirty="0"/>
              <a:t>24</a:t>
            </a:r>
            <a:r>
              <a:rPr lang="zh-CN" altLang="en-US" dirty="0"/>
              <a:t>位为产品序列号。</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42</a:t>
            </a:fld>
            <a:endParaRPr lang="zh-CN" altLang="en-US"/>
          </a:p>
        </p:txBody>
      </p:sp>
    </p:spTree>
    <p:extLst>
      <p:ext uri="{BB962C8B-B14F-4D97-AF65-F5344CB8AC3E}">
        <p14:creationId xmlns:p14="http://schemas.microsoft.com/office/powerpoint/2010/main" val="4130986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Windows</a:t>
            </a:r>
            <a:r>
              <a:rPr lang="zh-CN" altLang="en-US" dirty="0"/>
              <a:t>中，我们可以使用“</a:t>
            </a:r>
            <a:r>
              <a:rPr lang="en-US" altLang="zh-CN" dirty="0"/>
              <a:t>ipconfig -all”</a:t>
            </a:r>
            <a:r>
              <a:rPr lang="zh-CN" altLang="en-US" dirty="0"/>
              <a:t>命令查看网卡的</a:t>
            </a:r>
            <a:r>
              <a:rPr lang="en-US" altLang="zh-CN" dirty="0"/>
              <a:t>MAC</a:t>
            </a:r>
            <a:r>
              <a:rPr lang="zh-CN" altLang="en-US" dirty="0"/>
              <a:t>地址。</a:t>
            </a:r>
            <a:endParaRPr lang="en-US" altLang="zh-CN" dirty="0"/>
          </a:p>
          <a:p>
            <a:r>
              <a:rPr lang="zh-CN" altLang="en-US" dirty="0"/>
              <a:t>图中 “</a:t>
            </a:r>
            <a:r>
              <a:rPr lang="en-US" altLang="zh-CN" dirty="0"/>
              <a:t>Physical Address</a:t>
            </a:r>
            <a:r>
              <a:rPr lang="zh-CN" altLang="en-US" dirty="0"/>
              <a:t>”这一行显示的就是本机的</a:t>
            </a:r>
            <a:r>
              <a:rPr lang="en-US" altLang="zh-CN" dirty="0"/>
              <a:t>MAC</a:t>
            </a:r>
            <a:r>
              <a:rPr lang="zh-CN" altLang="en-US" dirty="0"/>
              <a:t>地址。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43</a:t>
            </a:fld>
            <a:endParaRPr lang="zh-CN" altLang="en-US"/>
          </a:p>
        </p:txBody>
      </p:sp>
    </p:spTree>
    <p:extLst>
      <p:ext uri="{BB962C8B-B14F-4D97-AF65-F5344CB8AC3E}">
        <p14:creationId xmlns:p14="http://schemas.microsoft.com/office/powerpoint/2010/main" val="33450482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下面，我们对</a:t>
            </a:r>
            <a:r>
              <a:rPr lang="en-US" altLang="zh-CN" dirty="0"/>
              <a:t>IP</a:t>
            </a:r>
            <a:r>
              <a:rPr lang="zh-CN" altLang="en-US" dirty="0"/>
              <a:t>地址与</a:t>
            </a:r>
            <a:r>
              <a:rPr lang="en-US" altLang="zh-CN" dirty="0"/>
              <a:t>MAC</a:t>
            </a:r>
            <a:r>
              <a:rPr lang="zh-CN" altLang="en-US" dirty="0"/>
              <a:t>地址进行一下比较，以加深大家对这两种地址的理解。</a:t>
            </a:r>
            <a:endParaRPr lang="en-US" altLang="zh-CN" dirty="0"/>
          </a:p>
          <a:p>
            <a:r>
              <a:rPr lang="zh-CN" altLang="en-US" dirty="0"/>
              <a:t>首先，二者在体系结构中的层次不同。</a:t>
            </a:r>
            <a:r>
              <a:rPr lang="en-US" altLang="zh-CN" dirty="0"/>
              <a:t>MAC</a:t>
            </a:r>
            <a:r>
              <a:rPr lang="zh-CN" altLang="en-US" dirty="0"/>
              <a:t>地址在数据链路层处理，而</a:t>
            </a:r>
            <a:r>
              <a:rPr lang="en-US" altLang="zh-CN" dirty="0"/>
              <a:t>IP</a:t>
            </a:r>
            <a:r>
              <a:rPr lang="zh-CN" altLang="en-US" dirty="0"/>
              <a:t>地址在网络层处理；</a:t>
            </a:r>
          </a:p>
          <a:p>
            <a:r>
              <a:rPr lang="zh-CN" altLang="en-US" dirty="0"/>
              <a:t>其次，二者的用途不同。</a:t>
            </a:r>
            <a:r>
              <a:rPr lang="en-US" altLang="zh-CN" dirty="0"/>
              <a:t>MAC</a:t>
            </a:r>
            <a:r>
              <a:rPr lang="zh-CN" altLang="en-US" dirty="0"/>
              <a:t>地址用于识别局域网中的邻接节点，而</a:t>
            </a:r>
            <a:r>
              <a:rPr lang="en-US" altLang="zh-CN" dirty="0"/>
              <a:t>IP</a:t>
            </a:r>
            <a:r>
              <a:rPr lang="zh-CN" altLang="en-US" dirty="0"/>
              <a:t>地址用于识别因特网中的端节点。</a:t>
            </a:r>
            <a:endParaRPr lang="en-US" altLang="zh-CN" dirty="0"/>
          </a:p>
          <a:p>
            <a:r>
              <a:rPr lang="zh-CN" altLang="en-US" dirty="0"/>
              <a:t>打个比喻，</a:t>
            </a:r>
            <a:r>
              <a:rPr lang="en-US" altLang="zh-CN" dirty="0"/>
              <a:t>MAC</a:t>
            </a:r>
            <a:r>
              <a:rPr lang="zh-CN" altLang="en-US" dirty="0"/>
              <a:t>地址类似于身份证号，一个人无论居住地在哪，身份证号不会改变，相应地，一台主机无论在哪个网络中，</a:t>
            </a:r>
            <a:r>
              <a:rPr lang="en-US" altLang="zh-CN" dirty="0"/>
              <a:t>MAC</a:t>
            </a:r>
            <a:r>
              <a:rPr lang="zh-CN" altLang="en-US" dirty="0"/>
              <a:t>地址不会改变；而</a:t>
            </a:r>
            <a:r>
              <a:rPr lang="en-US" altLang="zh-CN" dirty="0"/>
              <a:t>IP</a:t>
            </a:r>
            <a:r>
              <a:rPr lang="zh-CN" altLang="en-US" dirty="0"/>
              <a:t>地址类似邮政编码或住址，人换个居住地，邮政编码或住址就随之发生改变，相应地，主机迁移到另外一个网络，</a:t>
            </a:r>
            <a:r>
              <a:rPr lang="en-US" altLang="zh-CN" dirty="0"/>
              <a:t>IP</a:t>
            </a:r>
            <a:r>
              <a:rPr lang="zh-CN" altLang="en-US" dirty="0"/>
              <a:t>地址随之发生改变。</a:t>
            </a:r>
          </a:p>
          <a:p>
            <a:r>
              <a:rPr lang="zh-CN" altLang="en-US" dirty="0"/>
              <a:t>第三，</a:t>
            </a:r>
            <a:r>
              <a:rPr lang="en-US" altLang="zh-CN" dirty="0"/>
              <a:t>IP</a:t>
            </a:r>
            <a:r>
              <a:rPr lang="zh-CN" altLang="en-US" dirty="0"/>
              <a:t>地址在逻辑上是具有层次的，即网络号和主机号：而</a:t>
            </a:r>
            <a:r>
              <a:rPr lang="en-US" altLang="zh-CN" dirty="0"/>
              <a:t>MAC</a:t>
            </a:r>
            <a:r>
              <a:rPr lang="zh-CN" altLang="en-US" dirty="0"/>
              <a:t>地址是不分层次的。</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44</a:t>
            </a:fld>
            <a:endParaRPr lang="zh-CN" altLang="en-US"/>
          </a:p>
        </p:txBody>
      </p:sp>
    </p:spTree>
    <p:extLst>
      <p:ext uri="{BB962C8B-B14F-4D97-AF65-F5344CB8AC3E}">
        <p14:creationId xmlns:p14="http://schemas.microsoft.com/office/powerpoint/2010/main" val="1846202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45</a:t>
            </a:fld>
            <a:endParaRPr lang="zh-CN" altLang="en-US"/>
          </a:p>
        </p:txBody>
      </p:sp>
    </p:spTree>
    <p:extLst>
      <p:ext uri="{BB962C8B-B14F-4D97-AF65-F5344CB8AC3E}">
        <p14:creationId xmlns:p14="http://schemas.microsoft.com/office/powerpoint/2010/main" val="9121285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那么什么是域名呢？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域名其实就是</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为便于记忆而给网络中每个主机起的名字。</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通过我们所说的</a:t>
            </a:r>
            <a:r>
              <a:rPr lang="en-US" altLang="zh-CN" dirty="0"/>
              <a:t>DNS</a:t>
            </a:r>
            <a:r>
              <a:rPr lang="zh-CN" altLang="en-US" dirty="0"/>
              <a:t>，中文名叫做域名系统，它是</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用于在主机名和</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地址间进行转换，并保证主机名和</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地址一一对应的网络服务。</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一个域名系统通常由</a:t>
            </a:r>
            <a:r>
              <a:rPr kumimoji="1" lang="zh-CN" alt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域名空间、名字服务器和解析程序三部分组成</a:t>
            </a:r>
            <a:endParaRPr kumimoji="1"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r>
              <a:rPr lang="zh-CN" altLang="en-US" dirty="0"/>
              <a:t>域名通过域名系统</a:t>
            </a:r>
            <a:r>
              <a:rPr lang="en-US" altLang="zh-CN" dirty="0"/>
              <a:t>DNS</a:t>
            </a:r>
            <a:r>
              <a:rPr lang="zh-CN" altLang="en-US" dirty="0"/>
              <a:t>与</a:t>
            </a:r>
            <a:r>
              <a:rPr lang="en-US" altLang="zh-CN" dirty="0"/>
              <a:t>IP</a:t>
            </a:r>
            <a:r>
              <a:rPr lang="zh-CN" altLang="en-US" dirty="0"/>
              <a:t>地址进行了绑定，这称为域名注册，域名注册以后，就可以使用域名解析服务获取域名所对应的</a:t>
            </a:r>
            <a:r>
              <a:rPr lang="en-US" altLang="zh-CN" dirty="0"/>
              <a:t>IP</a:t>
            </a:r>
            <a:r>
              <a:rPr lang="zh-CN" altLang="en-US" dirty="0"/>
              <a:t>地址。例如，西安交通大学</a:t>
            </a:r>
            <a:r>
              <a:rPr lang="en-US" altLang="zh-CN" dirty="0"/>
              <a:t>Web</a:t>
            </a:r>
            <a:r>
              <a:rPr lang="zh-CN" altLang="en-US" dirty="0"/>
              <a:t>服务器的域名是</a:t>
            </a:r>
            <a:r>
              <a:rPr lang="en-US" altLang="zh-CN" dirty="0"/>
              <a:t>www.xjtu.edu.cn</a:t>
            </a:r>
            <a:r>
              <a:rPr lang="zh-CN" altLang="en-US" dirty="0"/>
              <a:t>，经域名解析后可得到该域名对应的</a:t>
            </a:r>
            <a:r>
              <a:rPr lang="en-US" altLang="zh-CN" dirty="0"/>
              <a:t>IP</a:t>
            </a:r>
            <a:r>
              <a:rPr lang="zh-CN" altLang="en-US" dirty="0"/>
              <a:t>地址是</a:t>
            </a:r>
            <a:r>
              <a:rPr lang="en-US" altLang="zh-CN" baseline="0" dirty="0"/>
              <a:t>211.137.130.3</a:t>
            </a:r>
            <a:r>
              <a:rPr lang="zh-CN" altLang="en-US" dirty="0"/>
              <a:t>。</a:t>
            </a:r>
            <a:endParaRPr lang="en-US" altLang="zh-CN" dirty="0"/>
          </a:p>
          <a:p>
            <a:r>
              <a:rPr lang="zh-CN" altLang="en-US" dirty="0"/>
              <a:t>要注意的是，域名是个逻辑概念，它并不反映主机所在的物理地点。</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46</a:t>
            </a:fld>
            <a:endParaRPr lang="zh-CN" altLang="en-US"/>
          </a:p>
        </p:txBody>
      </p:sp>
    </p:spTree>
    <p:extLst>
      <p:ext uri="{BB962C8B-B14F-4D97-AF65-F5344CB8AC3E}">
        <p14:creationId xmlns:p14="http://schemas.microsoft.com/office/powerpoint/2010/main" val="27625589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47</a:t>
            </a:fld>
            <a:endParaRPr lang="zh-CN" altLang="en-US"/>
          </a:p>
        </p:txBody>
      </p:sp>
    </p:spTree>
    <p:extLst>
      <p:ext uri="{BB962C8B-B14F-4D97-AF65-F5344CB8AC3E}">
        <p14:creationId xmlns:p14="http://schemas.microsoft.com/office/powerpoint/2010/main" val="4164608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与一个单位的组织结构类似，因特网的域名空间也是按照层次结构来进行组织的。域名空间包括根域和若干个次级域，其中所有的域名构成了一颗倒置的域名树。</a:t>
            </a:r>
            <a:endParaRPr lang="en-US" altLang="zh-CN" dirty="0"/>
          </a:p>
          <a:p>
            <a:r>
              <a:rPr lang="zh-CN" altLang="en-US" dirty="0"/>
              <a:t>根域包括两大类顶级域名，一类是组织类别代码，例如，</a:t>
            </a:r>
            <a:r>
              <a:rPr lang="en-US" altLang="zh-CN" dirty="0"/>
              <a:t>COM</a:t>
            </a:r>
            <a:r>
              <a:rPr lang="zh-CN" altLang="en-US" dirty="0"/>
              <a:t>、</a:t>
            </a:r>
            <a:r>
              <a:rPr lang="en-US" altLang="zh-CN" dirty="0"/>
              <a:t>NET</a:t>
            </a:r>
            <a:r>
              <a:rPr lang="zh-CN" altLang="en-US" dirty="0"/>
              <a:t>、</a:t>
            </a:r>
            <a:r>
              <a:rPr lang="en-US" altLang="zh-CN" dirty="0"/>
              <a:t>ORG</a:t>
            </a:r>
            <a:r>
              <a:rPr lang="zh-CN" altLang="en-US" dirty="0"/>
              <a:t>、</a:t>
            </a:r>
            <a:r>
              <a:rPr lang="en-US" altLang="zh-CN" dirty="0"/>
              <a:t>EDU</a:t>
            </a:r>
            <a:r>
              <a:rPr lang="zh-CN" altLang="en-US" dirty="0"/>
              <a:t>等。另一类是由两个字母组成的国家代码，如</a:t>
            </a:r>
            <a:r>
              <a:rPr lang="en-US" altLang="zh-CN" dirty="0"/>
              <a:t>CN, UK, DE</a:t>
            </a:r>
            <a:r>
              <a:rPr lang="zh-CN" altLang="en-US" dirty="0"/>
              <a:t>和</a:t>
            </a:r>
            <a:r>
              <a:rPr lang="en-US" altLang="zh-CN" dirty="0"/>
              <a:t>JP</a:t>
            </a:r>
            <a:r>
              <a:rPr lang="zh-CN" altLang="en-US" dirty="0"/>
              <a:t>等。其中</a:t>
            </a:r>
            <a:r>
              <a:rPr lang="en-US" altLang="zh-CN" dirty="0"/>
              <a:t>CN</a:t>
            </a:r>
            <a:r>
              <a:rPr lang="zh-CN" altLang="en-US" dirty="0"/>
              <a:t>是中国专用的顶级域名。根域下面是二级域，二级域中的域名根据其所属顶级域的性质不同而各不相同，如</a:t>
            </a:r>
            <a:r>
              <a:rPr lang="en-US" altLang="zh-CN" dirty="0"/>
              <a:t>COM</a:t>
            </a:r>
            <a:r>
              <a:rPr lang="zh-CN" altLang="en-US" dirty="0"/>
              <a:t>下的二级域名为公司名称缩写，国家代码下的二级域名为国家组织类别代码，与顶级域中的组织类别代码类似。三级域及以下由二级域名拥有者自行定义。按照这种域的组织形式，因特网中的任何一台主机在域名树中都有一条路径与之对应，而这条路径就是这台主机的域名。</a:t>
            </a:r>
            <a:endParaRPr lang="en-US" altLang="zh-CN" dirty="0"/>
          </a:p>
          <a:p>
            <a:r>
              <a:rPr lang="zh-CN" altLang="en-US" dirty="0"/>
              <a:t>例如，西安交通大学电子邮件服务器的域名</a:t>
            </a:r>
            <a:r>
              <a:rPr lang="en-US" altLang="zh-CN" dirty="0"/>
              <a:t>mail.xjtu.edu.cn</a:t>
            </a:r>
            <a:r>
              <a:rPr lang="zh-CN" altLang="en-US" dirty="0"/>
              <a:t>在域名树中的路径为，首先是根域中的</a:t>
            </a:r>
            <a:r>
              <a:rPr lang="en-US" altLang="zh-CN" dirty="0"/>
              <a:t>CN</a:t>
            </a:r>
            <a:r>
              <a:rPr lang="zh-CN" altLang="en-US" dirty="0"/>
              <a:t>，然后是</a:t>
            </a:r>
            <a:r>
              <a:rPr lang="en-US" altLang="zh-CN" dirty="0"/>
              <a:t>CN</a:t>
            </a:r>
            <a:r>
              <a:rPr lang="zh-CN" altLang="en-US" dirty="0"/>
              <a:t>下的</a:t>
            </a:r>
            <a:r>
              <a:rPr lang="en-US" altLang="zh-CN" dirty="0"/>
              <a:t>EDU</a:t>
            </a:r>
            <a:r>
              <a:rPr lang="zh-CN" altLang="en-US" dirty="0"/>
              <a:t>，然后是</a:t>
            </a:r>
            <a:r>
              <a:rPr lang="en-US" altLang="zh-CN" dirty="0"/>
              <a:t>EDU</a:t>
            </a:r>
            <a:r>
              <a:rPr lang="zh-CN" altLang="en-US" dirty="0"/>
              <a:t>下的</a:t>
            </a:r>
            <a:r>
              <a:rPr lang="en-US" altLang="zh-CN" dirty="0"/>
              <a:t>XJTU</a:t>
            </a:r>
            <a:r>
              <a:rPr lang="zh-CN" altLang="en-US" dirty="0"/>
              <a:t>，最后是</a:t>
            </a:r>
            <a:r>
              <a:rPr lang="en-US" altLang="zh-CN" dirty="0"/>
              <a:t>XJTU</a:t>
            </a:r>
            <a:r>
              <a:rPr lang="zh-CN" altLang="en-US" dirty="0"/>
              <a:t>下的</a:t>
            </a:r>
            <a:r>
              <a:rPr lang="en-US" altLang="zh-CN" dirty="0"/>
              <a:t>MAIL</a:t>
            </a:r>
            <a:r>
              <a:rPr lang="zh-CN" altLang="en-US" dirty="0"/>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48</a:t>
            </a:fld>
            <a:endParaRPr lang="zh-CN" altLang="en-US"/>
          </a:p>
        </p:txBody>
      </p:sp>
    </p:spTree>
    <p:extLst>
      <p:ext uri="{BB962C8B-B14F-4D97-AF65-F5344CB8AC3E}">
        <p14:creationId xmlns:p14="http://schemas.microsoft.com/office/powerpoint/2010/main" val="3408259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下面简要介绍一下域名解析过程。</a:t>
            </a:r>
            <a:endParaRPr lang="en-US" altLang="zh-CN" dirty="0"/>
          </a:p>
          <a:p>
            <a:r>
              <a:rPr lang="zh-CN" altLang="en-US" dirty="0"/>
              <a:t>首先，应用进程将</a:t>
            </a:r>
            <a:r>
              <a:rPr lang="en-US" altLang="zh-CN" dirty="0"/>
              <a:t>DNS</a:t>
            </a:r>
            <a:r>
              <a:rPr lang="zh-CN" altLang="en-US" dirty="0"/>
              <a:t>请求发给本地域名服务器。</a:t>
            </a:r>
            <a:endParaRPr lang="en-US" altLang="zh-CN" dirty="0"/>
          </a:p>
          <a:p>
            <a:r>
              <a:rPr lang="zh-CN" altLang="en-US" dirty="0"/>
              <a:t>本地域名服务器在自己的</a:t>
            </a:r>
            <a:r>
              <a:rPr lang="en-US" altLang="zh-CN" dirty="0"/>
              <a:t>DNS</a:t>
            </a:r>
            <a:r>
              <a:rPr lang="zh-CN" altLang="en-US" dirty="0"/>
              <a:t>缓存中查找，如果没有找到，则将该</a:t>
            </a:r>
            <a:r>
              <a:rPr lang="en-US" altLang="zh-CN" dirty="0"/>
              <a:t>DNS</a:t>
            </a:r>
            <a:r>
              <a:rPr lang="zh-CN" altLang="en-US" dirty="0"/>
              <a:t>请求转发给根域名服务器，</a:t>
            </a:r>
            <a:endParaRPr lang="en-US" altLang="zh-CN" dirty="0"/>
          </a:p>
          <a:p>
            <a:r>
              <a:rPr lang="zh-CN" altLang="en-US" dirty="0"/>
              <a:t>根域名服务器根据待查找的域名把</a:t>
            </a:r>
            <a:r>
              <a:rPr lang="en-US" altLang="zh-CN" dirty="0"/>
              <a:t>DNS</a:t>
            </a:r>
            <a:r>
              <a:rPr lang="zh-CN" altLang="en-US" dirty="0"/>
              <a:t>请求转发给相应的二级域名服务器，</a:t>
            </a:r>
            <a:endParaRPr lang="en-US" altLang="zh-CN" dirty="0"/>
          </a:p>
          <a:p>
            <a:r>
              <a:rPr lang="zh-CN" altLang="en-US" dirty="0"/>
              <a:t>二级域名服务器再根据域名把</a:t>
            </a:r>
            <a:r>
              <a:rPr lang="en-US" altLang="zh-CN" dirty="0"/>
              <a:t>DNS</a:t>
            </a:r>
            <a:r>
              <a:rPr lang="zh-CN" altLang="en-US" dirty="0"/>
              <a:t>请求转发给相应的三级域名服务器，如此重复；</a:t>
            </a:r>
            <a:endParaRPr lang="en-US" altLang="zh-CN" dirty="0"/>
          </a:p>
          <a:p>
            <a:r>
              <a:rPr lang="zh-CN" altLang="en-US" dirty="0"/>
              <a:t>当</a:t>
            </a:r>
            <a:r>
              <a:rPr lang="en-US" altLang="zh-CN" dirty="0"/>
              <a:t>DNS</a:t>
            </a:r>
            <a:r>
              <a:rPr lang="zh-CN" altLang="en-US" dirty="0"/>
              <a:t>请求传送到负责管理该主机的权威域名服务器时，该权威域名服务器查找域名数据库，</a:t>
            </a:r>
            <a:endParaRPr lang="en-US" altLang="zh-CN" dirty="0"/>
          </a:p>
          <a:p>
            <a:r>
              <a:rPr lang="zh-CN" altLang="en-US" dirty="0"/>
              <a:t>将域名对应的</a:t>
            </a:r>
            <a:r>
              <a:rPr lang="en-US" altLang="zh-CN" dirty="0"/>
              <a:t>IP</a:t>
            </a:r>
            <a:r>
              <a:rPr lang="zh-CN" altLang="en-US" dirty="0"/>
              <a:t>地址逐级返回给发出</a:t>
            </a:r>
            <a:r>
              <a:rPr lang="en-US" altLang="zh-CN" dirty="0"/>
              <a:t>DNS</a:t>
            </a:r>
            <a:r>
              <a:rPr lang="zh-CN" altLang="en-US" dirty="0"/>
              <a:t>请求的应用进程。</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49</a:t>
            </a:fld>
            <a:endParaRPr lang="zh-CN" altLang="en-US"/>
          </a:p>
        </p:txBody>
      </p:sp>
    </p:spTree>
    <p:extLst>
      <p:ext uri="{BB962C8B-B14F-4D97-AF65-F5344CB8AC3E}">
        <p14:creationId xmlns:p14="http://schemas.microsoft.com/office/powerpoint/2010/main" val="290910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a:t>
            </a:fld>
            <a:endParaRPr lang="zh-CN" altLang="en-US"/>
          </a:p>
        </p:txBody>
      </p:sp>
    </p:spTree>
    <p:extLst>
      <p:ext uri="{BB962C8B-B14F-4D97-AF65-F5344CB8AC3E}">
        <p14:creationId xmlns:p14="http://schemas.microsoft.com/office/powerpoint/2010/main" val="1260247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我们也可以手工操作来进行域名解析。在</a:t>
            </a:r>
            <a:r>
              <a:rPr lang="en-US" altLang="zh-CN" dirty="0"/>
              <a:t>Windows</a:t>
            </a:r>
            <a:r>
              <a:rPr lang="zh-CN" altLang="en-US" dirty="0"/>
              <a:t>中，域名解析可以使用域名查询命令“</a:t>
            </a:r>
            <a:r>
              <a:rPr lang="en-US" altLang="zh-CN" dirty="0" err="1"/>
              <a:t>nslookup</a:t>
            </a:r>
            <a:r>
              <a:rPr lang="en-US" altLang="zh-CN" dirty="0"/>
              <a:t>”</a:t>
            </a:r>
            <a:r>
              <a:rPr lang="zh-CN" altLang="en-US" dirty="0"/>
              <a:t>。</a:t>
            </a:r>
            <a:endParaRPr lang="en-US" altLang="zh-CN" dirty="0"/>
          </a:p>
          <a:p>
            <a:r>
              <a:rPr lang="zh-CN" altLang="en-US" dirty="0"/>
              <a:t>这是一个“</a:t>
            </a:r>
            <a:r>
              <a:rPr lang="en-US" altLang="zh-CN" dirty="0" err="1"/>
              <a:t>nslookup</a:t>
            </a:r>
            <a:r>
              <a:rPr lang="zh-CN" altLang="en-US" dirty="0"/>
              <a:t>”命令运行的屏幕截图。要查询的是域名</a:t>
            </a:r>
            <a:r>
              <a:rPr lang="en-US" altLang="zh-CN" dirty="0"/>
              <a:t>WWW.XJTU.EDU.CN</a:t>
            </a:r>
            <a:r>
              <a:rPr lang="zh-CN" altLang="en-US" dirty="0"/>
              <a:t>的</a:t>
            </a:r>
            <a:r>
              <a:rPr lang="en-US" altLang="zh-CN" dirty="0"/>
              <a:t>IP</a:t>
            </a:r>
            <a:r>
              <a:rPr lang="zh-CN" altLang="en-US" dirty="0"/>
              <a:t>地址。我们可以在命令窗口中输入</a:t>
            </a:r>
            <a:r>
              <a:rPr lang="en-US" altLang="zh-CN" dirty="0" err="1"/>
              <a:t>nslookup</a:t>
            </a:r>
            <a:r>
              <a:rPr lang="zh-CN" altLang="en-US" dirty="0"/>
              <a:t>命令，命令</a:t>
            </a:r>
            <a:r>
              <a:rPr lang="zh-CN" altLang="en-US" baseline="0" dirty="0"/>
              <a:t>后面跟上要查询的域名，然后按回车键。可以看到，屏幕上显示结果为</a:t>
            </a:r>
            <a:r>
              <a:rPr lang="en-US" altLang="zh-CN" baseline="0" dirty="0"/>
              <a:t>211.137.130.3</a:t>
            </a:r>
            <a:r>
              <a:rPr lang="zh-CN" altLang="en-US" baseline="0" dirty="0"/>
              <a:t>。即，域名</a:t>
            </a:r>
            <a:r>
              <a:rPr lang="en-US" altLang="zh-CN" dirty="0"/>
              <a:t>WWW.XJTU.EDU.CN</a:t>
            </a:r>
            <a:r>
              <a:rPr lang="zh-CN" altLang="en-US" dirty="0"/>
              <a:t>对应的</a:t>
            </a:r>
            <a:r>
              <a:rPr lang="en-US" altLang="zh-CN" dirty="0"/>
              <a:t>IP</a:t>
            </a:r>
            <a:r>
              <a:rPr lang="zh-CN" altLang="en-US" dirty="0"/>
              <a:t>地址是</a:t>
            </a:r>
            <a:r>
              <a:rPr lang="en-US" altLang="zh-CN" baseline="0" dirty="0"/>
              <a:t>211.137.130.3</a:t>
            </a:r>
            <a:r>
              <a:rPr lang="zh-CN" altLang="en-US" baseline="0" dirty="0"/>
              <a:t>，或者说</a:t>
            </a:r>
            <a:r>
              <a:rPr lang="en-US" altLang="zh-CN" dirty="0"/>
              <a:t>WWW.XJTU.EDU.CN</a:t>
            </a:r>
            <a:r>
              <a:rPr lang="zh-CN" altLang="en-US" dirty="0"/>
              <a:t>这台主机的</a:t>
            </a:r>
            <a:r>
              <a:rPr lang="en-US" altLang="zh-CN" dirty="0"/>
              <a:t>IP</a:t>
            </a:r>
            <a:r>
              <a:rPr lang="zh-CN" altLang="en-US" dirty="0"/>
              <a:t>地址是</a:t>
            </a:r>
            <a:r>
              <a:rPr lang="en-US" altLang="zh-CN" baseline="0" dirty="0"/>
              <a:t>211.137.130.3</a:t>
            </a:r>
            <a:r>
              <a:rPr lang="zh-CN" altLang="en-US" baseline="0" dirty="0"/>
              <a:t>。</a:t>
            </a:r>
            <a:endParaRPr lang="en-US" altLang="zh-CN" baseline="0" dirty="0"/>
          </a:p>
          <a:p>
            <a:r>
              <a:rPr lang="zh-CN" altLang="en-US" baseline="0" dirty="0"/>
              <a:t>我们还注意到，屏幕上还显示了“非权威应答”一行字，这行字的意思是，查询结果是从</a:t>
            </a:r>
            <a:r>
              <a:rPr lang="en-US" altLang="zh-CN" baseline="0" dirty="0"/>
              <a:t>DNS</a:t>
            </a:r>
            <a:r>
              <a:rPr lang="zh-CN" altLang="en-US" baseline="0" dirty="0"/>
              <a:t>缓冲中的得到的，并不是从权威域名服务器中得到的。</a:t>
            </a:r>
            <a:endParaRPr lang="en-US" altLang="zh-CN" baseline="0"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50</a:t>
            </a:fld>
            <a:endParaRPr lang="zh-CN" altLang="en-US"/>
          </a:p>
        </p:txBody>
      </p:sp>
    </p:spTree>
    <p:extLst>
      <p:ext uri="{BB962C8B-B14F-4D97-AF65-F5344CB8AC3E}">
        <p14:creationId xmlns:p14="http://schemas.microsoft.com/office/powerpoint/2010/main" val="1710136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51</a:t>
            </a:fld>
            <a:endParaRPr lang="zh-CN" altLang="en-US"/>
          </a:p>
        </p:txBody>
      </p:sp>
    </p:spTree>
    <p:extLst>
      <p:ext uri="{BB962C8B-B14F-4D97-AF65-F5344CB8AC3E}">
        <p14:creationId xmlns:p14="http://schemas.microsoft.com/office/powerpoint/2010/main" val="3502894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首先我们介绍一个较为常见的应用，文件传输，又称</a:t>
            </a:r>
            <a:r>
              <a:rPr lang="en-US" altLang="zh-CN" dirty="0"/>
              <a:t>FTP</a:t>
            </a:r>
            <a:r>
              <a:rPr lang="zh-CN" altLang="en-US" dirty="0"/>
              <a:t>。</a:t>
            </a:r>
            <a:r>
              <a:rPr lang="en-US" altLang="zh-CN" dirty="0"/>
              <a:t>FTP</a:t>
            </a:r>
            <a:r>
              <a:rPr lang="zh-CN" altLang="en-US" dirty="0"/>
              <a:t>这个词的本意是指文件传输协议，是</a:t>
            </a:r>
            <a:r>
              <a:rPr lang="en-US" altLang="zh-CN" dirty="0"/>
              <a:t>File Transfer Protocol</a:t>
            </a:r>
            <a:r>
              <a:rPr lang="zh-CN" altLang="en-US" dirty="0"/>
              <a:t>的英文缩写。但人们往往把它也作为文件传输应用、文件传输服务和文件传输程序的代名词。例如，</a:t>
            </a:r>
            <a:r>
              <a:rPr lang="en-US" altLang="zh-CN" dirty="0"/>
              <a:t>Windows</a:t>
            </a:r>
            <a:r>
              <a:rPr lang="zh-CN" altLang="en-US" dirty="0"/>
              <a:t>系统中，文件传输程序的文件名就是</a:t>
            </a:r>
            <a:r>
              <a:rPr lang="en-US" altLang="zh-CN" dirty="0"/>
              <a:t>FTP</a:t>
            </a:r>
            <a:r>
              <a:rPr lang="zh-CN" altLang="en-US" dirty="0"/>
              <a:t>。使用</a:t>
            </a:r>
            <a:r>
              <a:rPr lang="en-US" altLang="zh-CN" dirty="0"/>
              <a:t>FTP</a:t>
            </a:r>
            <a:r>
              <a:rPr lang="zh-CN" altLang="en-US" dirty="0"/>
              <a:t>时，我们还经常用到上传和下载这两个词汇。在计算机网络的术语中，上传是指将文件从客户端传送到服务器，下载是指将文件从服务器传送到客户端。</a:t>
            </a:r>
            <a:endParaRPr lang="en-US" altLang="zh-CN" dirty="0"/>
          </a:p>
          <a:p>
            <a:r>
              <a:rPr lang="en-US" altLang="zh-CN" dirty="0"/>
              <a:t>【</a:t>
            </a:r>
            <a:r>
              <a:rPr lang="zh-CN" altLang="en-US" dirty="0"/>
              <a:t>单击</a:t>
            </a:r>
            <a:r>
              <a:rPr lang="en-US" altLang="zh-CN" dirty="0"/>
              <a:t>】FTP</a:t>
            </a:r>
            <a:r>
              <a:rPr lang="zh-CN" altLang="en-US" dirty="0"/>
              <a:t>应用由服务器端和客户端两部分组成，其中</a:t>
            </a:r>
            <a:r>
              <a:rPr lang="en-US" altLang="zh-CN" dirty="0"/>
              <a:t>FTP</a:t>
            </a:r>
            <a:r>
              <a:rPr lang="zh-CN" altLang="en-US" dirty="0"/>
              <a:t>服务器是提供</a:t>
            </a:r>
            <a:r>
              <a:rPr lang="en-US" altLang="zh-CN" dirty="0"/>
              <a:t>FTP</a:t>
            </a:r>
            <a:r>
              <a:rPr lang="zh-CN" altLang="en-US" dirty="0"/>
              <a:t>服务的软硬件系统。</a:t>
            </a:r>
            <a:endParaRPr lang="en-US" altLang="zh-CN" dirty="0"/>
          </a:p>
          <a:p>
            <a:r>
              <a:rPr lang="en-US" altLang="zh-CN" dirty="0"/>
              <a:t>【</a:t>
            </a:r>
            <a:r>
              <a:rPr lang="zh-CN" altLang="en-US" dirty="0"/>
              <a:t>单击</a:t>
            </a:r>
            <a:r>
              <a:rPr lang="en-US" altLang="zh-CN" dirty="0"/>
              <a:t>】</a:t>
            </a:r>
            <a:r>
              <a:rPr lang="zh-CN" altLang="en-US" dirty="0"/>
              <a:t>传送文件时，用户首先要登录</a:t>
            </a:r>
            <a:r>
              <a:rPr lang="en-US" altLang="zh-CN" dirty="0"/>
              <a:t>FTP</a:t>
            </a:r>
            <a:r>
              <a:rPr lang="zh-CN" altLang="en-US" dirty="0"/>
              <a:t>服务器。登录方法有两种：实名登录和匿名登录。实名登录需要先注册，匿名登录则无需注册。</a:t>
            </a:r>
            <a:endParaRPr lang="en-US" altLang="zh-CN" dirty="0"/>
          </a:p>
          <a:p>
            <a:r>
              <a:rPr lang="en-US" altLang="zh-CN" dirty="0"/>
              <a:t>【</a:t>
            </a:r>
            <a:r>
              <a:rPr lang="zh-CN" altLang="en-US" dirty="0"/>
              <a:t>单击</a:t>
            </a:r>
            <a:r>
              <a:rPr lang="en-US" altLang="zh-CN" dirty="0"/>
              <a:t>】</a:t>
            </a:r>
            <a:r>
              <a:rPr lang="zh-CN" altLang="en-US" dirty="0"/>
              <a:t>访问</a:t>
            </a:r>
            <a:r>
              <a:rPr lang="en-US" altLang="zh-CN" dirty="0"/>
              <a:t>FTP</a:t>
            </a:r>
            <a:r>
              <a:rPr lang="zh-CN" altLang="en-US" dirty="0"/>
              <a:t>服务器可以使用两种客户端：浏览器和专用客户端。</a:t>
            </a:r>
            <a:endParaRPr lang="en-US" altLang="zh-CN" dirty="0"/>
          </a:p>
          <a:p>
            <a:r>
              <a:rPr lang="en-US" altLang="zh-CN" dirty="0"/>
              <a:t>【</a:t>
            </a:r>
            <a:r>
              <a:rPr lang="zh-CN" altLang="en-US" dirty="0"/>
              <a:t>单击</a:t>
            </a:r>
            <a:r>
              <a:rPr lang="en-US" altLang="zh-CN" dirty="0"/>
              <a:t>】</a:t>
            </a:r>
            <a:r>
              <a:rPr lang="zh-CN" altLang="en-US" dirty="0"/>
              <a:t>用浏览器访问</a:t>
            </a:r>
            <a:r>
              <a:rPr lang="en-US" altLang="zh-CN" dirty="0"/>
              <a:t>FTP</a:t>
            </a:r>
            <a:r>
              <a:rPr lang="zh-CN" altLang="en-US" dirty="0"/>
              <a:t>服务器与访问一般的网站类似，只是在地址栏中输入</a:t>
            </a:r>
            <a:r>
              <a:rPr lang="en-US" altLang="zh-CN" dirty="0"/>
              <a:t>FTP</a:t>
            </a:r>
            <a:r>
              <a:rPr lang="zh-CN" altLang="en-US" dirty="0"/>
              <a:t>服务器的地址时，前面的协议名称不是</a:t>
            </a:r>
            <a:r>
              <a:rPr lang="en-US" altLang="zh-CN" dirty="0"/>
              <a:t>HTTP</a:t>
            </a:r>
            <a:r>
              <a:rPr lang="zh-CN" altLang="en-US" dirty="0"/>
              <a:t>，而是</a:t>
            </a:r>
            <a:r>
              <a:rPr lang="en-US" altLang="zh-CN" dirty="0"/>
              <a:t>FTP</a:t>
            </a:r>
            <a:r>
              <a:rPr lang="zh-CN" altLang="en-US" dirty="0"/>
              <a:t>。</a:t>
            </a:r>
            <a:endParaRPr lang="en-US" altLang="zh-CN" dirty="0"/>
          </a:p>
          <a:p>
            <a:r>
              <a:rPr lang="en-US" altLang="zh-CN" dirty="0"/>
              <a:t>【</a:t>
            </a:r>
            <a:r>
              <a:rPr lang="zh-CN" altLang="en-US" dirty="0"/>
              <a:t>单击</a:t>
            </a:r>
            <a:r>
              <a:rPr lang="en-US" altLang="zh-CN" dirty="0"/>
              <a:t>】</a:t>
            </a:r>
            <a:r>
              <a:rPr lang="zh-CN" altLang="en-US" dirty="0"/>
              <a:t>要想更有效地访问</a:t>
            </a:r>
            <a:r>
              <a:rPr lang="en-US" altLang="zh-CN" dirty="0"/>
              <a:t>FTP</a:t>
            </a:r>
            <a:r>
              <a:rPr lang="zh-CN" altLang="en-US" dirty="0"/>
              <a:t>服务器，则可以使用</a:t>
            </a:r>
            <a:r>
              <a:rPr lang="en-US" altLang="zh-CN" dirty="0"/>
              <a:t>FTP</a:t>
            </a:r>
            <a:r>
              <a:rPr lang="zh-CN" altLang="en-US" dirty="0"/>
              <a:t>专用客户端软件。如</a:t>
            </a:r>
            <a:r>
              <a:rPr lang="en-US" altLang="zh-CN" dirty="0" err="1"/>
              <a:t>FlashFXP</a:t>
            </a:r>
            <a:r>
              <a:rPr lang="zh-CN" altLang="en-US" dirty="0"/>
              <a:t>等。</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52</a:t>
            </a:fld>
            <a:endParaRPr lang="zh-CN" altLang="en-US"/>
          </a:p>
        </p:txBody>
      </p:sp>
    </p:spTree>
    <p:extLst>
      <p:ext uri="{BB962C8B-B14F-4D97-AF65-F5344CB8AC3E}">
        <p14:creationId xmlns:p14="http://schemas.microsoft.com/office/powerpoint/2010/main" val="3088518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另一个较为广泛的应用是电子邮件。</a:t>
            </a:r>
            <a:endParaRPr lang="en-US" altLang="zh-CN" dirty="0"/>
          </a:p>
          <a:p>
            <a:r>
              <a:rPr lang="en-US" altLang="zh-CN" dirty="0"/>
              <a:t>【</a:t>
            </a:r>
            <a:r>
              <a:rPr lang="zh-CN" altLang="en-US" dirty="0"/>
              <a:t>单击</a:t>
            </a:r>
            <a:r>
              <a:rPr lang="en-US" altLang="zh-CN" dirty="0"/>
              <a:t>】</a:t>
            </a:r>
            <a:r>
              <a:rPr lang="zh-CN" altLang="en-US" dirty="0"/>
              <a:t>电子邮件是因特网上最传统、最典型的应用之一，具有方便、快捷、廉价等特点。除了传送邮件本身以外，还可以通过附件来传送各种不同类型的文件和多媒体信息。</a:t>
            </a:r>
            <a:endParaRPr lang="en-US" altLang="zh-CN" dirty="0"/>
          </a:p>
          <a:p>
            <a:r>
              <a:rPr lang="en-US" altLang="zh-CN" dirty="0"/>
              <a:t>【</a:t>
            </a:r>
            <a:r>
              <a:rPr lang="zh-CN" altLang="en-US" dirty="0"/>
              <a:t>单击</a:t>
            </a:r>
            <a:r>
              <a:rPr lang="en-US" altLang="zh-CN" dirty="0"/>
              <a:t>】</a:t>
            </a:r>
            <a:r>
              <a:rPr lang="zh-CN" altLang="en-US" dirty="0"/>
              <a:t>电子邮件系统由三个部分组成：用户代理、邮件服务器和电子邮件协议。</a:t>
            </a:r>
            <a:endParaRPr lang="en-US" altLang="zh-CN" dirty="0"/>
          </a:p>
          <a:p>
            <a:r>
              <a:rPr lang="en-US" altLang="zh-CN" dirty="0"/>
              <a:t>【</a:t>
            </a:r>
            <a:r>
              <a:rPr lang="zh-CN" altLang="en-US" dirty="0"/>
              <a:t>单击</a:t>
            </a:r>
            <a:r>
              <a:rPr lang="en-US" altLang="zh-CN" dirty="0"/>
              <a:t>】</a:t>
            </a:r>
            <a:r>
              <a:rPr lang="zh-CN" altLang="en-US" dirty="0"/>
              <a:t>用户代理的功能是编辑、发送、接收、阅读和管理电子邮件，它运行在用户的计算机上，我们一般所说的电子邮件程序指的就是它。</a:t>
            </a:r>
            <a:endParaRPr lang="en-US" altLang="zh-CN" dirty="0"/>
          </a:p>
          <a:p>
            <a:r>
              <a:rPr lang="en-US" altLang="zh-CN" dirty="0"/>
              <a:t>【</a:t>
            </a:r>
            <a:r>
              <a:rPr lang="zh-CN" altLang="en-US" dirty="0"/>
              <a:t>单击</a:t>
            </a:r>
            <a:r>
              <a:rPr lang="en-US" altLang="zh-CN" dirty="0"/>
              <a:t>】</a:t>
            </a:r>
            <a:r>
              <a:rPr lang="zh-CN" altLang="en-US" dirty="0"/>
              <a:t>与其它因特网应用不同，电子邮件系统使用了两种协议，一种是简单邮件传输协议</a:t>
            </a:r>
            <a:r>
              <a:rPr lang="en-US" altLang="zh-CN" dirty="0"/>
              <a:t>SMTP</a:t>
            </a:r>
            <a:r>
              <a:rPr lang="zh-CN" altLang="en-US" dirty="0"/>
              <a:t>，用于将电子邮件发送到对方的邮件服务器。另一种是邮局协议</a:t>
            </a:r>
            <a:r>
              <a:rPr lang="en-US" altLang="zh-CN" dirty="0"/>
              <a:t>POP3</a:t>
            </a:r>
            <a:r>
              <a:rPr lang="zh-CN" altLang="en-US" dirty="0"/>
              <a:t>，用于从邮件服务器取回邮件，与</a:t>
            </a:r>
            <a:r>
              <a:rPr lang="en-US" altLang="zh-CN" dirty="0"/>
              <a:t>POP3</a:t>
            </a:r>
            <a:r>
              <a:rPr lang="zh-CN" altLang="en-US" dirty="0"/>
              <a:t>协议类似的协议还有</a:t>
            </a:r>
            <a:r>
              <a:rPr lang="en-US" altLang="zh-CN" dirty="0"/>
              <a:t>IMAP</a:t>
            </a:r>
            <a:r>
              <a:rPr lang="zh-CN" altLang="en-US" dirty="0"/>
              <a:t>协议。</a:t>
            </a:r>
            <a:r>
              <a:rPr lang="en-US" altLang="zh-CN" dirty="0"/>
              <a:t>IMAP</a:t>
            </a:r>
            <a:r>
              <a:rPr lang="zh-CN" altLang="en-US" dirty="0"/>
              <a:t>与</a:t>
            </a:r>
            <a:r>
              <a:rPr lang="en-US" altLang="zh-CN" dirty="0"/>
              <a:t>POP3</a:t>
            </a:r>
            <a:r>
              <a:rPr lang="zh-CN" altLang="en-US" dirty="0"/>
              <a:t>的主要区别在于</a:t>
            </a:r>
            <a:r>
              <a:rPr lang="en-US" altLang="zh-CN" dirty="0"/>
              <a:t>IMAP</a:t>
            </a:r>
            <a:r>
              <a:rPr lang="zh-CN" altLang="en-US" dirty="0"/>
              <a:t>采用了密文传输消息，允许直接对服务器上的邮件进行操作，并支持客户端和邮件服务器的邮件状态自动同步。</a:t>
            </a:r>
          </a:p>
          <a:p>
            <a:r>
              <a:rPr lang="zh-CN" altLang="en-US" dirty="0"/>
              <a:t>电子邮件协议基于的传输层协议是在</a:t>
            </a:r>
            <a:r>
              <a:rPr lang="en-US" altLang="zh-CN" dirty="0"/>
              <a:t>TCP</a:t>
            </a:r>
            <a:r>
              <a:rPr lang="zh-CN" altLang="en-US" dirty="0"/>
              <a:t>协议，也就是说，在整个邮件传输过程中，无论是发送邮件还是接收邮件，都需要先建立</a:t>
            </a:r>
            <a:r>
              <a:rPr lang="en-US" altLang="zh-CN" dirty="0"/>
              <a:t>TCP</a:t>
            </a:r>
            <a:r>
              <a:rPr lang="zh-CN" altLang="en-US" dirty="0"/>
              <a:t>连接，再传送邮件。</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单击</a:t>
            </a:r>
            <a:r>
              <a:rPr lang="en-US" altLang="zh-CN" dirty="0"/>
              <a:t>】</a:t>
            </a:r>
            <a:r>
              <a:rPr lang="zh-CN" altLang="en-US" dirty="0"/>
              <a:t>最后一个重要组成部分是邮件服务器，邮件服务器是电子邮件系统的核心构件，其功能是发送和接收邮件，同时还要向发信人报告邮件传送的情况。</a:t>
            </a:r>
            <a:endParaRPr lang="en-US" altLang="zh-CN" dirty="0"/>
          </a:p>
          <a:p>
            <a:r>
              <a:rPr lang="en-US" altLang="zh-CN" dirty="0"/>
              <a:t>【</a:t>
            </a:r>
            <a:r>
              <a:rPr lang="zh-CN" altLang="en-US" dirty="0"/>
              <a:t>单击</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53</a:t>
            </a:fld>
            <a:endParaRPr lang="zh-CN" altLang="en-US"/>
          </a:p>
        </p:txBody>
      </p:sp>
    </p:spTree>
    <p:extLst>
      <p:ext uri="{BB962C8B-B14F-4D97-AF65-F5344CB8AC3E}">
        <p14:creationId xmlns:p14="http://schemas.microsoft.com/office/powerpoint/2010/main" val="695870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最后我们介绍一个平时接触最多的应用，就是万维网，英文缩写为</a:t>
            </a:r>
            <a:r>
              <a:rPr lang="en-US" altLang="zh-CN" dirty="0"/>
              <a:t>WWW</a:t>
            </a:r>
            <a:r>
              <a:rPr lang="zh-CN" altLang="en-US" dirty="0"/>
              <a:t>、</a:t>
            </a:r>
            <a:r>
              <a:rPr lang="en-US" altLang="zh-CN" dirty="0"/>
              <a:t>3W</a:t>
            </a:r>
            <a:r>
              <a:rPr lang="zh-CN" altLang="en-US" dirty="0"/>
              <a:t>或</a:t>
            </a:r>
            <a:r>
              <a:rPr lang="en-US" altLang="zh-CN" dirty="0"/>
              <a:t>Web</a:t>
            </a:r>
            <a:r>
              <a:rPr lang="zh-CN" altLang="en-US" dirty="0"/>
              <a:t>。</a:t>
            </a:r>
          </a:p>
          <a:p>
            <a:r>
              <a:rPr lang="en-US" altLang="zh-CN" dirty="0"/>
              <a:t>【</a:t>
            </a:r>
            <a:r>
              <a:rPr lang="zh-CN" altLang="en-US" dirty="0"/>
              <a:t>单击</a:t>
            </a:r>
            <a:r>
              <a:rPr lang="en-US" altLang="zh-CN" dirty="0"/>
              <a:t>】</a:t>
            </a:r>
            <a:r>
              <a:rPr lang="zh-CN" altLang="en-US" dirty="0"/>
              <a:t>那什么是万维网呢？我们说万维网是一个在因特网的基础上由许多互相链接的网页组成的分布式信息系统。在这个系统中，各种资源通过网页组织在一起，使用统一资源标识符</a:t>
            </a:r>
            <a:r>
              <a:rPr lang="en-US" altLang="zh-CN" dirty="0"/>
              <a:t>URL</a:t>
            </a:r>
            <a:r>
              <a:rPr lang="zh-CN" altLang="en-US" dirty="0"/>
              <a:t>进行标识，在用户发出请求时通过超文本传输协议</a:t>
            </a:r>
            <a:r>
              <a:rPr lang="en-US" altLang="zh-CN" dirty="0"/>
              <a:t>HTTP</a:t>
            </a:r>
            <a:r>
              <a:rPr lang="zh-CN" altLang="en-US" dirty="0"/>
              <a:t>传送给用户。</a:t>
            </a:r>
            <a:endParaRPr lang="en-US" altLang="zh-CN" dirty="0"/>
          </a:p>
          <a:p>
            <a:r>
              <a:rPr lang="en-US" altLang="zh-CN" dirty="0"/>
              <a:t>【</a:t>
            </a:r>
            <a:r>
              <a:rPr lang="zh-CN" altLang="en-US" dirty="0"/>
              <a:t>单击</a:t>
            </a:r>
            <a:r>
              <a:rPr lang="en-US" altLang="zh-CN" dirty="0"/>
              <a:t>】</a:t>
            </a:r>
            <a:r>
              <a:rPr lang="zh-CN" altLang="en-US" dirty="0"/>
              <a:t>万维网是一种典型的按</a:t>
            </a:r>
            <a:r>
              <a:rPr lang="en-US" altLang="zh-CN" dirty="0"/>
              <a:t>B/S</a:t>
            </a:r>
            <a:r>
              <a:rPr lang="zh-CN" altLang="en-US" dirty="0"/>
              <a:t>模式工作的网络应用，其客户端称为浏览器，服务器端称为</a:t>
            </a:r>
            <a:r>
              <a:rPr lang="en-US" altLang="zh-CN" dirty="0"/>
              <a:t>Web</a:t>
            </a:r>
            <a:r>
              <a:rPr lang="zh-CN" altLang="en-US" dirty="0"/>
              <a:t>服务器，二者之间通过</a:t>
            </a:r>
            <a:r>
              <a:rPr lang="en-US" altLang="zh-CN" dirty="0"/>
              <a:t>HTTP</a:t>
            </a:r>
            <a:r>
              <a:rPr lang="zh-CN" altLang="en-US" dirty="0"/>
              <a:t>协议传输网页。所以，万维网就是由浏览器、</a:t>
            </a:r>
            <a:r>
              <a:rPr lang="en-US" altLang="zh-CN" dirty="0"/>
              <a:t>Web</a:t>
            </a:r>
            <a:r>
              <a:rPr lang="zh-CN" altLang="en-US" dirty="0"/>
              <a:t>服务器和</a:t>
            </a:r>
            <a:r>
              <a:rPr lang="en-US" altLang="zh-CN" dirty="0"/>
              <a:t>HTTP</a:t>
            </a:r>
            <a:r>
              <a:rPr lang="zh-CN" altLang="en-US" dirty="0"/>
              <a:t>协议三部分组成。</a:t>
            </a:r>
            <a:endParaRPr lang="en-US" altLang="zh-CN" dirty="0"/>
          </a:p>
          <a:p>
            <a:r>
              <a:rPr lang="en-US" altLang="zh-CN" dirty="0"/>
              <a:t>【</a:t>
            </a:r>
            <a:r>
              <a:rPr lang="zh-CN" altLang="en-US" dirty="0"/>
              <a:t>单击</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54</a:t>
            </a:fld>
            <a:endParaRPr lang="zh-CN" altLang="en-US"/>
          </a:p>
        </p:txBody>
      </p:sp>
    </p:spTree>
    <p:extLst>
      <p:ext uri="{BB962C8B-B14F-4D97-AF65-F5344CB8AC3E}">
        <p14:creationId xmlns:p14="http://schemas.microsoft.com/office/powerpoint/2010/main" val="11315054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万维网与因特网有着千丝万缕的联系，但它与因特网有很大的不同。</a:t>
            </a:r>
            <a:endParaRPr lang="en-US" altLang="zh-CN" dirty="0"/>
          </a:p>
          <a:p>
            <a:r>
              <a:rPr lang="en-US" altLang="zh-CN" dirty="0"/>
              <a:t>【</a:t>
            </a:r>
            <a:r>
              <a:rPr lang="zh-CN" altLang="en-US" dirty="0"/>
              <a:t>单击</a:t>
            </a:r>
            <a:r>
              <a:rPr lang="en-US" altLang="zh-CN" dirty="0"/>
              <a:t>】</a:t>
            </a:r>
            <a:r>
              <a:rPr lang="zh-CN" altLang="en-US" dirty="0"/>
              <a:t>如图所示，展示了万维网、因特网和广域网三者之间的关系。从这张图中，我们可以看出，万维网是建立在因特网和广域网基础之上的，因特网和广域网都是物理实体网络，而万维网则是一个逻辑网络，由大量通过超链接相互关联起来的网页所构成。</a:t>
            </a:r>
            <a:endParaRPr lang="en-US" altLang="zh-CN" dirty="0"/>
          </a:p>
          <a:p>
            <a:r>
              <a:rPr lang="en-US" altLang="zh-CN" dirty="0"/>
              <a:t>【</a:t>
            </a:r>
            <a:r>
              <a:rPr lang="zh-CN" altLang="en-US" dirty="0"/>
              <a:t>单击</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55</a:t>
            </a:fld>
            <a:endParaRPr lang="zh-CN" altLang="en-US"/>
          </a:p>
        </p:txBody>
      </p:sp>
    </p:spTree>
    <p:extLst>
      <p:ext uri="{BB962C8B-B14F-4D97-AF65-F5344CB8AC3E}">
        <p14:creationId xmlns:p14="http://schemas.microsoft.com/office/powerpoint/2010/main" val="2835541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下面，我们来介绍有关万维网的一些重要概念。</a:t>
            </a:r>
            <a:endParaRPr lang="en-US" altLang="zh-CN" dirty="0"/>
          </a:p>
          <a:p>
            <a:r>
              <a:rPr lang="en-US" altLang="zh-CN" dirty="0"/>
              <a:t>【</a:t>
            </a:r>
            <a:r>
              <a:rPr lang="zh-CN" altLang="en-US" dirty="0"/>
              <a:t>单击</a:t>
            </a:r>
            <a:r>
              <a:rPr lang="en-US" altLang="zh-CN" dirty="0"/>
              <a:t>】</a:t>
            </a:r>
            <a:r>
              <a:rPr lang="zh-CN" altLang="en-US" dirty="0"/>
              <a:t>首先是</a:t>
            </a:r>
            <a:r>
              <a:rPr lang="en-US" altLang="zh-CN" dirty="0"/>
              <a:t>Web</a:t>
            </a:r>
            <a:r>
              <a:rPr lang="zh-CN" altLang="en-US" dirty="0"/>
              <a:t>浏览器，简称浏览器。浏览器是万维网的客户端程序，它使用</a:t>
            </a:r>
            <a:r>
              <a:rPr lang="en-US" altLang="zh-CN" dirty="0"/>
              <a:t>HTTP</a:t>
            </a:r>
            <a:r>
              <a:rPr lang="zh-CN" altLang="en-US" dirty="0"/>
              <a:t>协议从</a:t>
            </a:r>
            <a:r>
              <a:rPr lang="en-US" altLang="zh-CN" dirty="0"/>
              <a:t>Web</a:t>
            </a:r>
            <a:r>
              <a:rPr lang="zh-CN" altLang="en-US" dirty="0"/>
              <a:t>服务器获取网页，并根据网页中的标识显示网页内容。常见的浏览器有</a:t>
            </a:r>
            <a:r>
              <a:rPr lang="en-US" altLang="zh-CN" dirty="0"/>
              <a:t>IE</a:t>
            </a:r>
            <a:r>
              <a:rPr lang="zh-CN" altLang="en-US" dirty="0"/>
              <a:t>、</a:t>
            </a:r>
            <a:r>
              <a:rPr lang="en-US" altLang="zh-CN" dirty="0"/>
              <a:t>Firefox</a:t>
            </a:r>
            <a:r>
              <a:rPr lang="zh-CN" altLang="en-US" dirty="0"/>
              <a:t>等。</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单击</a:t>
            </a:r>
            <a:r>
              <a:rPr lang="en-US" altLang="zh-CN" dirty="0"/>
              <a:t>】Web</a:t>
            </a:r>
            <a:r>
              <a:rPr lang="zh-CN" altLang="en-US" dirty="0"/>
              <a:t>服务器是存储网页并向浏览器提供</a:t>
            </a:r>
            <a:r>
              <a:rPr lang="en-US" altLang="zh-CN" dirty="0"/>
              <a:t>Web</a:t>
            </a:r>
            <a:r>
              <a:rPr lang="zh-CN" altLang="en-US" dirty="0"/>
              <a:t>浏览服务的软硬件系统。</a:t>
            </a:r>
            <a:r>
              <a:rPr lang="en-US" altLang="zh-CN" dirty="0"/>
              <a:t>Web</a:t>
            </a:r>
            <a:r>
              <a:rPr lang="zh-CN" altLang="en-US" dirty="0"/>
              <a:t>服务器的功能是：接收来自于客户端浏览器的</a:t>
            </a:r>
            <a:r>
              <a:rPr lang="en-US" altLang="zh-CN" dirty="0"/>
              <a:t>HTTP</a:t>
            </a:r>
            <a:r>
              <a:rPr lang="zh-CN" altLang="en-US" dirty="0"/>
              <a:t>请求；根据请求从硬盘上读取网页或生成网页，将网页发送给提出请求的客户机。常用的</a:t>
            </a:r>
            <a:r>
              <a:rPr lang="en-US" altLang="zh-CN" dirty="0"/>
              <a:t>Web</a:t>
            </a:r>
            <a:r>
              <a:rPr lang="zh-CN" altLang="en-US" dirty="0"/>
              <a:t>服务器软件有开源的</a:t>
            </a:r>
            <a:r>
              <a:rPr lang="en-US" altLang="zh-CN" dirty="0"/>
              <a:t>Apache</a:t>
            </a:r>
            <a:r>
              <a:rPr lang="zh-CN" altLang="en-US" dirty="0"/>
              <a:t>和</a:t>
            </a:r>
            <a:r>
              <a:rPr lang="en-US" altLang="zh-CN" dirty="0"/>
              <a:t>Tomcat</a:t>
            </a:r>
            <a:r>
              <a:rPr lang="zh-CN" altLang="en-US" dirty="0"/>
              <a:t>，非开源的</a:t>
            </a:r>
            <a:r>
              <a:rPr lang="en-US" altLang="zh-CN" dirty="0"/>
              <a:t>WebSphere</a:t>
            </a:r>
            <a:r>
              <a:rPr lang="zh-CN" altLang="en-US" dirty="0"/>
              <a:t>和</a:t>
            </a:r>
            <a:r>
              <a:rPr lang="en-US" altLang="zh-CN" dirty="0"/>
              <a:t>IIS</a:t>
            </a:r>
            <a:r>
              <a:rPr lang="zh-CN" altLang="en-US" dirty="0"/>
              <a:t>等。</a:t>
            </a:r>
            <a:r>
              <a:rPr lang="en-US" altLang="zh-CN" dirty="0"/>
              <a:t>Linux</a:t>
            </a:r>
            <a:r>
              <a:rPr lang="zh-CN" altLang="en-US" dirty="0"/>
              <a:t>平台下应用最广泛的是</a:t>
            </a:r>
            <a:r>
              <a:rPr lang="en-US" altLang="zh-CN" dirty="0"/>
              <a:t>Apache</a:t>
            </a:r>
            <a:r>
              <a:rPr lang="zh-CN" altLang="en-US" dirty="0"/>
              <a:t>，而</a:t>
            </a:r>
            <a:r>
              <a:rPr lang="en-US" altLang="zh-CN" dirty="0"/>
              <a:t>Windows</a:t>
            </a:r>
            <a:r>
              <a:rPr lang="zh-CN" altLang="en-US" dirty="0"/>
              <a:t>平台下最常用的是</a:t>
            </a:r>
            <a:r>
              <a:rPr lang="en-US" altLang="zh-CN" dirty="0"/>
              <a:t>IIS</a:t>
            </a:r>
            <a:r>
              <a:rPr lang="zh-CN" altLang="en-US" dirty="0"/>
              <a:t>。</a:t>
            </a:r>
            <a:endParaRPr lang="en-US" altLang="zh-CN" dirty="0"/>
          </a:p>
          <a:p>
            <a:r>
              <a:rPr lang="en-US" altLang="zh-CN" dirty="0"/>
              <a:t>【</a:t>
            </a:r>
            <a:r>
              <a:rPr lang="zh-CN" altLang="en-US" dirty="0"/>
              <a:t>单击</a:t>
            </a:r>
            <a:r>
              <a:rPr lang="en-US" altLang="zh-CN" dirty="0"/>
              <a:t>】HTTP</a:t>
            </a:r>
            <a:r>
              <a:rPr lang="zh-CN" altLang="en-US" dirty="0"/>
              <a:t>协议是浏览器和</a:t>
            </a:r>
            <a:r>
              <a:rPr lang="en-US" altLang="zh-CN" dirty="0"/>
              <a:t>Web</a:t>
            </a:r>
            <a:r>
              <a:rPr lang="zh-CN" altLang="en-US" dirty="0"/>
              <a:t>服务器之间传输网页的通信协议，是因特网体系结构中主要的应用层协议之一。它使用了传输层的</a:t>
            </a:r>
            <a:r>
              <a:rPr lang="en-US" altLang="zh-CN" dirty="0"/>
              <a:t>TCP</a:t>
            </a:r>
            <a:r>
              <a:rPr lang="zh-CN" altLang="en-US" dirty="0"/>
              <a:t>连接来传输网页，默认端口号为</a:t>
            </a:r>
            <a:r>
              <a:rPr lang="en-US" altLang="zh-CN" dirty="0"/>
              <a:t>80</a:t>
            </a:r>
            <a:r>
              <a:rPr lang="zh-CN" altLang="en-US" dirty="0"/>
              <a:t>。</a:t>
            </a:r>
            <a:endParaRPr lang="en-US" altLang="zh-CN" dirty="0"/>
          </a:p>
          <a:p>
            <a:r>
              <a:rPr lang="en-US" altLang="zh-CN" dirty="0"/>
              <a:t>【</a:t>
            </a:r>
            <a:r>
              <a:rPr lang="zh-CN" altLang="en-US" dirty="0"/>
              <a:t>单击</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56</a:t>
            </a:fld>
            <a:endParaRPr lang="zh-CN" altLang="en-US"/>
          </a:p>
        </p:txBody>
      </p:sp>
    </p:spTree>
    <p:extLst>
      <p:ext uri="{BB962C8B-B14F-4D97-AF65-F5344CB8AC3E}">
        <p14:creationId xmlns:p14="http://schemas.microsoft.com/office/powerpoint/2010/main" val="252606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单击</a:t>
            </a:r>
            <a:r>
              <a:rPr lang="en-US" altLang="zh-CN" dirty="0"/>
              <a:t>】</a:t>
            </a:r>
            <a:r>
              <a:rPr lang="zh-CN" altLang="en-US" dirty="0"/>
              <a:t>有同学可能会问，我们如何标识因特网上数以万亿计的网页和资源？这就需要用到统一资源定位符。统一资源定位符，简称</a:t>
            </a:r>
            <a:r>
              <a:rPr lang="en-US" altLang="zh-CN" dirty="0"/>
              <a:t>URL</a:t>
            </a:r>
            <a:r>
              <a:rPr lang="zh-CN" altLang="en-US" dirty="0"/>
              <a:t>，用于描述因特网上资源的位置和指定资源的访问方法。这里所说的资源是指在因特网上可以被访问的任何对象，包括网页、文档、图像、声音、视频等任何形式的信息。统一资源定位符的一般形式包括四个部分。开头是</a:t>
            </a:r>
            <a:r>
              <a:rPr lang="en-US" altLang="zh-CN" dirty="0"/>
              <a:t>HTTP</a:t>
            </a:r>
            <a:r>
              <a:rPr lang="zh-CN" altLang="en-US" dirty="0"/>
              <a:t>，表示要使用</a:t>
            </a:r>
            <a:r>
              <a:rPr lang="en-US" altLang="zh-CN" dirty="0"/>
              <a:t>HTTP</a:t>
            </a:r>
            <a:r>
              <a:rPr lang="zh-CN" altLang="en-US" dirty="0"/>
              <a:t>协议访问所指定的网页；然后是一个冒号后跟两个斜杠；接着是所要访问的</a:t>
            </a:r>
            <a:r>
              <a:rPr lang="en-US" altLang="zh-CN" dirty="0"/>
              <a:t>Web</a:t>
            </a:r>
            <a:r>
              <a:rPr lang="zh-CN" altLang="en-US" dirty="0"/>
              <a:t>服务器的域名或</a:t>
            </a:r>
            <a:r>
              <a:rPr lang="en-US" altLang="zh-CN" dirty="0"/>
              <a:t>IP</a:t>
            </a:r>
            <a:r>
              <a:rPr lang="zh-CN" altLang="en-US" dirty="0"/>
              <a:t>地址，再往后是一个冒号和</a:t>
            </a:r>
            <a:r>
              <a:rPr lang="en-US" altLang="zh-CN" dirty="0"/>
              <a:t>HTTP</a:t>
            </a:r>
            <a:r>
              <a:rPr lang="zh-CN" altLang="en-US" dirty="0"/>
              <a:t>的默认端口号，这一项可以省略；最后是一个斜杠后面跟上网页的文件路径名，当访问网站主页时，这一项也可以省略。</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单击</a:t>
            </a:r>
            <a:r>
              <a:rPr lang="en-US" altLang="zh-CN" dirty="0"/>
              <a:t>】</a:t>
            </a:r>
            <a:r>
              <a:rPr lang="zh-CN" altLang="en-US" dirty="0"/>
              <a:t>例如，百度主页的</a:t>
            </a:r>
            <a:r>
              <a:rPr lang="en-US" altLang="zh-CN" dirty="0"/>
              <a:t>URL</a:t>
            </a:r>
            <a:r>
              <a:rPr lang="zh-CN" altLang="en-US" dirty="0"/>
              <a:t>为 </a:t>
            </a:r>
            <a:r>
              <a:rPr lang="en-US" altLang="zh-CN" dirty="0"/>
              <a:t>http://www.baidu.com:80/index.html </a:t>
            </a:r>
            <a:r>
              <a:rPr lang="zh-CN" altLang="en-US" dirty="0"/>
              <a:t>也可以简写为 </a:t>
            </a:r>
            <a:r>
              <a:rPr lang="en-US" altLang="zh-CN" dirty="0"/>
              <a:t>http://www.baidu.com</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单击</a:t>
            </a:r>
            <a:r>
              <a:rPr lang="en-US" altLang="zh-CN" dirty="0"/>
              <a:t>】</a:t>
            </a:r>
            <a:r>
              <a:rPr lang="zh-CN" altLang="en-US" dirty="0"/>
              <a:t>网页大家都很熟悉了。大家在上网时主要的操作就是浏览网页。文字与图片是构成一个网页的两个最基本的元素。除此之外，网页的元素还包括视频、动画、音乐、程序等等。网页使用超文本标记语言</a:t>
            </a:r>
            <a:r>
              <a:rPr lang="en-US" altLang="zh-CN" dirty="0"/>
              <a:t>HTML</a:t>
            </a:r>
            <a:r>
              <a:rPr lang="zh-CN" altLang="en-US" dirty="0"/>
              <a:t>编写，文件扩展名一般为 </a:t>
            </a:r>
            <a:r>
              <a:rPr lang="en-US" altLang="zh-CN" dirty="0"/>
              <a:t>HTML</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57</a:t>
            </a:fld>
            <a:endParaRPr lang="zh-CN" altLang="en-US"/>
          </a:p>
        </p:txBody>
      </p:sp>
    </p:spTree>
    <p:extLst>
      <p:ext uri="{BB962C8B-B14F-4D97-AF65-F5344CB8AC3E}">
        <p14:creationId xmlns:p14="http://schemas.microsoft.com/office/powerpoint/2010/main" val="9242007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单击</a:t>
            </a:r>
            <a:r>
              <a:rPr lang="en-US" altLang="zh-CN" dirty="0"/>
              <a:t>】</a:t>
            </a:r>
            <a:r>
              <a:rPr lang="zh-CN" altLang="en-US" dirty="0"/>
              <a:t>超链接也是网页的组成元素之一，它允许在一个网页中建立与其他目标资源的链接关系。目标资源的类型可以是网页、图片，视频、声音，或应用程序。</a:t>
            </a:r>
            <a:endParaRPr lang="en-US" altLang="zh-CN" dirty="0"/>
          </a:p>
          <a:p>
            <a:r>
              <a:rPr lang="en-US" altLang="zh-CN" dirty="0"/>
              <a:t>【</a:t>
            </a:r>
            <a:r>
              <a:rPr lang="zh-CN" altLang="en-US" dirty="0"/>
              <a:t>单击</a:t>
            </a:r>
            <a:r>
              <a:rPr lang="en-US" altLang="zh-CN" dirty="0"/>
              <a:t>】</a:t>
            </a:r>
            <a:r>
              <a:rPr lang="zh-CN" altLang="en-US" dirty="0"/>
              <a:t>超链接最重要的作用就是实现</a:t>
            </a:r>
            <a:r>
              <a:rPr lang="en-US" altLang="zh-CN" dirty="0"/>
              <a:t>Web</a:t>
            </a:r>
            <a:r>
              <a:rPr lang="zh-CN" altLang="en-US" dirty="0"/>
              <a:t>页面之间的相互跳转，而要实现跳转，超链接必须包含起点和终点两个部分。</a:t>
            </a:r>
            <a:endParaRPr lang="en-US" altLang="zh-CN" dirty="0"/>
          </a:p>
          <a:p>
            <a:r>
              <a:rPr lang="en-US" altLang="zh-CN" dirty="0"/>
              <a:t>【</a:t>
            </a:r>
            <a:r>
              <a:rPr lang="zh-CN" altLang="en-US" dirty="0"/>
              <a:t>单击</a:t>
            </a:r>
            <a:r>
              <a:rPr lang="en-US" altLang="zh-CN" dirty="0"/>
              <a:t>】</a:t>
            </a:r>
            <a:r>
              <a:rPr lang="zh-CN" altLang="en-US" dirty="0"/>
              <a:t>起点说明了在页面的什么元素上建立一个超链接。它可以是一段文字或一个图片。如果是文字，这些文字一般用带有下划线的蓝色字体显示。鼠标移动到超链接文字上时，鼠标形状会从箭头变为手的形状，单击鼠标就会实现跳转。</a:t>
            </a:r>
            <a:endParaRPr lang="en-US" altLang="zh-CN" dirty="0"/>
          </a:p>
          <a:p>
            <a:r>
              <a:rPr lang="en-US" altLang="zh-CN" dirty="0"/>
              <a:t>【</a:t>
            </a:r>
            <a:r>
              <a:rPr lang="zh-CN" altLang="en-US" dirty="0"/>
              <a:t>单击</a:t>
            </a:r>
            <a:r>
              <a:rPr lang="en-US" altLang="zh-CN" dirty="0"/>
              <a:t>】</a:t>
            </a:r>
            <a:r>
              <a:rPr lang="zh-CN" altLang="en-US" dirty="0"/>
              <a:t>终点说明点击起点后所要打开的网页或资源。它可以是：一、其他网站上的网页或资源；二、同一网站上的网页或资源；三、同一网页中的段落。</a:t>
            </a:r>
          </a:p>
          <a:p>
            <a:r>
              <a:rPr lang="en-US" altLang="zh-CN" dirty="0"/>
              <a:t>【</a:t>
            </a:r>
            <a:r>
              <a:rPr lang="zh-CN" altLang="en-US" dirty="0"/>
              <a:t>单击</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58</a:t>
            </a:fld>
            <a:endParaRPr lang="zh-CN" altLang="en-US"/>
          </a:p>
        </p:txBody>
      </p:sp>
    </p:spTree>
    <p:extLst>
      <p:ext uri="{BB962C8B-B14F-4D97-AF65-F5344CB8AC3E}">
        <p14:creationId xmlns:p14="http://schemas.microsoft.com/office/powerpoint/2010/main" val="41041042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单击</a:t>
            </a:r>
            <a:r>
              <a:rPr lang="en-US" altLang="zh-CN" dirty="0"/>
              <a:t>】</a:t>
            </a:r>
            <a:r>
              <a:rPr lang="zh-CN" altLang="en-US" dirty="0"/>
              <a:t>网站，是具有特定主题的相关网页的集合，如门户网站、购物网站、政府网站等等。网站建立在</a:t>
            </a:r>
            <a:r>
              <a:rPr lang="en-US" altLang="zh-CN" dirty="0"/>
              <a:t>Web</a:t>
            </a:r>
            <a:r>
              <a:rPr lang="zh-CN" altLang="en-US" dirty="0"/>
              <a:t>服务器上，至于一个网站上有多少网页没有明确的规定，即使只有一个网页也能称为网站。进入网站看到的第一个网页称为主页或首页。要建立一个网站，首先需要单独编辑若干个网页文件，然后通过超链接建立起它们之间的逻辑连接关系，并存入</a:t>
            </a:r>
            <a:r>
              <a:rPr lang="en-US" altLang="zh-CN" dirty="0"/>
              <a:t>Web</a:t>
            </a:r>
            <a:r>
              <a:rPr lang="zh-CN" altLang="en-US" dirty="0"/>
              <a:t>服务器的发布目录即可。</a:t>
            </a:r>
          </a:p>
          <a:p>
            <a:r>
              <a:rPr lang="en-US" altLang="zh-CN" dirty="0"/>
              <a:t>【</a:t>
            </a:r>
            <a:r>
              <a:rPr lang="zh-CN" altLang="en-US" dirty="0"/>
              <a:t>单击</a:t>
            </a:r>
            <a:r>
              <a:rPr lang="en-US" altLang="zh-CN" dirty="0"/>
              <a:t>】HTML</a:t>
            </a:r>
            <a:r>
              <a:rPr lang="zh-CN" altLang="en-US" dirty="0"/>
              <a:t>语言，即超文本标记语言。所谓“超文本”是指，页面内除了文字信息外，还可以包含多媒体和超链接等非文字元素。</a:t>
            </a:r>
            <a:endParaRPr lang="en-US" altLang="zh-CN" dirty="0"/>
          </a:p>
          <a:p>
            <a:r>
              <a:rPr lang="en-US" altLang="zh-CN" dirty="0"/>
              <a:t>【</a:t>
            </a:r>
            <a:r>
              <a:rPr lang="zh-CN" altLang="en-US" dirty="0"/>
              <a:t>单击</a:t>
            </a:r>
            <a:r>
              <a:rPr lang="en-US" altLang="zh-CN" dirty="0"/>
              <a:t>】HTML</a:t>
            </a:r>
            <a:r>
              <a:rPr lang="zh-CN" altLang="en-US" dirty="0"/>
              <a:t>是一种制作网页的标准语言，它使得整个因特网上不同计算机系统中的不同类型的信息能够以相同的形式展示在用户的屏幕上。</a:t>
            </a:r>
            <a:endParaRPr lang="en-US" altLang="zh-CN" dirty="0"/>
          </a:p>
          <a:p>
            <a:r>
              <a:rPr lang="en-US" altLang="zh-CN" dirty="0"/>
              <a:t>【</a:t>
            </a:r>
            <a:r>
              <a:rPr lang="zh-CN" altLang="en-US" dirty="0"/>
              <a:t>单击</a:t>
            </a:r>
            <a:r>
              <a:rPr lang="en-US" altLang="zh-CN" dirty="0"/>
              <a:t>】HTML</a:t>
            </a:r>
            <a:r>
              <a:rPr lang="zh-CN" altLang="en-US" dirty="0"/>
              <a:t>定义了许多用于控制显示的命令，这些命令就是前面所说的用于排版或建立超链接的“标签”。标签又称为标记，它用于描述页面上的文字、图片、表格、声音等元素（例如字体、颜色、大小和位置等）。</a:t>
            </a:r>
            <a:endParaRPr lang="en-US" altLang="zh-CN" dirty="0"/>
          </a:p>
          <a:p>
            <a:r>
              <a:rPr lang="en-US" altLang="zh-CN" dirty="0"/>
              <a:t>【</a:t>
            </a:r>
            <a:r>
              <a:rPr lang="zh-CN" altLang="en-US" dirty="0"/>
              <a:t>单击</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59</a:t>
            </a:fld>
            <a:endParaRPr lang="zh-CN" altLang="en-US"/>
          </a:p>
        </p:txBody>
      </p:sp>
    </p:spTree>
    <p:extLst>
      <p:ext uri="{BB962C8B-B14F-4D97-AF65-F5344CB8AC3E}">
        <p14:creationId xmlns:p14="http://schemas.microsoft.com/office/powerpoint/2010/main" val="229332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a:t>
            </a:fld>
            <a:endParaRPr lang="zh-CN" altLang="en-US"/>
          </a:p>
        </p:txBody>
      </p:sp>
    </p:spTree>
    <p:extLst>
      <p:ext uri="{BB962C8B-B14F-4D97-AF65-F5344CB8AC3E}">
        <p14:creationId xmlns:p14="http://schemas.microsoft.com/office/powerpoint/2010/main" val="32479796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60</a:t>
            </a:fld>
            <a:endParaRPr lang="zh-CN" altLang="en-US"/>
          </a:p>
        </p:txBody>
      </p:sp>
    </p:spTree>
    <p:extLst>
      <p:ext uri="{BB962C8B-B14F-4D97-AF65-F5344CB8AC3E}">
        <p14:creationId xmlns:p14="http://schemas.microsoft.com/office/powerpoint/2010/main" val="3446250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61</a:t>
            </a:fld>
            <a:endParaRPr lang="zh-CN" altLang="en-US"/>
          </a:p>
        </p:txBody>
      </p:sp>
    </p:spTree>
    <p:extLst>
      <p:ext uri="{BB962C8B-B14F-4D97-AF65-F5344CB8AC3E}">
        <p14:creationId xmlns:p14="http://schemas.microsoft.com/office/powerpoint/2010/main" val="3110805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62</a:t>
            </a:fld>
            <a:endParaRPr lang="zh-CN" altLang="en-US"/>
          </a:p>
        </p:txBody>
      </p:sp>
    </p:spTree>
    <p:extLst>
      <p:ext uri="{BB962C8B-B14F-4D97-AF65-F5344CB8AC3E}">
        <p14:creationId xmlns:p14="http://schemas.microsoft.com/office/powerpoint/2010/main" val="13606226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63</a:t>
            </a:fld>
            <a:endParaRPr lang="zh-CN" altLang="en-US"/>
          </a:p>
        </p:txBody>
      </p:sp>
    </p:spTree>
    <p:extLst>
      <p:ext uri="{BB962C8B-B14F-4D97-AF65-F5344CB8AC3E}">
        <p14:creationId xmlns:p14="http://schemas.microsoft.com/office/powerpoint/2010/main" val="1734110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64</a:t>
            </a:fld>
            <a:endParaRPr lang="zh-CN" altLang="en-US"/>
          </a:p>
        </p:txBody>
      </p:sp>
    </p:spTree>
    <p:extLst>
      <p:ext uri="{BB962C8B-B14F-4D97-AF65-F5344CB8AC3E}">
        <p14:creationId xmlns:p14="http://schemas.microsoft.com/office/powerpoint/2010/main" val="11212948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65</a:t>
            </a:fld>
            <a:endParaRPr lang="zh-CN" altLang="en-US"/>
          </a:p>
        </p:txBody>
      </p:sp>
    </p:spTree>
    <p:extLst>
      <p:ext uri="{BB962C8B-B14F-4D97-AF65-F5344CB8AC3E}">
        <p14:creationId xmlns:p14="http://schemas.microsoft.com/office/powerpoint/2010/main" val="31013577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条形码分为</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个部分，从左到右分别为：</a:t>
            </a:r>
          </a:p>
          <a:p>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693</a:t>
            </a:r>
            <a:r>
              <a:rPr lang="zh-CN" altLang="en-US" sz="1200" b="0" i="0" kern="1200" dirty="0">
                <a:solidFill>
                  <a:schemeClr val="tx1"/>
                </a:solidFill>
                <a:effectLst/>
                <a:latin typeface="+mn-lt"/>
                <a:ea typeface="+mn-ea"/>
                <a:cs typeface="+mn-cs"/>
              </a:rPr>
              <a:t>，是中国的国家代码之一。（</a:t>
            </a:r>
            <a:r>
              <a:rPr lang="en-US" altLang="zh-CN" sz="1200" b="0" i="0" kern="1200" dirty="0">
                <a:solidFill>
                  <a:schemeClr val="tx1"/>
                </a:solidFill>
                <a:effectLst/>
                <a:latin typeface="+mn-lt"/>
                <a:ea typeface="+mn-ea"/>
                <a:cs typeface="+mn-cs"/>
              </a:rPr>
              <a:t>690--695</a:t>
            </a:r>
            <a:r>
              <a:rPr lang="zh-CN" altLang="en-US" sz="1200" b="0" i="0" kern="1200" dirty="0">
                <a:solidFill>
                  <a:schemeClr val="tx1"/>
                </a:solidFill>
                <a:effectLst/>
                <a:latin typeface="+mn-lt"/>
                <a:ea typeface="+mn-ea"/>
                <a:cs typeface="+mn-cs"/>
              </a:rPr>
              <a:t>都是中国的代码，由国际上分配）</a:t>
            </a:r>
          </a:p>
          <a:p>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69838</a:t>
            </a:r>
            <a:r>
              <a:rPr lang="zh-CN" altLang="en-US" sz="1200" b="0" i="0" kern="1200" dirty="0">
                <a:solidFill>
                  <a:schemeClr val="tx1"/>
                </a:solidFill>
                <a:effectLst/>
                <a:latin typeface="+mn-lt"/>
                <a:ea typeface="+mn-ea"/>
                <a:cs typeface="+mn-cs"/>
              </a:rPr>
              <a:t>，代表着生产厂商代码，由厂商申请，国家分配</a:t>
            </a:r>
          </a:p>
          <a:p>
            <a:r>
              <a:rPr lang="en-US" altLang="zh-CN" sz="1200" b="0" i="0" kern="1200" dirty="0">
                <a:solidFill>
                  <a:schemeClr val="tx1"/>
                </a:solidFill>
                <a:effectLst/>
                <a:latin typeface="+mn-lt"/>
                <a:ea typeface="+mn-ea"/>
                <a:cs typeface="+mn-cs"/>
              </a:rPr>
              <a:t>9-12</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0001</a:t>
            </a:r>
            <a:r>
              <a:rPr lang="zh-CN" altLang="en-US" sz="1200" b="0" i="0" kern="1200" dirty="0">
                <a:solidFill>
                  <a:schemeClr val="tx1"/>
                </a:solidFill>
                <a:effectLst/>
                <a:latin typeface="+mn-lt"/>
                <a:ea typeface="+mn-ea"/>
                <a:cs typeface="+mn-cs"/>
              </a:rPr>
              <a:t>，代表着厂内</a:t>
            </a:r>
            <a:r>
              <a:rPr lang="zh-CN" altLang="en-US" sz="1200" b="0" i="0" u="none" strike="noStrike" kern="1200" dirty="0">
                <a:solidFill>
                  <a:schemeClr val="tx1"/>
                </a:solidFill>
                <a:effectLst/>
                <a:latin typeface="+mn-lt"/>
                <a:ea typeface="+mn-ea"/>
                <a:cs typeface="+mn-cs"/>
                <a:hlinkClick r:id="rId3"/>
              </a:rPr>
              <a:t>商品代码</a:t>
            </a:r>
            <a:r>
              <a:rPr lang="zh-CN" altLang="en-US" sz="1200" b="0" i="0" kern="1200" dirty="0">
                <a:solidFill>
                  <a:schemeClr val="tx1"/>
                </a:solidFill>
                <a:effectLst/>
                <a:latin typeface="+mn-lt"/>
                <a:ea typeface="+mn-ea"/>
                <a:cs typeface="+mn-cs"/>
              </a:rPr>
              <a:t>，由厂商自行确定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，是校验码，依据一定的算法，由前面</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位数字计算而得到。</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66</a:t>
            </a:fld>
            <a:endParaRPr lang="zh-CN" altLang="en-US"/>
          </a:p>
        </p:txBody>
      </p:sp>
    </p:spTree>
    <p:extLst>
      <p:ext uri="{BB962C8B-B14F-4D97-AF65-F5344CB8AC3E}">
        <p14:creationId xmlns:p14="http://schemas.microsoft.com/office/powerpoint/2010/main" val="1390352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条形码分为</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个部分，从左到右分别为：</a:t>
            </a:r>
          </a:p>
          <a:p>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693</a:t>
            </a:r>
            <a:r>
              <a:rPr lang="zh-CN" altLang="en-US" sz="1200" b="0" i="0" kern="1200" dirty="0">
                <a:solidFill>
                  <a:schemeClr val="tx1"/>
                </a:solidFill>
                <a:effectLst/>
                <a:latin typeface="+mn-lt"/>
                <a:ea typeface="+mn-ea"/>
                <a:cs typeface="+mn-cs"/>
              </a:rPr>
              <a:t>，是中国的国家代码之一。（</a:t>
            </a:r>
            <a:r>
              <a:rPr lang="en-US" altLang="zh-CN" sz="1200" b="0" i="0" kern="1200" dirty="0">
                <a:solidFill>
                  <a:schemeClr val="tx1"/>
                </a:solidFill>
                <a:effectLst/>
                <a:latin typeface="+mn-lt"/>
                <a:ea typeface="+mn-ea"/>
                <a:cs typeface="+mn-cs"/>
              </a:rPr>
              <a:t>690--695</a:t>
            </a:r>
            <a:r>
              <a:rPr lang="zh-CN" altLang="en-US" sz="1200" b="0" i="0" kern="1200" dirty="0">
                <a:solidFill>
                  <a:schemeClr val="tx1"/>
                </a:solidFill>
                <a:effectLst/>
                <a:latin typeface="+mn-lt"/>
                <a:ea typeface="+mn-ea"/>
                <a:cs typeface="+mn-cs"/>
              </a:rPr>
              <a:t>都是中国的代码，由国际上分配）</a:t>
            </a:r>
          </a:p>
          <a:p>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69838</a:t>
            </a:r>
            <a:r>
              <a:rPr lang="zh-CN" altLang="en-US" sz="1200" b="0" i="0" kern="1200" dirty="0">
                <a:solidFill>
                  <a:schemeClr val="tx1"/>
                </a:solidFill>
                <a:effectLst/>
                <a:latin typeface="+mn-lt"/>
                <a:ea typeface="+mn-ea"/>
                <a:cs typeface="+mn-cs"/>
              </a:rPr>
              <a:t>，代表着生产厂商代码，由厂商申请，国家分配</a:t>
            </a:r>
          </a:p>
          <a:p>
            <a:r>
              <a:rPr lang="en-US" altLang="zh-CN" sz="1200" b="0" i="0" kern="1200" dirty="0">
                <a:solidFill>
                  <a:schemeClr val="tx1"/>
                </a:solidFill>
                <a:effectLst/>
                <a:latin typeface="+mn-lt"/>
                <a:ea typeface="+mn-ea"/>
                <a:cs typeface="+mn-cs"/>
              </a:rPr>
              <a:t>9-12</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0001</a:t>
            </a:r>
            <a:r>
              <a:rPr lang="zh-CN" altLang="en-US" sz="1200" b="0" i="0" kern="1200" dirty="0">
                <a:solidFill>
                  <a:schemeClr val="tx1"/>
                </a:solidFill>
                <a:effectLst/>
                <a:latin typeface="+mn-lt"/>
                <a:ea typeface="+mn-ea"/>
                <a:cs typeface="+mn-cs"/>
              </a:rPr>
              <a:t>，代表着厂内</a:t>
            </a:r>
            <a:r>
              <a:rPr lang="zh-CN" altLang="en-US" sz="1200" b="0" i="0" u="none" strike="noStrike" kern="1200" dirty="0">
                <a:solidFill>
                  <a:schemeClr val="tx1"/>
                </a:solidFill>
                <a:effectLst/>
                <a:latin typeface="+mn-lt"/>
                <a:ea typeface="+mn-ea"/>
                <a:cs typeface="+mn-cs"/>
                <a:hlinkClick r:id="rId3"/>
              </a:rPr>
              <a:t>商品代码</a:t>
            </a:r>
            <a:r>
              <a:rPr lang="zh-CN" altLang="en-US" sz="1200" b="0" i="0" kern="1200" dirty="0">
                <a:solidFill>
                  <a:schemeClr val="tx1"/>
                </a:solidFill>
                <a:effectLst/>
                <a:latin typeface="+mn-lt"/>
                <a:ea typeface="+mn-ea"/>
                <a:cs typeface="+mn-cs"/>
              </a:rPr>
              <a:t>，由厂商自行确定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位：共</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位，例如</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，是校验码，依据一定的算法，由前面</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位数字计算而得到。</a:t>
            </a:r>
          </a:p>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67</a:t>
            </a:fld>
            <a:endParaRPr lang="zh-CN" altLang="en-US"/>
          </a:p>
        </p:txBody>
      </p:sp>
    </p:spTree>
    <p:extLst>
      <p:ext uri="{BB962C8B-B14F-4D97-AF65-F5344CB8AC3E}">
        <p14:creationId xmlns:p14="http://schemas.microsoft.com/office/powerpoint/2010/main" val="454226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68</a:t>
            </a:fld>
            <a:endParaRPr lang="zh-CN" altLang="en-US"/>
          </a:p>
        </p:txBody>
      </p:sp>
    </p:spTree>
    <p:extLst>
      <p:ext uri="{BB962C8B-B14F-4D97-AF65-F5344CB8AC3E}">
        <p14:creationId xmlns:p14="http://schemas.microsoft.com/office/powerpoint/2010/main" val="36110973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69</a:t>
            </a:fld>
            <a:endParaRPr lang="zh-CN" altLang="en-US"/>
          </a:p>
        </p:txBody>
      </p:sp>
    </p:spTree>
    <p:extLst>
      <p:ext uri="{BB962C8B-B14F-4D97-AF65-F5344CB8AC3E}">
        <p14:creationId xmlns:p14="http://schemas.microsoft.com/office/powerpoint/2010/main" val="40939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a:t>
            </a:fld>
            <a:endParaRPr lang="zh-CN" altLang="en-US"/>
          </a:p>
        </p:txBody>
      </p:sp>
    </p:spTree>
    <p:extLst>
      <p:ext uri="{BB962C8B-B14F-4D97-AF65-F5344CB8AC3E}">
        <p14:creationId xmlns:p14="http://schemas.microsoft.com/office/powerpoint/2010/main" val="36158734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70</a:t>
            </a:fld>
            <a:endParaRPr lang="zh-CN" altLang="en-US"/>
          </a:p>
        </p:txBody>
      </p:sp>
    </p:spTree>
    <p:extLst>
      <p:ext uri="{BB962C8B-B14F-4D97-AF65-F5344CB8AC3E}">
        <p14:creationId xmlns:p14="http://schemas.microsoft.com/office/powerpoint/2010/main" val="2336464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71</a:t>
            </a:fld>
            <a:endParaRPr lang="zh-CN" altLang="en-US"/>
          </a:p>
        </p:txBody>
      </p:sp>
    </p:spTree>
    <p:extLst>
      <p:ext uri="{BB962C8B-B14F-4D97-AF65-F5344CB8AC3E}">
        <p14:creationId xmlns:p14="http://schemas.microsoft.com/office/powerpoint/2010/main" val="28754262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72</a:t>
            </a:fld>
            <a:endParaRPr lang="zh-CN" altLang="en-US"/>
          </a:p>
        </p:txBody>
      </p:sp>
    </p:spTree>
    <p:extLst>
      <p:ext uri="{BB962C8B-B14F-4D97-AF65-F5344CB8AC3E}">
        <p14:creationId xmlns:p14="http://schemas.microsoft.com/office/powerpoint/2010/main" val="3870885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73</a:t>
            </a:fld>
            <a:endParaRPr lang="zh-CN" altLang="en-US"/>
          </a:p>
        </p:txBody>
      </p:sp>
    </p:spTree>
    <p:extLst>
      <p:ext uri="{BB962C8B-B14F-4D97-AF65-F5344CB8AC3E}">
        <p14:creationId xmlns:p14="http://schemas.microsoft.com/office/powerpoint/2010/main" val="20183695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74</a:t>
            </a:fld>
            <a:endParaRPr lang="zh-CN" altLang="en-US"/>
          </a:p>
        </p:txBody>
      </p:sp>
    </p:spTree>
    <p:extLst>
      <p:ext uri="{BB962C8B-B14F-4D97-AF65-F5344CB8AC3E}">
        <p14:creationId xmlns:p14="http://schemas.microsoft.com/office/powerpoint/2010/main" val="38044909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75</a:t>
            </a:fld>
            <a:endParaRPr lang="zh-CN" altLang="en-US"/>
          </a:p>
        </p:txBody>
      </p:sp>
    </p:spTree>
    <p:extLst>
      <p:ext uri="{BB962C8B-B14F-4D97-AF65-F5344CB8AC3E}">
        <p14:creationId xmlns:p14="http://schemas.microsoft.com/office/powerpoint/2010/main" val="1131062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由读写器通过发射天线发送特定频率的射频信号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当电子标签进入有效工作区域时产生感应电流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从而获得能量被激活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使得电子标签将自身编码信息通过内置天线发射出去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读写器的接收天线接收到从标签发送来的调制信号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经天线的调制器传送到读写器信号处理模块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经解调和解码后将有效信息传送到后台主机系统进行相关处理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主机系统根据逻辑运算识别该标签的身份</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针对不同的设定做出相应的处理和控制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最终发出信号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控制。</a:t>
            </a:r>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76</a:t>
            </a:fld>
            <a:endParaRPr lang="zh-CN" altLang="en-US"/>
          </a:p>
        </p:txBody>
      </p:sp>
    </p:spTree>
    <p:extLst>
      <p:ext uri="{BB962C8B-B14F-4D97-AF65-F5344CB8AC3E}">
        <p14:creationId xmlns:p14="http://schemas.microsoft.com/office/powerpoint/2010/main" val="11740059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77</a:t>
            </a:fld>
            <a:endParaRPr lang="zh-CN" altLang="en-US"/>
          </a:p>
        </p:txBody>
      </p:sp>
    </p:spTree>
    <p:extLst>
      <p:ext uri="{BB962C8B-B14F-4D97-AF65-F5344CB8AC3E}">
        <p14:creationId xmlns:p14="http://schemas.microsoft.com/office/powerpoint/2010/main" val="27579943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78</a:t>
            </a:fld>
            <a:endParaRPr lang="zh-CN" altLang="en-US"/>
          </a:p>
        </p:txBody>
      </p:sp>
    </p:spTree>
    <p:extLst>
      <p:ext uri="{BB962C8B-B14F-4D97-AF65-F5344CB8AC3E}">
        <p14:creationId xmlns:p14="http://schemas.microsoft.com/office/powerpoint/2010/main" val="34262657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79</a:t>
            </a:fld>
            <a:endParaRPr lang="zh-CN" altLang="en-US"/>
          </a:p>
        </p:txBody>
      </p:sp>
    </p:spTree>
    <p:extLst>
      <p:ext uri="{BB962C8B-B14F-4D97-AF65-F5344CB8AC3E}">
        <p14:creationId xmlns:p14="http://schemas.microsoft.com/office/powerpoint/2010/main" val="328407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a:t>
            </a:fld>
            <a:endParaRPr lang="zh-CN" altLang="en-US"/>
          </a:p>
        </p:txBody>
      </p:sp>
    </p:spTree>
    <p:extLst>
      <p:ext uri="{BB962C8B-B14F-4D97-AF65-F5344CB8AC3E}">
        <p14:creationId xmlns:p14="http://schemas.microsoft.com/office/powerpoint/2010/main" val="34483720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80</a:t>
            </a:fld>
            <a:endParaRPr lang="zh-CN" altLang="en-US"/>
          </a:p>
        </p:txBody>
      </p:sp>
    </p:spTree>
    <p:extLst>
      <p:ext uri="{BB962C8B-B14F-4D97-AF65-F5344CB8AC3E}">
        <p14:creationId xmlns:p14="http://schemas.microsoft.com/office/powerpoint/2010/main" val="1885894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81</a:t>
            </a:fld>
            <a:endParaRPr lang="zh-CN" altLang="en-US"/>
          </a:p>
        </p:txBody>
      </p:sp>
    </p:spTree>
    <p:extLst>
      <p:ext uri="{BB962C8B-B14F-4D97-AF65-F5344CB8AC3E}">
        <p14:creationId xmlns:p14="http://schemas.microsoft.com/office/powerpoint/2010/main" val="24196566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82</a:t>
            </a:fld>
            <a:endParaRPr lang="zh-CN" altLang="en-US"/>
          </a:p>
        </p:txBody>
      </p:sp>
    </p:spTree>
    <p:extLst>
      <p:ext uri="{BB962C8B-B14F-4D97-AF65-F5344CB8AC3E}">
        <p14:creationId xmlns:p14="http://schemas.microsoft.com/office/powerpoint/2010/main" val="3491702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83</a:t>
            </a:fld>
            <a:endParaRPr lang="zh-CN" altLang="en-US"/>
          </a:p>
        </p:txBody>
      </p:sp>
    </p:spTree>
    <p:extLst>
      <p:ext uri="{BB962C8B-B14F-4D97-AF65-F5344CB8AC3E}">
        <p14:creationId xmlns:p14="http://schemas.microsoft.com/office/powerpoint/2010/main" val="21646584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84</a:t>
            </a:fld>
            <a:endParaRPr lang="zh-CN" altLang="en-US"/>
          </a:p>
        </p:txBody>
      </p:sp>
    </p:spTree>
    <p:extLst>
      <p:ext uri="{BB962C8B-B14F-4D97-AF65-F5344CB8AC3E}">
        <p14:creationId xmlns:p14="http://schemas.microsoft.com/office/powerpoint/2010/main" val="6600577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85</a:t>
            </a:fld>
            <a:endParaRPr lang="zh-CN" altLang="en-US"/>
          </a:p>
        </p:txBody>
      </p:sp>
    </p:spTree>
    <p:extLst>
      <p:ext uri="{BB962C8B-B14F-4D97-AF65-F5344CB8AC3E}">
        <p14:creationId xmlns:p14="http://schemas.microsoft.com/office/powerpoint/2010/main" val="4238749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86</a:t>
            </a:fld>
            <a:endParaRPr lang="zh-CN" altLang="en-US"/>
          </a:p>
        </p:txBody>
      </p:sp>
    </p:spTree>
    <p:extLst>
      <p:ext uri="{BB962C8B-B14F-4D97-AF65-F5344CB8AC3E}">
        <p14:creationId xmlns:p14="http://schemas.microsoft.com/office/powerpoint/2010/main" val="1212111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87</a:t>
            </a:fld>
            <a:endParaRPr lang="zh-CN" altLang="en-US"/>
          </a:p>
        </p:txBody>
      </p:sp>
    </p:spTree>
    <p:extLst>
      <p:ext uri="{BB962C8B-B14F-4D97-AF65-F5344CB8AC3E}">
        <p14:creationId xmlns:p14="http://schemas.microsoft.com/office/powerpoint/2010/main" val="39890962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88</a:t>
            </a:fld>
            <a:endParaRPr lang="zh-CN" altLang="en-US"/>
          </a:p>
        </p:txBody>
      </p:sp>
    </p:spTree>
    <p:extLst>
      <p:ext uri="{BB962C8B-B14F-4D97-AF65-F5344CB8AC3E}">
        <p14:creationId xmlns:p14="http://schemas.microsoft.com/office/powerpoint/2010/main" val="30170630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89</a:t>
            </a:fld>
            <a:endParaRPr lang="zh-CN" altLang="en-US"/>
          </a:p>
        </p:txBody>
      </p:sp>
    </p:spTree>
    <p:extLst>
      <p:ext uri="{BB962C8B-B14F-4D97-AF65-F5344CB8AC3E}">
        <p14:creationId xmlns:p14="http://schemas.microsoft.com/office/powerpoint/2010/main" val="239167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97D03D-ED54-44F4-93D3-469DD7E83329}" type="slidenum">
              <a:rPr lang="zh-CN" altLang="en-US" smtClean="0"/>
              <a:t>9</a:t>
            </a:fld>
            <a:endParaRPr lang="zh-CN" altLang="en-US"/>
          </a:p>
        </p:txBody>
      </p:sp>
    </p:spTree>
    <p:extLst>
      <p:ext uri="{BB962C8B-B14F-4D97-AF65-F5344CB8AC3E}">
        <p14:creationId xmlns:p14="http://schemas.microsoft.com/office/powerpoint/2010/main" val="178793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286951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599957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999249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337319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335974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27162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58510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07373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183368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12995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4051068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4106699-2D41-48AA-B59C-91DA2B69D45A}" type="datetimeFigureOut">
              <a:rPr lang="zh-CN" altLang="en-US" smtClean="0"/>
              <a:t>2021/11/18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63290832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6699-2D41-48AA-B59C-91DA2B69D45A}" type="datetimeFigureOut">
              <a:rPr lang="zh-CN" altLang="en-US" smtClean="0"/>
              <a:t>2021/11/18</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2217971505"/>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106699-2D41-48AA-B59C-91DA2B69D45A}" type="datetimeFigureOut">
              <a:rPr lang="zh-CN" altLang="en-US" smtClean="0"/>
              <a:t>2021/11/18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09D61-778E-4A7C-8B47-EFBB4987DB62}" type="slidenum">
              <a:rPr lang="zh-CN" altLang="en-US" smtClean="0"/>
              <a:t>‹#›</a:t>
            </a:fld>
            <a:endParaRPr lang="zh-CN" altLang="en-US"/>
          </a:p>
        </p:txBody>
      </p:sp>
    </p:spTree>
    <p:extLst>
      <p:ext uri="{BB962C8B-B14F-4D97-AF65-F5344CB8AC3E}">
        <p14:creationId xmlns:p14="http://schemas.microsoft.com/office/powerpoint/2010/main" val="420398331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11.xml"/><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16.xml"/><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image" Target="../media/image18.jpeg"/><Relationship Id="rId3" Type="http://schemas.openxmlformats.org/officeDocument/2006/relationships/notesSlide" Target="../notesSlides/notesSlide20.xml"/><Relationship Id="rId7" Type="http://schemas.openxmlformats.org/officeDocument/2006/relationships/image" Target="../media/image12.png"/><Relationship Id="rId12" Type="http://schemas.openxmlformats.org/officeDocument/2006/relationships/image" Target="../media/image17.jpeg"/><Relationship Id="rId17" Type="http://schemas.openxmlformats.org/officeDocument/2006/relationships/image" Target="../media/image22.jpeg"/><Relationship Id="rId2" Type="http://schemas.openxmlformats.org/officeDocument/2006/relationships/slideLayout" Target="../slideLayouts/slideLayout8.xml"/><Relationship Id="rId16" Type="http://schemas.openxmlformats.org/officeDocument/2006/relationships/image" Target="../media/image21.jpeg"/><Relationship Id="rId1" Type="http://schemas.openxmlformats.org/officeDocument/2006/relationships/tags" Target="../tags/tag17.xml"/><Relationship Id="rId6" Type="http://schemas.openxmlformats.org/officeDocument/2006/relationships/image" Target="../media/image11.png"/><Relationship Id="rId11" Type="http://schemas.openxmlformats.org/officeDocument/2006/relationships/image" Target="../media/image16.jpeg"/><Relationship Id="rId5" Type="http://schemas.openxmlformats.org/officeDocument/2006/relationships/image" Target="../media/image3.png"/><Relationship Id="rId15" Type="http://schemas.openxmlformats.org/officeDocument/2006/relationships/image" Target="../media/image20.png"/><Relationship Id="rId10" Type="http://schemas.openxmlformats.org/officeDocument/2006/relationships/image" Target="../media/image15.jpeg"/><Relationship Id="rId4" Type="http://schemas.openxmlformats.org/officeDocument/2006/relationships/image" Target="../media/image1.png"/><Relationship Id="rId9" Type="http://schemas.openxmlformats.org/officeDocument/2006/relationships/image" Target="../media/image14.png"/><Relationship Id="rId1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notesSlide" Target="../notesSlides/notesSlide23.xml"/><Relationship Id="rId7" Type="http://schemas.openxmlformats.org/officeDocument/2006/relationships/image" Target="../media/image24.wmf"/><Relationship Id="rId2" Type="http://schemas.openxmlformats.org/officeDocument/2006/relationships/slideLayout" Target="../slideLayouts/slideLayout8.xml"/><Relationship Id="rId1" Type="http://schemas.openxmlformats.org/officeDocument/2006/relationships/tags" Target="../tags/tag19.xml"/><Relationship Id="rId6" Type="http://schemas.openxmlformats.org/officeDocument/2006/relationships/image" Target="../media/image23.wmf"/><Relationship Id="rId5" Type="http://schemas.openxmlformats.org/officeDocument/2006/relationships/image" Target="../media/image3.png"/><Relationship Id="rId10" Type="http://schemas.openxmlformats.org/officeDocument/2006/relationships/image" Target="../media/image27.wmf"/><Relationship Id="rId4" Type="http://schemas.openxmlformats.org/officeDocument/2006/relationships/image" Target="../media/image1.png"/><Relationship Id="rId9" Type="http://schemas.openxmlformats.org/officeDocument/2006/relationships/image" Target="../media/image26.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9.png"/><Relationship Id="rId2" Type="http://schemas.openxmlformats.org/officeDocument/2006/relationships/slideLayout" Target="../slideLayouts/slideLayout8.xml"/><Relationship Id="rId1" Type="http://schemas.openxmlformats.org/officeDocument/2006/relationships/tags" Target="../tags/tag20.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1.png"/><Relationship Id="rId2" Type="http://schemas.openxmlformats.org/officeDocument/2006/relationships/slideLayout" Target="../slideLayouts/slideLayout8.xml"/><Relationship Id="rId1" Type="http://schemas.openxmlformats.org/officeDocument/2006/relationships/tags" Target="../tags/tag21.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tags" Target="../tags/tag22.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34.png"/><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28.xml"/><Relationship Id="rId7" Type="http://schemas.openxmlformats.org/officeDocument/2006/relationships/image" Target="../media/image36.png"/><Relationship Id="rId2" Type="http://schemas.openxmlformats.org/officeDocument/2006/relationships/slideLayout" Target="../slideLayouts/slideLayout8.xml"/><Relationship Id="rId1" Type="http://schemas.openxmlformats.org/officeDocument/2006/relationships/tags" Target="../tags/tag24.xml"/><Relationship Id="rId6" Type="http://schemas.openxmlformats.org/officeDocument/2006/relationships/image" Target="../media/image35.jpeg"/><Relationship Id="rId5"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8.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tags" Target="../tags/tag26.xml"/><Relationship Id="rId6" Type="http://schemas.openxmlformats.org/officeDocument/2006/relationships/image" Target="../media/image38.png"/><Relationship Id="rId5" Type="http://schemas.openxmlformats.org/officeDocument/2006/relationships/image" Target="../media/image3.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tags" Target="../tags/tag27.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tags" Target="../tags/tag28.xml"/><Relationship Id="rId6" Type="http://schemas.openxmlformats.org/officeDocument/2006/relationships/image" Target="../media/image40.png"/><Relationship Id="rId5" Type="http://schemas.openxmlformats.org/officeDocument/2006/relationships/image" Target="../media/image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tags" Target="../tags/tag29.xml"/><Relationship Id="rId6" Type="http://schemas.openxmlformats.org/officeDocument/2006/relationships/image" Target="../media/image41.jpeg"/><Relationship Id="rId5" Type="http://schemas.openxmlformats.org/officeDocument/2006/relationships/image" Target="../media/image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tags" Target="../tags/tag31.xml"/><Relationship Id="rId5" Type="http://schemas.openxmlformats.org/officeDocument/2006/relationships/image" Target="../media/image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tags" Target="../tags/tag32.xml"/><Relationship Id="rId5" Type="http://schemas.openxmlformats.org/officeDocument/2006/relationships/image" Target="../media/image3.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tags" Target="../tags/tag33.xml"/><Relationship Id="rId5" Type="http://schemas.openxmlformats.org/officeDocument/2006/relationships/image" Target="../media/image3.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8.xml"/><Relationship Id="rId1" Type="http://schemas.openxmlformats.org/officeDocument/2006/relationships/tags" Target="../tags/tag34.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tags" Target="../tags/tag35.xml"/><Relationship Id="rId5" Type="http://schemas.openxmlformats.org/officeDocument/2006/relationships/image" Target="../media/image3.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tags" Target="../tags/tag36.xml"/><Relationship Id="rId5" Type="http://schemas.openxmlformats.org/officeDocument/2006/relationships/image" Target="../media/image3.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tags" Target="../tags/tag37.xml"/><Relationship Id="rId5" Type="http://schemas.openxmlformats.org/officeDocument/2006/relationships/image" Target="../media/image3.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xml"/><Relationship Id="rId1" Type="http://schemas.openxmlformats.org/officeDocument/2006/relationships/tags" Target="../tags/tag38.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tags" Target="../tags/tag39.xml"/><Relationship Id="rId5" Type="http://schemas.openxmlformats.org/officeDocument/2006/relationships/image" Target="../media/image3.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tags" Target="../tags/tag40.xml"/><Relationship Id="rId5" Type="http://schemas.openxmlformats.org/officeDocument/2006/relationships/image" Target="../media/image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tags" Target="../tags/tag41.xml"/><Relationship Id="rId5" Type="http://schemas.openxmlformats.org/officeDocument/2006/relationships/image" Target="../media/image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tags" Target="../tags/tag42.xml"/><Relationship Id="rId5" Type="http://schemas.openxmlformats.org/officeDocument/2006/relationships/image" Target="../media/image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slideLayout" Target="../slideLayouts/slideLayout8.xml"/><Relationship Id="rId7" Type="http://schemas.openxmlformats.org/officeDocument/2006/relationships/oleObject" Target="../embeddings/oleObject2.bin"/><Relationship Id="rId2" Type="http://schemas.openxmlformats.org/officeDocument/2006/relationships/tags" Target="../tags/tag4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44.xml"/><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8.xml"/><Relationship Id="rId7" Type="http://schemas.openxmlformats.org/officeDocument/2006/relationships/oleObject" Target="../embeddings/oleObject1.bin"/><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8.xml"/><Relationship Id="rId1" Type="http://schemas.openxmlformats.org/officeDocument/2006/relationships/tags" Target="../tags/tag45.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46.xml"/><Relationship Id="rId5" Type="http://schemas.openxmlformats.org/officeDocument/2006/relationships/image" Target="../media/image3.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47.xml"/><Relationship Id="rId5" Type="http://schemas.openxmlformats.org/officeDocument/2006/relationships/image" Target="../media/image3.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xml"/><Relationship Id="rId1" Type="http://schemas.openxmlformats.org/officeDocument/2006/relationships/tags" Target="../tags/tag48.xml"/><Relationship Id="rId5" Type="http://schemas.openxmlformats.org/officeDocument/2006/relationships/image" Target="../media/image3.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1.wmf"/><Relationship Id="rId3" Type="http://schemas.openxmlformats.org/officeDocument/2006/relationships/notesSlide" Target="../notesSlides/notesSlide55.xml"/><Relationship Id="rId7" Type="http://schemas.openxmlformats.org/officeDocument/2006/relationships/image" Target="../media/image46.wmf"/><Relationship Id="rId12" Type="http://schemas.openxmlformats.org/officeDocument/2006/relationships/image" Target="../media/image50.wmf"/><Relationship Id="rId2" Type="http://schemas.openxmlformats.org/officeDocument/2006/relationships/slideLayout" Target="../slideLayouts/slideLayout8.xml"/><Relationship Id="rId1" Type="http://schemas.openxmlformats.org/officeDocument/2006/relationships/tags" Target="../tags/tag49.xml"/><Relationship Id="rId6" Type="http://schemas.openxmlformats.org/officeDocument/2006/relationships/image" Target="../media/image45.wmf"/><Relationship Id="rId11" Type="http://schemas.openxmlformats.org/officeDocument/2006/relationships/image" Target="../media/image49.wmf"/><Relationship Id="rId5" Type="http://schemas.openxmlformats.org/officeDocument/2006/relationships/image" Target="../media/image3.png"/><Relationship Id="rId15" Type="http://schemas.openxmlformats.org/officeDocument/2006/relationships/image" Target="../media/image53.png"/><Relationship Id="rId10" Type="http://schemas.openxmlformats.org/officeDocument/2006/relationships/image" Target="../media/image23.wmf"/><Relationship Id="rId4" Type="http://schemas.openxmlformats.org/officeDocument/2006/relationships/image" Target="../media/image1.png"/><Relationship Id="rId9" Type="http://schemas.openxmlformats.org/officeDocument/2006/relationships/image" Target="../media/image48.wmf"/><Relationship Id="rId14" Type="http://schemas.openxmlformats.org/officeDocument/2006/relationships/image" Target="../media/image52.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xml"/><Relationship Id="rId1" Type="http://schemas.openxmlformats.org/officeDocument/2006/relationships/tags" Target="../tags/tag50.xml"/><Relationship Id="rId5" Type="http://schemas.openxmlformats.org/officeDocument/2006/relationships/image" Target="../media/image3.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xml"/><Relationship Id="rId1" Type="http://schemas.openxmlformats.org/officeDocument/2006/relationships/tags" Target="../tags/tag51.xml"/><Relationship Id="rId5" Type="http://schemas.openxmlformats.org/officeDocument/2006/relationships/image" Target="../media/image3.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xml"/><Relationship Id="rId1" Type="http://schemas.openxmlformats.org/officeDocument/2006/relationships/tags" Target="../tags/tag52.xml"/><Relationship Id="rId6" Type="http://schemas.openxmlformats.org/officeDocument/2006/relationships/slide" Target="slide67.xml"/><Relationship Id="rId5" Type="http://schemas.openxmlformats.org/officeDocument/2006/relationships/image" Target="../media/image3.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8.xml"/><Relationship Id="rId1" Type="http://schemas.openxmlformats.org/officeDocument/2006/relationships/tags" Target="../tags/tag53.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4.xml"/><Relationship Id="rId5" Type="http://schemas.openxmlformats.org/officeDocument/2006/relationships/image" Target="../media/image3.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xml"/><Relationship Id="rId1" Type="http://schemas.openxmlformats.org/officeDocument/2006/relationships/tags" Target="../tags/tag54.xml"/><Relationship Id="rId5" Type="http://schemas.openxmlformats.org/officeDocument/2006/relationships/image" Target="../media/image3.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xml"/><Relationship Id="rId1" Type="http://schemas.openxmlformats.org/officeDocument/2006/relationships/tags" Target="../tags/tag55.xml"/><Relationship Id="rId6" Type="http://schemas.openxmlformats.org/officeDocument/2006/relationships/image" Target="../media/image54.png"/><Relationship Id="rId5" Type="http://schemas.openxmlformats.org/officeDocument/2006/relationships/image" Target="../media/image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xml"/><Relationship Id="rId1" Type="http://schemas.openxmlformats.org/officeDocument/2006/relationships/tags" Target="../tags/tag56.xml"/><Relationship Id="rId5" Type="http://schemas.openxmlformats.org/officeDocument/2006/relationships/image" Target="../media/image3.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xml"/><Relationship Id="rId1" Type="http://schemas.openxmlformats.org/officeDocument/2006/relationships/tags" Target="../tags/tag57.xml"/><Relationship Id="rId5" Type="http://schemas.openxmlformats.org/officeDocument/2006/relationships/image" Target="../media/image3.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7" Type="http://schemas.openxmlformats.org/officeDocument/2006/relationships/image" Target="../media/image56.png"/><Relationship Id="rId2" Type="http://schemas.openxmlformats.org/officeDocument/2006/relationships/slideLayout" Target="../slideLayouts/slideLayout8.xml"/><Relationship Id="rId1" Type="http://schemas.openxmlformats.org/officeDocument/2006/relationships/tags" Target="../tags/tag58.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55.png"/><Relationship Id="rId2" Type="http://schemas.openxmlformats.org/officeDocument/2006/relationships/slideLayout" Target="../slideLayouts/slideLayout8.xml"/><Relationship Id="rId1" Type="http://schemas.openxmlformats.org/officeDocument/2006/relationships/tags" Target="../tags/tag59.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58.jpeg"/><Relationship Id="rId2" Type="http://schemas.openxmlformats.org/officeDocument/2006/relationships/slideLayout" Target="../slideLayouts/slideLayout8.xml"/><Relationship Id="rId1" Type="http://schemas.openxmlformats.org/officeDocument/2006/relationships/tags" Target="../tags/tag60.xml"/><Relationship Id="rId6" Type="http://schemas.openxmlformats.org/officeDocument/2006/relationships/hyperlink" Target="https://gss0.baidu.com/9vo3dSag_xI4khGko9WTAnF6hhy/zhidao/pic/item/d52a2834349b033b62f4c67618ce36d3d539bd19.jpg" TargetMode="External"/><Relationship Id="rId5" Type="http://schemas.openxmlformats.org/officeDocument/2006/relationships/image" Target="../media/image3.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61.xml"/><Relationship Id="rId5" Type="http://schemas.openxmlformats.org/officeDocument/2006/relationships/image" Target="../media/image3.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62.xml"/><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70.xml"/><Relationship Id="rId7" Type="http://schemas.openxmlformats.org/officeDocument/2006/relationships/image" Target="../media/image60.png"/><Relationship Id="rId2" Type="http://schemas.openxmlformats.org/officeDocument/2006/relationships/slideLayout" Target="../slideLayouts/slideLayout8.xml"/><Relationship Id="rId1" Type="http://schemas.openxmlformats.org/officeDocument/2006/relationships/tags" Target="../tags/tag63.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64.xml"/><Relationship Id="rId6" Type="http://schemas.openxmlformats.org/officeDocument/2006/relationships/image" Target="../media/image63.png"/><Relationship Id="rId5" Type="http://schemas.openxmlformats.org/officeDocument/2006/relationships/image" Target="../media/image3.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65.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66.xml"/><Relationship Id="rId6" Type="http://schemas.openxmlformats.org/officeDocument/2006/relationships/image" Target="../media/image65.png"/><Relationship Id="rId5" Type="http://schemas.openxmlformats.org/officeDocument/2006/relationships/image" Target="../media/image3.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notesSlide" Target="../notesSlides/notesSlide74.xml"/><Relationship Id="rId7" Type="http://schemas.openxmlformats.org/officeDocument/2006/relationships/image" Target="../media/image67.wmf"/><Relationship Id="rId2" Type="http://schemas.openxmlformats.org/officeDocument/2006/relationships/slideLayout" Target="../slideLayouts/slideLayout8.xml"/><Relationship Id="rId1" Type="http://schemas.openxmlformats.org/officeDocument/2006/relationships/tags" Target="../tags/tag67.xml"/><Relationship Id="rId6" Type="http://schemas.openxmlformats.org/officeDocument/2006/relationships/image" Target="../media/image66.png"/><Relationship Id="rId5" Type="http://schemas.openxmlformats.org/officeDocument/2006/relationships/image" Target="../media/image3.png"/><Relationship Id="rId10" Type="http://schemas.openxmlformats.org/officeDocument/2006/relationships/image" Target="../media/image70.jpeg"/><Relationship Id="rId4" Type="http://schemas.openxmlformats.org/officeDocument/2006/relationships/image" Target="../media/image1.png"/><Relationship Id="rId9" Type="http://schemas.openxmlformats.org/officeDocument/2006/relationships/image" Target="../media/image69.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72.jpeg"/><Relationship Id="rId2" Type="http://schemas.openxmlformats.org/officeDocument/2006/relationships/slideLayout" Target="../slideLayouts/slideLayout8.xml"/><Relationship Id="rId1" Type="http://schemas.openxmlformats.org/officeDocument/2006/relationships/tags" Target="../tags/tag68.xml"/><Relationship Id="rId6" Type="http://schemas.openxmlformats.org/officeDocument/2006/relationships/image" Target="../media/image71.jpeg"/><Relationship Id="rId5" Type="http://schemas.openxmlformats.org/officeDocument/2006/relationships/image" Target="../media/image3.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hyperlink" Target="https://www.baidu.com/s?wd=%E6%84%9F%E5%BA%94%E7%94%B5%E6%B5%81&amp;tn=SE_PcZhidaonwhc_ngpagmjz&amp;rsv_dl=gh_pc_zhidao" TargetMode="External"/><Relationship Id="rId2" Type="http://schemas.openxmlformats.org/officeDocument/2006/relationships/slideLayout" Target="../slideLayouts/slideLayout8.xml"/><Relationship Id="rId1" Type="http://schemas.openxmlformats.org/officeDocument/2006/relationships/tags" Target="../tags/tag69.xml"/><Relationship Id="rId6" Type="http://schemas.openxmlformats.org/officeDocument/2006/relationships/hyperlink" Target="https://www.baidu.com/s?wd=%E5%B0%84%E9%A2%91%E4%BF%A1%E5%8F%B7&amp;tn=SE_PcZhidaonwhc_ngpagmjz&amp;rsv_dl=gh_pc_zhidao" TargetMode="External"/><Relationship Id="rId5" Type="http://schemas.openxmlformats.org/officeDocument/2006/relationships/image" Target="../media/image3.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notesSlide" Target="../notesSlides/notesSlide77.xml"/><Relationship Id="rId7" Type="http://schemas.openxmlformats.org/officeDocument/2006/relationships/image" Target="../media/image74.png"/><Relationship Id="rId2" Type="http://schemas.openxmlformats.org/officeDocument/2006/relationships/slideLayout" Target="../slideLayouts/slideLayout8.xml"/><Relationship Id="rId1" Type="http://schemas.openxmlformats.org/officeDocument/2006/relationships/tags" Target="../tags/tag70.xml"/><Relationship Id="rId6" Type="http://schemas.openxmlformats.org/officeDocument/2006/relationships/image" Target="../media/image73.jpeg"/><Relationship Id="rId5" Type="http://schemas.openxmlformats.org/officeDocument/2006/relationships/image" Target="../media/image3.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78.xml"/><Relationship Id="rId7" Type="http://schemas.openxmlformats.org/officeDocument/2006/relationships/image" Target="../media/image77.png"/><Relationship Id="rId2" Type="http://schemas.openxmlformats.org/officeDocument/2006/relationships/slideLayout" Target="../slideLayouts/slideLayout8.xml"/><Relationship Id="rId1" Type="http://schemas.openxmlformats.org/officeDocument/2006/relationships/tags" Target="../tags/tag71.xml"/><Relationship Id="rId6" Type="http://schemas.openxmlformats.org/officeDocument/2006/relationships/image" Target="../media/image76.jpe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8.xml"/><Relationship Id="rId1" Type="http://schemas.openxmlformats.org/officeDocument/2006/relationships/tags" Target="../tags/tag72.xml"/><Relationship Id="rId5"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8.xml"/><Relationship Id="rId1" Type="http://schemas.openxmlformats.org/officeDocument/2006/relationships/tags" Target="../tags/tag73.xml"/><Relationship Id="rId6" Type="http://schemas.openxmlformats.org/officeDocument/2006/relationships/image" Target="../media/image80.png"/><Relationship Id="rId5" Type="http://schemas.openxmlformats.org/officeDocument/2006/relationships/image" Target="../media/image3.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8.xml"/><Relationship Id="rId1" Type="http://schemas.openxmlformats.org/officeDocument/2006/relationships/tags" Target="../tags/tag74.xml"/><Relationship Id="rId6" Type="http://schemas.openxmlformats.org/officeDocument/2006/relationships/image" Target="../media/image81.png"/><Relationship Id="rId5" Type="http://schemas.openxmlformats.org/officeDocument/2006/relationships/image" Target="../media/image3.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8.xml"/><Relationship Id="rId1" Type="http://schemas.openxmlformats.org/officeDocument/2006/relationships/tags" Target="../tags/tag75.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8.xml"/><Relationship Id="rId1" Type="http://schemas.openxmlformats.org/officeDocument/2006/relationships/tags" Target="../tags/tag76.xml"/><Relationship Id="rId6" Type="http://schemas.openxmlformats.org/officeDocument/2006/relationships/image" Target="../media/image83.png"/><Relationship Id="rId5" Type="http://schemas.openxmlformats.org/officeDocument/2006/relationships/image" Target="../media/image3.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8.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8.xml"/><Relationship Id="rId1" Type="http://schemas.openxmlformats.org/officeDocument/2006/relationships/tags" Target="../tags/tag78.xml"/><Relationship Id="rId5" Type="http://schemas.openxmlformats.org/officeDocument/2006/relationships/image" Target="../media/image3.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79.xml"/><Relationship Id="rId6" Type="http://schemas.openxmlformats.org/officeDocument/2006/relationships/image" Target="../media/image84.png"/><Relationship Id="rId5" Type="http://schemas.openxmlformats.org/officeDocument/2006/relationships/image" Target="../media/image3.pn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8.xml"/><Relationship Id="rId1" Type="http://schemas.openxmlformats.org/officeDocument/2006/relationships/tags" Target="../tags/tag80.xml"/><Relationship Id="rId5" Type="http://schemas.openxmlformats.org/officeDocument/2006/relationships/image" Target="../media/image3.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8.xml"/><Relationship Id="rId1" Type="http://schemas.openxmlformats.org/officeDocument/2006/relationships/tags" Target="../tags/tag81.xml"/><Relationship Id="rId5" Type="http://schemas.openxmlformats.org/officeDocument/2006/relationships/image" Target="../media/image3.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7.xml"/><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235117" y="1922707"/>
            <a:ext cx="8469149" cy="1015663"/>
          </a:xfrm>
          <a:prstGeom prst="rect">
            <a:avLst/>
          </a:prstGeom>
          <a:noFill/>
        </p:spPr>
        <p:txBody>
          <a:bodyPr wrap="square" rtlCol="0">
            <a:spAutoFit/>
          </a:bodyPr>
          <a:lstStyle/>
          <a:p>
            <a:pPr algn="ctr" defTabSz="1218565">
              <a:defRPr/>
            </a:pPr>
            <a:r>
              <a:rPr lang="zh-CN" altLang="en-US" sz="6000" b="1" dirty="0">
                <a:solidFill>
                  <a:srgbClr val="FF0000"/>
                </a:solidFill>
                <a:latin typeface="微软雅黑" pitchFamily="34" charset="-122"/>
                <a:ea typeface="微软雅黑" pitchFamily="34" charset="-122"/>
                <a:cs typeface="Kartika" panose="02020503030404060203" pitchFamily="18" charset="0"/>
              </a:rPr>
              <a:t>大学计算机基础</a:t>
            </a:r>
            <a:r>
              <a:rPr lang="en-US" altLang="zh-CN" sz="6000" b="1" dirty="0">
                <a:solidFill>
                  <a:srgbClr val="FF0000"/>
                </a:solidFill>
                <a:latin typeface="微软雅黑" pitchFamily="34" charset="-122"/>
                <a:ea typeface="微软雅黑" pitchFamily="34" charset="-122"/>
                <a:cs typeface="Kartika" panose="02020503030404060203" pitchFamily="18" charset="0"/>
              </a:rPr>
              <a:t>III</a:t>
            </a:r>
          </a:p>
        </p:txBody>
      </p:sp>
      <p:grpSp>
        <p:nvGrpSpPr>
          <p:cNvPr id="4" name="组合 3"/>
          <p:cNvGrpSpPr/>
          <p:nvPr/>
        </p:nvGrpSpPr>
        <p:grpSpPr>
          <a:xfrm>
            <a:off x="0" y="5691189"/>
            <a:ext cx="12192000"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grpSp>
      </p:grpSp>
      <p:grpSp>
        <p:nvGrpSpPr>
          <p:cNvPr id="18" name="组合 17"/>
          <p:cNvGrpSpPr/>
          <p:nvPr/>
        </p:nvGrpSpPr>
        <p:grpSpPr>
          <a:xfrm>
            <a:off x="84016" y="79461"/>
            <a:ext cx="2612976" cy="4400343"/>
            <a:chOff x="439101" y="-8313"/>
            <a:chExt cx="2612976" cy="4400343"/>
          </a:xfrm>
        </p:grpSpPr>
        <p:sp>
          <p:nvSpPr>
            <p:cNvPr id="19" name="任意多边形 18"/>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0" name="组合 19"/>
            <p:cNvGrpSpPr>
              <a:grpSpLocks noChangeAspect="1"/>
            </p:cNvGrpSpPr>
            <p:nvPr/>
          </p:nvGrpSpPr>
          <p:grpSpPr>
            <a:xfrm>
              <a:off x="583589" y="1834933"/>
              <a:ext cx="2323999" cy="2323999"/>
              <a:chOff x="3393105" y="2094170"/>
              <a:chExt cx="2664367" cy="2664367"/>
            </a:xfrm>
          </p:grpSpPr>
          <p:sp>
            <p:nvSpPr>
              <p:cNvPr id="23" name="椭圆 22"/>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
        <p:nvSpPr>
          <p:cNvPr id="3" name="矩形 2"/>
          <p:cNvSpPr/>
          <p:nvPr/>
        </p:nvSpPr>
        <p:spPr>
          <a:xfrm>
            <a:off x="4421691" y="4339505"/>
            <a:ext cx="6096000" cy="1384995"/>
          </a:xfrm>
          <a:prstGeom prst="rect">
            <a:avLst/>
          </a:prstGeom>
        </p:spPr>
        <p:txBody>
          <a:bodyPr>
            <a:spAutoFit/>
          </a:bodyPr>
          <a:lstStyle/>
          <a:p>
            <a:pPr algn="ctr"/>
            <a:r>
              <a:rPr lang="zh-CN" altLang="en-US" sz="2800" b="1" dirty="0">
                <a:solidFill>
                  <a:srgbClr val="FF0000"/>
                </a:solidFill>
              </a:rPr>
              <a:t>张伟</a:t>
            </a:r>
            <a:endParaRPr lang="en-US" altLang="zh-CN" sz="2800" b="1" dirty="0">
              <a:solidFill>
                <a:srgbClr val="FF0000"/>
              </a:solidFill>
            </a:endParaRPr>
          </a:p>
          <a:p>
            <a:pPr algn="ctr"/>
            <a:r>
              <a:rPr lang="zh-CN" altLang="en-US" sz="2800" b="1" dirty="0">
                <a:solidFill>
                  <a:srgbClr val="FF0000"/>
                </a:solidFill>
              </a:rPr>
              <a:t>计算机教学实验中心</a:t>
            </a:r>
          </a:p>
          <a:p>
            <a:pPr algn="ctr"/>
            <a:r>
              <a:rPr lang="en-US" altLang="zh-CN" sz="2800" b="1" dirty="0">
                <a:solidFill>
                  <a:srgbClr val="FF0000"/>
                </a:solidFill>
              </a:rPr>
              <a:t>2021.9.10</a:t>
            </a:r>
          </a:p>
        </p:txBody>
      </p:sp>
      <p:pic>
        <p:nvPicPr>
          <p:cNvPr id="28" name="图片 27" descr="计教中心logo"/>
          <p:cNvPicPr>
            <a:picLocks noChangeAspect="1"/>
          </p:cNvPicPr>
          <p:nvPr/>
        </p:nvPicPr>
        <p:blipFill>
          <a:blip r:embed="rId5"/>
          <a:stretch>
            <a:fillRect/>
          </a:stretch>
        </p:blipFill>
        <p:spPr>
          <a:xfrm>
            <a:off x="10903585" y="6058535"/>
            <a:ext cx="1288415" cy="799465"/>
          </a:xfrm>
          <a:prstGeom prst="rect">
            <a:avLst/>
          </a:prstGeom>
        </p:spPr>
      </p:pic>
    </p:spTree>
    <p:extLst>
      <p:ext uri="{BB962C8B-B14F-4D97-AF65-F5344CB8AC3E}">
        <p14:creationId xmlns:p14="http://schemas.microsoft.com/office/powerpoint/2010/main" val="3910437634"/>
      </p:ext>
    </p:extLst>
  </p:cSld>
  <p:clrMapOvr>
    <a:masterClrMapping/>
  </p:clrMapOvr>
  <mc:AlternateContent xmlns:mc="http://schemas.openxmlformats.org/markup-compatibility/2006" xmlns:p14="http://schemas.microsoft.com/office/powerpoint/2010/main">
    <mc:Choice Requires="p14">
      <p:transition spd="slow" p14:dur="999" advTm="11629"/>
    </mc:Choice>
    <mc:Fallback xmlns="">
      <p:transition spd="slow" advTm="116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计算机网络的发展</a:t>
            </a:r>
            <a:endParaRPr lang="en-US" altLang="zh-CN"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内容占位符 2"/>
          <p:cNvSpPr txBox="1">
            <a:spLocks/>
          </p:cNvSpPr>
          <p:nvPr/>
        </p:nvSpPr>
        <p:spPr>
          <a:xfrm>
            <a:off x="730252" y="792306"/>
            <a:ext cx="10576655" cy="18981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第</a:t>
            </a:r>
            <a:r>
              <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1</a:t>
            </a: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阶段 面向终端的计算机网络</a:t>
            </a: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世纪</a:t>
            </a: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50~60</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年代</a:t>
            </a: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计算机网络进入到面向终端的阶段</a:t>
            </a: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以主机为中心，通过计算机实现与远程终端的数据通信。</a:t>
            </a:r>
            <a:endPar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21" name="Picture 7"/>
          <p:cNvPicPr>
            <a:picLocks noChangeAspect="1" noChangeArrowheads="1"/>
          </p:cNvPicPr>
          <p:nvPr/>
        </p:nvPicPr>
        <p:blipFill>
          <a:blip r:embed="rId6"/>
          <a:srcRect/>
          <a:stretch>
            <a:fillRect/>
          </a:stretch>
        </p:blipFill>
        <p:spPr bwMode="auto">
          <a:xfrm>
            <a:off x="1073647" y="2856483"/>
            <a:ext cx="4631124" cy="2511796"/>
          </a:xfrm>
          <a:prstGeom prst="rect">
            <a:avLst/>
          </a:prstGeom>
          <a:ln>
            <a:noFill/>
          </a:ln>
          <a:effectLst>
            <a:softEdge rad="112500"/>
          </a:effectLst>
        </p:spPr>
      </p:pic>
      <p:sp>
        <p:nvSpPr>
          <p:cNvPr id="22" name="圆角矩形 21"/>
          <p:cNvSpPr/>
          <p:nvPr/>
        </p:nvSpPr>
        <p:spPr>
          <a:xfrm>
            <a:off x="6079362" y="2289023"/>
            <a:ext cx="5755084" cy="3680354"/>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特点：</a:t>
            </a: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数据集中式处理，数据处理和通信处理都是通过主机完成；</a:t>
            </a: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便于维护和管理，数据的一致性好；</a:t>
            </a:r>
            <a:endParaRPr kumimoji="0" lang="en-US" altLang="zh-CN"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rPr>
              <a:t>数据的传输速率受到限制；</a:t>
            </a:r>
            <a:endParaRPr kumimoji="0" lang="en-US" altLang="zh-CN" sz="2400" b="0" i="0" u="none" strike="noStrike" kern="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系统的可靠性和性能完全取决于主机的可靠性和性能；</a:t>
            </a:r>
            <a:endParaRPr kumimoji="0" lang="en-US" altLang="zh-CN"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主机的通信开销较大，通信线路利用率低，对主机依赖性大。</a:t>
            </a:r>
          </a:p>
        </p:txBody>
      </p:sp>
    </p:spTree>
    <p:custDataLst>
      <p:tags r:id="rId1"/>
    </p:custDataLst>
    <p:extLst>
      <p:ext uri="{BB962C8B-B14F-4D97-AF65-F5344CB8AC3E}">
        <p14:creationId xmlns:p14="http://schemas.microsoft.com/office/powerpoint/2010/main" val="279747852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计算机网络的发展</a:t>
            </a:r>
            <a:endParaRPr lang="en-US" altLang="zh-CN"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内容占位符 2"/>
          <p:cNvSpPr txBox="1">
            <a:spLocks/>
          </p:cNvSpPr>
          <p:nvPr/>
        </p:nvSpPr>
        <p:spPr>
          <a:xfrm>
            <a:off x="730252" y="792306"/>
            <a:ext cx="10945933" cy="18981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just"/>
            <a:r>
              <a:rPr lang="zh-CN" altLang="en-US" dirty="0">
                <a:solidFill>
                  <a:sysClr val="windowText" lastClr="000000"/>
                </a:solidFill>
                <a:latin typeface="微软雅黑" panose="020B0503020204020204" pitchFamily="34" charset="-122"/>
                <a:ea typeface="微软雅黑" panose="020B0503020204020204" pitchFamily="34" charset="-122"/>
              </a:rPr>
              <a:t>第</a:t>
            </a:r>
            <a:r>
              <a:rPr lang="en-US" altLang="zh-CN" dirty="0">
                <a:solidFill>
                  <a:sysClr val="windowText" lastClr="000000"/>
                </a:solidFill>
                <a:latin typeface="微软雅黑" panose="020B0503020204020204" pitchFamily="34" charset="-122"/>
                <a:ea typeface="微软雅黑" panose="020B0503020204020204" pitchFamily="34" charset="-122"/>
              </a:rPr>
              <a:t>2</a:t>
            </a:r>
            <a:r>
              <a:rPr lang="zh-CN" altLang="en-US" dirty="0">
                <a:solidFill>
                  <a:sysClr val="windowText" lastClr="000000"/>
                </a:solidFill>
                <a:latin typeface="微软雅黑" panose="020B0503020204020204" pitchFamily="34" charset="-122"/>
                <a:ea typeface="微软雅黑" panose="020B0503020204020204" pitchFamily="34" charset="-122"/>
              </a:rPr>
              <a:t>阶段：多主机互连的计算机网络</a:t>
            </a:r>
          </a:p>
          <a:p>
            <a:pPr lvl="0" algn="just"/>
            <a:r>
              <a:rPr lang="en-US" altLang="zh-CN" b="0" dirty="0">
                <a:solidFill>
                  <a:sysClr val="windowText" lastClr="000000"/>
                </a:solidFill>
                <a:latin typeface="微软雅黑" panose="020B0503020204020204" pitchFamily="34" charset="-122"/>
                <a:ea typeface="微软雅黑" panose="020B0503020204020204" pitchFamily="34" charset="-122"/>
              </a:rPr>
              <a:t>20</a:t>
            </a:r>
            <a:r>
              <a:rPr lang="zh-CN" altLang="en-US" b="0" dirty="0">
                <a:solidFill>
                  <a:sysClr val="windowText" lastClr="000000"/>
                </a:solidFill>
                <a:latin typeface="微软雅黑" panose="020B0503020204020204" pitchFamily="34" charset="-122"/>
                <a:ea typeface="微软雅黑" panose="020B0503020204020204" pitchFamily="34" charset="-122"/>
              </a:rPr>
              <a:t>世纪</a:t>
            </a:r>
            <a:r>
              <a:rPr lang="en-US" altLang="zh-CN" b="0" dirty="0">
                <a:solidFill>
                  <a:sysClr val="windowText" lastClr="000000"/>
                </a:solidFill>
                <a:latin typeface="微软雅黑" panose="020B0503020204020204" pitchFamily="34" charset="-122"/>
                <a:ea typeface="微软雅黑" panose="020B0503020204020204" pitchFamily="34" charset="-122"/>
              </a:rPr>
              <a:t>60</a:t>
            </a:r>
            <a:r>
              <a:rPr lang="zh-CN" altLang="en-US" b="0" dirty="0">
                <a:solidFill>
                  <a:sysClr val="windowText" lastClr="000000"/>
                </a:solidFill>
                <a:latin typeface="微软雅黑" panose="020B0503020204020204" pitchFamily="34" charset="-122"/>
                <a:ea typeface="微软雅黑" panose="020B0503020204020204" pitchFamily="34" charset="-122"/>
              </a:rPr>
              <a:t>年代中期</a:t>
            </a:r>
            <a:r>
              <a:rPr lang="en-US" altLang="zh-CN" b="0" dirty="0">
                <a:solidFill>
                  <a:sysClr val="windowText" lastClr="000000"/>
                </a:solidFill>
                <a:latin typeface="微软雅黑" panose="020B0503020204020204" pitchFamily="34" charset="-122"/>
                <a:ea typeface="微软雅黑" panose="020B0503020204020204" pitchFamily="34" charset="-122"/>
              </a:rPr>
              <a:t>-70</a:t>
            </a:r>
            <a:r>
              <a:rPr lang="zh-CN" altLang="en-US" b="0" dirty="0">
                <a:solidFill>
                  <a:sysClr val="windowText" lastClr="000000"/>
                </a:solidFill>
                <a:latin typeface="微软雅黑" panose="020B0503020204020204" pitchFamily="34" charset="-122"/>
                <a:ea typeface="微软雅黑" panose="020B0503020204020204" pitchFamily="34" charset="-122"/>
              </a:rPr>
              <a:t>年代末，由若干台计算机相互连接成一个系统，即利用通信线路将多台计算机连接起来</a:t>
            </a:r>
            <a:r>
              <a:rPr lang="en-US" altLang="zh-CN" b="0" dirty="0">
                <a:solidFill>
                  <a:sysClr val="windowText" lastClr="000000"/>
                </a:solidFill>
                <a:latin typeface="微软雅黑" panose="020B0503020204020204" pitchFamily="34" charset="-122"/>
                <a:ea typeface="微软雅黑" panose="020B0503020204020204" pitchFamily="34" charset="-122"/>
              </a:rPr>
              <a:t>,</a:t>
            </a:r>
            <a:r>
              <a:rPr lang="zh-CN" altLang="en-US" b="0" dirty="0">
                <a:solidFill>
                  <a:sysClr val="windowText" lastClr="000000"/>
                </a:solidFill>
                <a:latin typeface="微软雅黑" panose="020B0503020204020204" pitchFamily="34" charset="-122"/>
                <a:ea typeface="微软雅黑" panose="020B0503020204020204" pitchFamily="34" charset="-122"/>
              </a:rPr>
              <a:t>实现了计算机与计算机之间的通信。</a:t>
            </a: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22" name="圆角矩形 21"/>
          <p:cNvSpPr/>
          <p:nvPr/>
        </p:nvSpPr>
        <p:spPr>
          <a:xfrm>
            <a:off x="5833178" y="2590820"/>
            <a:ext cx="5473730" cy="3640015"/>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lvl="0" algn="just"/>
            <a:r>
              <a:rPr lang="zh-CN" altLang="en-US" sz="2400" b="1" kern="0" dirty="0">
                <a:solidFill>
                  <a:prstClr val="black"/>
                </a:solidFill>
                <a:latin typeface="微软雅黑" panose="020B0503020204020204" pitchFamily="34" charset="-122"/>
                <a:ea typeface="微软雅黑" panose="020B0503020204020204" pitchFamily="34" charset="-122"/>
              </a:rPr>
              <a:t>特点：</a:t>
            </a: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建立了计算机与计算机的互连与通信</a:t>
            </a: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实现了计算机资源的共享</a:t>
            </a: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两大标志性成果</a:t>
            </a: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提出分组交换技术</a:t>
            </a: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形成</a:t>
            </a:r>
            <a:r>
              <a:rPr lang="en-US" altLang="zh-CN" sz="2400" kern="0" dirty="0">
                <a:solidFill>
                  <a:prstClr val="black"/>
                </a:solidFill>
                <a:latin typeface="微软雅黑" panose="020B0503020204020204" pitchFamily="34" charset="-122"/>
                <a:ea typeface="微软雅黑" panose="020B0503020204020204" pitchFamily="34" charset="-122"/>
              </a:rPr>
              <a:t>TCP/IP</a:t>
            </a:r>
            <a:r>
              <a:rPr lang="zh-CN" altLang="en-US" sz="2400" kern="0" dirty="0">
                <a:solidFill>
                  <a:prstClr val="black"/>
                </a:solidFill>
                <a:latin typeface="微软雅黑" panose="020B0503020204020204" pitchFamily="34" charset="-122"/>
                <a:ea typeface="微软雅黑" panose="020B0503020204020204" pitchFamily="34" charset="-122"/>
              </a:rPr>
              <a:t>协议雏形</a:t>
            </a:r>
            <a:r>
              <a:rPr lang="en-US" altLang="zh-CN" sz="2400" kern="0" dirty="0">
                <a:solidFill>
                  <a:prstClr val="black"/>
                </a:solidFill>
                <a:latin typeface="微软雅黑" panose="020B0503020204020204" pitchFamily="34" charset="-122"/>
                <a:ea typeface="微软雅黑" panose="020B0503020204020204" pitchFamily="34" charset="-122"/>
              </a:rPr>
              <a:t>(</a:t>
            </a:r>
            <a:r>
              <a:rPr lang="en-US" altLang="zh-CN" sz="2400" kern="0" dirty="0" err="1">
                <a:solidFill>
                  <a:prstClr val="black"/>
                </a:solidFill>
                <a:latin typeface="微软雅黑" panose="020B0503020204020204" pitchFamily="34" charset="-122"/>
                <a:ea typeface="微软雅黑" panose="020B0503020204020204" pitchFamily="34" charset="-122"/>
              </a:rPr>
              <a:t>ARPANet</a:t>
            </a:r>
            <a:r>
              <a:rPr lang="en-US" altLang="zh-CN" sz="2400" kern="0" dirty="0">
                <a:solidFill>
                  <a:prstClr val="black"/>
                </a:solidFill>
                <a:latin typeface="微软雅黑" panose="020B0503020204020204" pitchFamily="34" charset="-122"/>
                <a:ea typeface="微软雅黑" panose="020B0503020204020204" pitchFamily="34" charset="-122"/>
              </a:rPr>
              <a:t>)</a:t>
            </a:r>
          </a:p>
          <a:p>
            <a:pPr lvl="0" algn="just"/>
            <a:r>
              <a:rPr lang="zh-CN" altLang="en-US" sz="2400" b="1" kern="0" dirty="0">
                <a:solidFill>
                  <a:prstClr val="black"/>
                </a:solidFill>
                <a:latin typeface="微软雅黑" panose="020B0503020204020204" pitchFamily="34" charset="-122"/>
                <a:ea typeface="微软雅黑" panose="020B0503020204020204" pitchFamily="34" charset="-122"/>
              </a:rPr>
              <a:t>缺点：</a:t>
            </a:r>
            <a:endParaRPr lang="en-US" altLang="zh-CN" sz="2400" b="1" kern="0" dirty="0">
              <a:solidFill>
                <a:prstClr val="black"/>
              </a:solidFill>
              <a:latin typeface="微软雅黑" panose="020B0503020204020204" pitchFamily="34" charset="-122"/>
              <a:ea typeface="微软雅黑" panose="020B0503020204020204" pitchFamily="34" charset="-122"/>
            </a:endParaRPr>
          </a:p>
          <a:p>
            <a:pPr lvl="0" algn="just"/>
            <a:r>
              <a:rPr lang="zh-CN" altLang="en-US" sz="2400" kern="0" dirty="0">
                <a:solidFill>
                  <a:prstClr val="black"/>
                </a:solidFill>
                <a:latin typeface="微软雅黑" panose="020B0503020204020204" pitchFamily="34" charset="-122"/>
                <a:ea typeface="微软雅黑" panose="020B0503020204020204" pitchFamily="34" charset="-122"/>
              </a:rPr>
              <a:t>没有形成统一的互连标准，使网络在规模与应用等方面受到了限制。</a:t>
            </a:r>
          </a:p>
        </p:txBody>
      </p:sp>
      <p:pic>
        <p:nvPicPr>
          <p:cNvPr id="15" name="Picture 2"/>
          <p:cNvPicPr>
            <a:picLocks noChangeAspect="1" noChangeArrowheads="1"/>
          </p:cNvPicPr>
          <p:nvPr/>
        </p:nvPicPr>
        <p:blipFill>
          <a:blip r:embed="rId6"/>
          <a:srcRect/>
          <a:stretch>
            <a:fillRect/>
          </a:stretch>
        </p:blipFill>
        <p:spPr bwMode="auto">
          <a:xfrm>
            <a:off x="1254622" y="2765890"/>
            <a:ext cx="4003177" cy="3024622"/>
          </a:xfrm>
          <a:prstGeom prst="rect">
            <a:avLst/>
          </a:prstGeom>
          <a:ln w="228600" cap="sq" cmpd="thickThin">
            <a:noFill/>
            <a:prstDash val="solid"/>
            <a:miter lim="800000"/>
          </a:ln>
          <a:effectLst>
            <a:innerShdw blurRad="76200">
              <a:srgbClr val="000000"/>
            </a:innerShdw>
          </a:effectLst>
        </p:spPr>
      </p:pic>
      <p:sp>
        <p:nvSpPr>
          <p:cNvPr id="19" name="圆角矩形 18"/>
          <p:cNvSpPr/>
          <p:nvPr/>
        </p:nvSpPr>
        <p:spPr>
          <a:xfrm>
            <a:off x="852289" y="5865956"/>
            <a:ext cx="4598942" cy="729761"/>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noFill/>
            <a:prstDash val="solid"/>
          </a:ln>
          <a:effectLst/>
        </p:spPr>
        <p:txBody>
          <a:bodyPr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两层网络：通信子网、资源子网</a:t>
            </a:r>
            <a:endParaRPr kumimoji="0" lang="en-US" altLang="zh-CN"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以通信子网为中心的网络阶段</a:t>
            </a:r>
            <a:endParaRPr kumimoji="0" lang="zh-CN" altLang="en-US" sz="2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94498024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计算机网络的发展</a:t>
            </a:r>
            <a:endParaRPr lang="en-US" altLang="zh-CN"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0" name="矩形 9"/>
          <p:cNvSpPr/>
          <p:nvPr/>
        </p:nvSpPr>
        <p:spPr>
          <a:xfrm>
            <a:off x="773830" y="821259"/>
            <a:ext cx="9313985" cy="5078313"/>
          </a:xfrm>
          <a:prstGeom prst="rect">
            <a:avLst/>
          </a:prstGeom>
        </p:spPr>
        <p:txBody>
          <a:bodyPr wrap="square">
            <a:spAutoFit/>
          </a:bodyPr>
          <a:lstStyle/>
          <a:p>
            <a:pPr marL="342900" indent="-342900" algn="just">
              <a:spcBef>
                <a:spcPct val="20000"/>
              </a:spcBef>
              <a:buClr>
                <a:srgbClr val="FF0000"/>
              </a:buClr>
              <a:buSzPct val="80000"/>
              <a:buFont typeface="Wingdings" pitchFamily="2" charset="2"/>
              <a:buChar char="n"/>
            </a:pPr>
            <a:r>
              <a:rPr lang="zh-CN" altLang="en-US" sz="2800" b="1" dirty="0">
                <a:solidFill>
                  <a:sysClr val="windowText" lastClr="000000"/>
                </a:solidFill>
                <a:latin typeface="微软雅黑" panose="020B0503020204020204" pitchFamily="34" charset="-122"/>
                <a:ea typeface="微软雅黑" panose="020B0503020204020204" pitchFamily="34" charset="-122"/>
              </a:rPr>
              <a:t>第</a:t>
            </a:r>
            <a:r>
              <a:rPr lang="en-US" altLang="zh-CN" sz="2800" b="1" dirty="0">
                <a:solidFill>
                  <a:sysClr val="windowText" lastClr="000000"/>
                </a:solidFill>
                <a:latin typeface="微软雅黑" panose="020B0503020204020204" pitchFamily="34" charset="-122"/>
                <a:ea typeface="微软雅黑" panose="020B0503020204020204" pitchFamily="34" charset="-122"/>
              </a:rPr>
              <a:t>3</a:t>
            </a:r>
            <a:r>
              <a:rPr lang="zh-CN" altLang="en-US" sz="2800" b="1" dirty="0">
                <a:solidFill>
                  <a:sysClr val="windowText" lastClr="000000"/>
                </a:solidFill>
                <a:latin typeface="微软雅黑" panose="020B0503020204020204" pitchFamily="34" charset="-122"/>
                <a:ea typeface="微软雅黑" panose="020B0503020204020204" pitchFamily="34" charset="-122"/>
              </a:rPr>
              <a:t>阶段：标准化的计算机网络</a:t>
            </a:r>
            <a:endParaRPr lang="en-US" altLang="zh-CN" sz="2800" b="1" dirty="0">
              <a:solidFill>
                <a:sysClr val="windowText" lastClr="000000"/>
              </a:solidFill>
              <a:latin typeface="微软雅黑" panose="020B0503020204020204" pitchFamily="34" charset="-122"/>
              <a:ea typeface="微软雅黑" panose="020B0503020204020204" pitchFamily="34" charset="-122"/>
            </a:endParaRPr>
          </a:p>
          <a:p>
            <a:pPr marL="342900" indent="-342900" algn="just">
              <a:spcBef>
                <a:spcPct val="20000"/>
              </a:spcBef>
              <a:buClr>
                <a:srgbClr val="FF0000"/>
              </a:buClr>
              <a:buSzPct val="80000"/>
              <a:buFont typeface="Wingdings" pitchFamily="2" charset="2"/>
              <a:buChar char="n"/>
            </a:pPr>
            <a:r>
              <a:rPr lang="zh-CN" altLang="en-US" sz="2800" dirty="0">
                <a:latin typeface="微软雅黑" panose="020B0503020204020204" pitchFamily="34" charset="-122"/>
                <a:ea typeface="微软雅黑" panose="020B0503020204020204" pitchFamily="34" charset="-122"/>
              </a:rPr>
              <a:t>二十世纪</a:t>
            </a:r>
            <a:r>
              <a:rPr lang="en-US" altLang="zh-CN" sz="2800" dirty="0">
                <a:latin typeface="微软雅黑" panose="020B0503020204020204" pitchFamily="34" charset="-122"/>
                <a:ea typeface="微软雅黑" panose="020B0503020204020204" pitchFamily="34" charset="-122"/>
              </a:rPr>
              <a:t>70</a:t>
            </a:r>
            <a:r>
              <a:rPr lang="zh-CN" altLang="en-US" sz="2800" dirty="0">
                <a:latin typeface="微软雅黑" panose="020B0503020204020204" pitchFamily="34" charset="-122"/>
                <a:ea typeface="微软雅黑" panose="020B0503020204020204" pitchFamily="34" charset="-122"/>
              </a:rPr>
              <a:t>年代末</a:t>
            </a:r>
            <a:r>
              <a:rPr lang="en-US" altLang="zh-CN" sz="2800" dirty="0">
                <a:latin typeface="微软雅黑" panose="020B0503020204020204" pitchFamily="34" charset="-122"/>
                <a:ea typeface="微软雅黑" panose="020B0503020204020204" pitchFamily="34" charset="-122"/>
              </a:rPr>
              <a:t>-80</a:t>
            </a:r>
            <a:r>
              <a:rPr lang="zh-CN" altLang="en-US" sz="2800" dirty="0">
                <a:latin typeface="微软雅黑" panose="020B0503020204020204" pitchFamily="34" charset="-122"/>
                <a:ea typeface="微软雅黑" panose="020B0503020204020204" pitchFamily="34" charset="-122"/>
              </a:rPr>
              <a:t>年代</a:t>
            </a:r>
            <a:endParaRPr lang="en-US" altLang="zh-CN" sz="2800" dirty="0">
              <a:latin typeface="微软雅黑" panose="020B0503020204020204" pitchFamily="34" charset="-122"/>
              <a:ea typeface="微软雅黑" panose="020B0503020204020204" pitchFamily="34" charset="-122"/>
            </a:endParaRPr>
          </a:p>
          <a:p>
            <a:pPr marL="342900" indent="-342900" algn="just">
              <a:spcBef>
                <a:spcPct val="20000"/>
              </a:spcBef>
              <a:buClr>
                <a:srgbClr val="FF0000"/>
              </a:buClr>
              <a:buSzPct val="80000"/>
              <a:buFont typeface="Wingdings" pitchFamily="2" charset="2"/>
              <a:buChar char="n"/>
            </a:pPr>
            <a:r>
              <a:rPr lang="zh-CN" altLang="en-US" sz="2800" dirty="0">
                <a:latin typeface="微软雅黑" panose="020B0503020204020204" pitchFamily="34" charset="-122"/>
                <a:ea typeface="微软雅黑" panose="020B0503020204020204" pitchFamily="34" charset="-122"/>
              </a:rPr>
              <a:t>都有哪些标准呢？</a:t>
            </a:r>
            <a:endParaRPr lang="en-US" altLang="zh-CN" sz="2800" dirty="0">
              <a:latin typeface="微软雅黑" panose="020B0503020204020204" pitchFamily="34" charset="-122"/>
              <a:ea typeface="微软雅黑" panose="020B0503020204020204" pitchFamily="34" charset="-122"/>
            </a:endParaRPr>
          </a:p>
          <a:p>
            <a:pPr marL="914400" lvl="1" indent="-457200">
              <a:spcBef>
                <a:spcPct val="20000"/>
              </a:spcBef>
              <a:buClr>
                <a:srgbClr val="0000CC"/>
              </a:buClr>
              <a:buSzPct val="80000"/>
              <a:buFont typeface="Wingdings" pitchFamily="2" charset="2"/>
              <a:buChar char="l"/>
            </a:pPr>
            <a:r>
              <a:rPr lang="en-US" altLang="zh-CN" sz="2400" b="1" dirty="0">
                <a:solidFill>
                  <a:prstClr val="black"/>
                </a:solidFill>
                <a:ea typeface="宋体" panose="02010600030101010101" pitchFamily="2" charset="-122"/>
              </a:rPr>
              <a:t>IBM </a:t>
            </a:r>
            <a:r>
              <a:rPr lang="zh-CN" altLang="en-US" sz="2400" b="1" dirty="0">
                <a:solidFill>
                  <a:prstClr val="black"/>
                </a:solidFill>
                <a:ea typeface="宋体" panose="02010600030101010101" pitchFamily="2" charset="-122"/>
              </a:rPr>
              <a:t>公司 </a:t>
            </a:r>
            <a:r>
              <a:rPr lang="en-US" altLang="zh-CN" sz="2400" b="1" dirty="0">
                <a:solidFill>
                  <a:prstClr val="black"/>
                </a:solidFill>
                <a:ea typeface="宋体" panose="02010600030101010101" pitchFamily="2" charset="-122"/>
              </a:rPr>
              <a:t>(1974 ) SNA </a:t>
            </a:r>
            <a:r>
              <a:rPr lang="zh-CN" altLang="en-US" sz="2400" b="1" dirty="0">
                <a:solidFill>
                  <a:prstClr val="black"/>
                </a:solidFill>
                <a:ea typeface="宋体" panose="02010600030101010101" pitchFamily="2" charset="-122"/>
              </a:rPr>
              <a:t>（系统网络体系结构）</a:t>
            </a:r>
          </a:p>
          <a:p>
            <a:pPr marL="914400" lvl="1" indent="-457200">
              <a:spcBef>
                <a:spcPct val="20000"/>
              </a:spcBef>
              <a:buClr>
                <a:srgbClr val="0000CC"/>
              </a:buClr>
              <a:buSzPct val="80000"/>
              <a:buFont typeface="Wingdings" pitchFamily="2" charset="2"/>
              <a:buChar char="l"/>
            </a:pPr>
            <a:r>
              <a:rPr lang="en-US" altLang="zh-CN" sz="2400" b="1" dirty="0">
                <a:solidFill>
                  <a:prstClr val="black"/>
                </a:solidFill>
                <a:ea typeface="宋体" panose="02010600030101010101" pitchFamily="2" charset="-122"/>
              </a:rPr>
              <a:t>DEC</a:t>
            </a:r>
            <a:r>
              <a:rPr lang="zh-CN" altLang="en-US" sz="2400" b="1" dirty="0">
                <a:solidFill>
                  <a:prstClr val="black"/>
                </a:solidFill>
                <a:ea typeface="宋体" panose="02010600030101010101" pitchFamily="2" charset="-122"/>
              </a:rPr>
              <a:t>公司 </a:t>
            </a:r>
            <a:r>
              <a:rPr lang="en-US" altLang="zh-CN" sz="2400" b="1" dirty="0">
                <a:solidFill>
                  <a:prstClr val="black"/>
                </a:solidFill>
                <a:ea typeface="宋体" panose="02010600030101010101" pitchFamily="2" charset="-122"/>
              </a:rPr>
              <a:t>DNA </a:t>
            </a:r>
            <a:r>
              <a:rPr lang="zh-CN" altLang="en-US" sz="2400" b="1" dirty="0">
                <a:solidFill>
                  <a:prstClr val="black"/>
                </a:solidFill>
                <a:ea typeface="宋体" panose="02010600030101010101" pitchFamily="2" charset="-122"/>
              </a:rPr>
              <a:t>（数字网络系统结构）</a:t>
            </a:r>
          </a:p>
          <a:p>
            <a:pPr marL="914400" lvl="1" indent="-457200">
              <a:spcBef>
                <a:spcPct val="20000"/>
              </a:spcBef>
              <a:buClr>
                <a:srgbClr val="0000CC"/>
              </a:buClr>
              <a:buSzPct val="80000"/>
              <a:buFont typeface="Wingdings" pitchFamily="2" charset="2"/>
              <a:buChar char="l"/>
            </a:pPr>
            <a:r>
              <a:rPr lang="en-US" altLang="zh-CN" sz="2400" b="1" dirty="0">
                <a:solidFill>
                  <a:prstClr val="black"/>
                </a:solidFill>
                <a:ea typeface="宋体" panose="02010600030101010101" pitchFamily="2" charset="-122"/>
              </a:rPr>
              <a:t>Univac</a:t>
            </a:r>
            <a:r>
              <a:rPr lang="zh-CN" altLang="en-US" sz="2400" b="1" dirty="0">
                <a:solidFill>
                  <a:prstClr val="black"/>
                </a:solidFill>
                <a:ea typeface="宋体" panose="02010600030101010101" pitchFamily="2" charset="-122"/>
              </a:rPr>
              <a:t>公司 </a:t>
            </a:r>
            <a:r>
              <a:rPr lang="en-US" altLang="zh-CN" sz="2400" b="1" dirty="0">
                <a:solidFill>
                  <a:prstClr val="black"/>
                </a:solidFill>
                <a:ea typeface="宋体" panose="02010600030101010101" pitchFamily="2" charset="-122"/>
              </a:rPr>
              <a:t>DCA </a:t>
            </a:r>
            <a:r>
              <a:rPr lang="zh-CN" altLang="en-US" sz="2400" b="1" dirty="0">
                <a:solidFill>
                  <a:prstClr val="black"/>
                </a:solidFill>
                <a:ea typeface="宋体" panose="02010600030101010101" pitchFamily="2" charset="-122"/>
              </a:rPr>
              <a:t>（数据通信体系结构）</a:t>
            </a:r>
          </a:p>
          <a:p>
            <a:pPr marL="914400" lvl="1" indent="-457200">
              <a:spcBef>
                <a:spcPct val="20000"/>
              </a:spcBef>
              <a:buClr>
                <a:srgbClr val="0000CC"/>
              </a:buClr>
              <a:buSzPct val="80000"/>
              <a:buFont typeface="Wingdings" pitchFamily="2" charset="2"/>
              <a:buChar char="l"/>
            </a:pPr>
            <a:r>
              <a:rPr lang="en-US" altLang="zh-CN" sz="2400" b="1" dirty="0">
                <a:solidFill>
                  <a:prstClr val="black"/>
                </a:solidFill>
                <a:ea typeface="宋体" panose="02010600030101010101" pitchFamily="2" charset="-122"/>
              </a:rPr>
              <a:t>Burroughs</a:t>
            </a:r>
            <a:r>
              <a:rPr lang="zh-CN" altLang="en-US" sz="2400" b="1" dirty="0">
                <a:solidFill>
                  <a:prstClr val="black"/>
                </a:solidFill>
                <a:ea typeface="宋体" panose="02010600030101010101" pitchFamily="2" charset="-122"/>
              </a:rPr>
              <a:t>公司 </a:t>
            </a:r>
            <a:r>
              <a:rPr lang="en-US" altLang="zh-CN" sz="2400" b="1" dirty="0">
                <a:solidFill>
                  <a:prstClr val="black"/>
                </a:solidFill>
                <a:ea typeface="宋体" panose="02010600030101010101" pitchFamily="2" charset="-122"/>
              </a:rPr>
              <a:t>BNA </a:t>
            </a:r>
            <a:r>
              <a:rPr lang="zh-CN" altLang="en-US" sz="2400" b="1" dirty="0">
                <a:solidFill>
                  <a:prstClr val="black"/>
                </a:solidFill>
                <a:ea typeface="宋体" panose="02010600030101010101" pitchFamily="2" charset="-122"/>
              </a:rPr>
              <a:t>（宝来网络体系结构）</a:t>
            </a:r>
          </a:p>
          <a:p>
            <a:pPr marL="914400" lvl="1" indent="-457200">
              <a:spcBef>
                <a:spcPct val="20000"/>
              </a:spcBef>
              <a:buClr>
                <a:srgbClr val="0000CC"/>
              </a:buClr>
              <a:buSzPct val="80000"/>
              <a:buFont typeface="Wingdings" pitchFamily="2" charset="2"/>
              <a:buChar char="l"/>
            </a:pPr>
            <a:r>
              <a:rPr lang="en-US" altLang="zh-CN" sz="2400" b="1" dirty="0">
                <a:solidFill>
                  <a:prstClr val="black"/>
                </a:solidFill>
                <a:ea typeface="宋体" panose="02010600030101010101" pitchFamily="2" charset="-122"/>
              </a:rPr>
              <a:t>1984</a:t>
            </a:r>
            <a:r>
              <a:rPr lang="zh-CN" altLang="en-US" sz="2400" b="1" dirty="0">
                <a:solidFill>
                  <a:prstClr val="black"/>
                </a:solidFill>
                <a:ea typeface="宋体" panose="02010600030101010101" pitchFamily="2" charset="-122"/>
              </a:rPr>
              <a:t>年公布了 </a:t>
            </a:r>
            <a:r>
              <a:rPr lang="en-US" altLang="zh-CN" sz="2400" b="1" dirty="0">
                <a:solidFill>
                  <a:prstClr val="black"/>
                </a:solidFill>
                <a:ea typeface="宋体" panose="02010600030101010101" pitchFamily="2" charset="-122"/>
              </a:rPr>
              <a:t>ISO7498</a:t>
            </a:r>
            <a:r>
              <a:rPr lang="zh-CN" altLang="en-US" sz="2400" b="1" dirty="0">
                <a:solidFill>
                  <a:prstClr val="black"/>
                </a:solidFill>
                <a:ea typeface="宋体" panose="02010600030101010101" pitchFamily="2" charset="-122"/>
              </a:rPr>
              <a:t>，即</a:t>
            </a:r>
            <a:r>
              <a:rPr lang="en-US" altLang="zh-CN" sz="2400" b="1" dirty="0">
                <a:solidFill>
                  <a:prstClr val="black"/>
                </a:solidFill>
                <a:ea typeface="宋体" panose="02010600030101010101" pitchFamily="2" charset="-122"/>
              </a:rPr>
              <a:t>ISO/OSI-RM</a:t>
            </a:r>
            <a:r>
              <a:rPr lang="zh-CN" altLang="en-US" sz="2400" b="1" dirty="0">
                <a:solidFill>
                  <a:prstClr val="black"/>
                </a:solidFill>
                <a:ea typeface="宋体" panose="02010600030101010101" pitchFamily="2" charset="-122"/>
              </a:rPr>
              <a:t>国际标准</a:t>
            </a:r>
          </a:p>
          <a:p>
            <a:pPr marL="914400" lvl="1" indent="-457200">
              <a:spcBef>
                <a:spcPct val="20000"/>
              </a:spcBef>
              <a:buClr>
                <a:srgbClr val="0000CC"/>
              </a:buClr>
              <a:buSzPct val="80000"/>
              <a:buFont typeface="Wingdings" pitchFamily="2" charset="2"/>
              <a:buChar char="l"/>
            </a:pPr>
            <a:r>
              <a:rPr lang="zh-CN" altLang="en-US" sz="2400" b="1" dirty="0">
                <a:solidFill>
                  <a:prstClr val="black"/>
                </a:solidFill>
                <a:ea typeface="宋体" panose="02010600030101010101" pitchFamily="2" charset="-122"/>
              </a:rPr>
              <a:t>在</a:t>
            </a:r>
            <a:r>
              <a:rPr lang="en-US" altLang="zh-CN" sz="2400" b="1" dirty="0">
                <a:solidFill>
                  <a:prstClr val="black"/>
                </a:solidFill>
                <a:ea typeface="宋体" panose="02010600030101010101" pitchFamily="2" charset="-122"/>
              </a:rPr>
              <a:t>ARPANET</a:t>
            </a:r>
            <a:r>
              <a:rPr lang="zh-CN" altLang="en-US" sz="2400" b="1" dirty="0">
                <a:solidFill>
                  <a:prstClr val="black"/>
                </a:solidFill>
                <a:ea typeface="宋体" panose="02010600030101010101" pitchFamily="2" charset="-122"/>
              </a:rPr>
              <a:t>的基础上，形成了以</a:t>
            </a:r>
            <a:r>
              <a:rPr lang="en-US" altLang="zh-CN" sz="2400" b="1" dirty="0">
                <a:solidFill>
                  <a:prstClr val="black"/>
                </a:solidFill>
                <a:ea typeface="宋体" panose="02010600030101010101" pitchFamily="2" charset="-122"/>
              </a:rPr>
              <a:t>TCP/IP</a:t>
            </a:r>
            <a:r>
              <a:rPr lang="zh-CN" altLang="en-US" sz="2400" b="1" dirty="0">
                <a:solidFill>
                  <a:prstClr val="black"/>
                </a:solidFill>
                <a:ea typeface="宋体" panose="02010600030101010101" pitchFamily="2" charset="-122"/>
              </a:rPr>
              <a:t>为核心的因特网</a:t>
            </a:r>
          </a:p>
          <a:p>
            <a:endParaRPr lang="zh-CN" altLang="en-US"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
        <p:nvSpPr>
          <p:cNvPr id="18" name="圆角矩形 17"/>
          <p:cNvSpPr/>
          <p:nvPr/>
        </p:nvSpPr>
        <p:spPr>
          <a:xfrm>
            <a:off x="1744406" y="5314649"/>
            <a:ext cx="8302170" cy="576064"/>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应该知道的缩词：</a:t>
            </a:r>
            <a:r>
              <a:rPr kumimoji="0" lang="en-US" altLang="zh-CN"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ISO,  </a:t>
            </a:r>
            <a:r>
              <a:rPr kumimoji="0" lang="en-US" altLang="zh-CN" sz="2400" b="1" i="0" u="none" strike="noStrike" kern="0" cap="none" spc="0" normalizeH="0" baseline="0" noProof="0" dirty="0" err="1">
                <a:ln>
                  <a:noFill/>
                </a:ln>
                <a:solidFill>
                  <a:prstClr val="black"/>
                </a:solidFill>
                <a:effectLst/>
                <a:uLnTx/>
                <a:uFillTx/>
                <a:latin typeface="Calibri"/>
                <a:ea typeface="宋体" panose="02010600030101010101" pitchFamily="2" charset="-122"/>
                <a:cs typeface="+mn-cs"/>
              </a:rPr>
              <a:t>OSI,RM</a:t>
            </a:r>
            <a:r>
              <a:rPr kumimoji="0" lang="en-US" altLang="zh-CN"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  ARPANET, TCP, IP,</a:t>
            </a:r>
            <a:r>
              <a:rPr kumimoji="0" lang="zh-CN" altLang="en-US"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体系结构</a:t>
            </a:r>
          </a:p>
        </p:txBody>
      </p:sp>
    </p:spTree>
    <p:custDataLst>
      <p:tags r:id="rId1"/>
    </p:custDataLst>
    <p:extLst>
      <p:ext uri="{BB962C8B-B14F-4D97-AF65-F5344CB8AC3E}">
        <p14:creationId xmlns:p14="http://schemas.microsoft.com/office/powerpoint/2010/main" val="300357567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计算机网络的发展</a:t>
            </a:r>
            <a:endParaRPr lang="en-US" altLang="zh-CN"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0" name="矩形 9"/>
          <p:cNvSpPr/>
          <p:nvPr/>
        </p:nvSpPr>
        <p:spPr>
          <a:xfrm>
            <a:off x="1386962" y="946861"/>
            <a:ext cx="8194324" cy="3453253"/>
          </a:xfrm>
          <a:prstGeom prst="rect">
            <a:avLst/>
          </a:prstGeom>
        </p:spPr>
        <p:txBody>
          <a:bodyPr wrap="square">
            <a:spAutoFit/>
          </a:bodyPr>
          <a:lstStyle/>
          <a:p>
            <a:pPr marL="342900" indent="-342900" algn="just">
              <a:spcBef>
                <a:spcPct val="20000"/>
              </a:spcBef>
              <a:buClr>
                <a:srgbClr val="FF0000"/>
              </a:buClr>
              <a:buSzPct val="80000"/>
              <a:buFont typeface="Wingdings" pitchFamily="2" charset="2"/>
              <a:buChar char="n"/>
            </a:pPr>
            <a:r>
              <a:rPr lang="zh-CN" altLang="en-US" sz="2800" b="1" dirty="0">
                <a:solidFill>
                  <a:sysClr val="windowText" lastClr="000000"/>
                </a:solidFill>
                <a:latin typeface="微软雅黑" panose="020B0503020204020204" pitchFamily="34" charset="-122"/>
                <a:ea typeface="微软雅黑" panose="020B0503020204020204" pitchFamily="34" charset="-122"/>
              </a:rPr>
              <a:t>第</a:t>
            </a:r>
            <a:r>
              <a:rPr lang="en-US" altLang="zh-CN" sz="2800" b="1" dirty="0">
                <a:solidFill>
                  <a:sysClr val="windowText" lastClr="000000"/>
                </a:solidFill>
                <a:latin typeface="微软雅黑" panose="020B0503020204020204" pitchFamily="34" charset="-122"/>
                <a:ea typeface="微软雅黑" panose="020B0503020204020204" pitchFamily="34" charset="-122"/>
              </a:rPr>
              <a:t>4</a:t>
            </a:r>
            <a:r>
              <a:rPr lang="zh-CN" altLang="en-US" sz="2800" b="1" dirty="0">
                <a:solidFill>
                  <a:sysClr val="windowText" lastClr="000000"/>
                </a:solidFill>
                <a:latin typeface="微软雅黑" panose="020B0503020204020204" pitchFamily="34" charset="-122"/>
                <a:ea typeface="微软雅黑" panose="020B0503020204020204" pitchFamily="34" charset="-122"/>
              </a:rPr>
              <a:t>阶段：面向全球互连的计算机网络</a:t>
            </a:r>
          </a:p>
          <a:p>
            <a:pPr marL="342900" indent="-342900" algn="just">
              <a:spcBef>
                <a:spcPct val="20000"/>
              </a:spcBef>
              <a:buClr>
                <a:srgbClr val="FF0000"/>
              </a:buClr>
              <a:buSzPct val="80000"/>
              <a:buFont typeface="Wingdings" pitchFamily="2" charset="2"/>
              <a:buChar char="n"/>
            </a:pPr>
            <a:r>
              <a:rPr lang="en-US" altLang="zh-CN" sz="2800" dirty="0">
                <a:solidFill>
                  <a:sysClr val="windowText" lastClr="000000"/>
                </a:solidFill>
                <a:latin typeface="微软雅黑" panose="020B0503020204020204" pitchFamily="34" charset="-122"/>
                <a:ea typeface="微软雅黑" panose="020B0503020204020204" pitchFamily="34" charset="-122"/>
              </a:rPr>
              <a:t>20</a:t>
            </a:r>
            <a:r>
              <a:rPr lang="zh-CN" altLang="en-US" sz="2800" dirty="0">
                <a:solidFill>
                  <a:sysClr val="windowText" lastClr="000000"/>
                </a:solidFill>
                <a:latin typeface="微软雅黑" panose="020B0503020204020204" pitchFamily="34" charset="-122"/>
                <a:ea typeface="微软雅黑" panose="020B0503020204020204" pitchFamily="34" charset="-122"/>
              </a:rPr>
              <a:t>世纪</a:t>
            </a:r>
            <a:r>
              <a:rPr lang="en-US" altLang="zh-CN" sz="2800" dirty="0">
                <a:solidFill>
                  <a:sysClr val="windowText" lastClr="000000"/>
                </a:solidFill>
                <a:latin typeface="微软雅黑" panose="020B0503020204020204" pitchFamily="34" charset="-122"/>
                <a:ea typeface="微软雅黑" panose="020B0503020204020204" pitchFamily="34" charset="-122"/>
              </a:rPr>
              <a:t>90</a:t>
            </a:r>
            <a:r>
              <a:rPr lang="zh-CN" altLang="en-US" sz="2800" dirty="0">
                <a:solidFill>
                  <a:sysClr val="windowText" lastClr="000000"/>
                </a:solidFill>
                <a:latin typeface="微软雅黑" panose="020B0503020204020204" pitchFamily="34" charset="-122"/>
                <a:ea typeface="微软雅黑" panose="020B0503020204020204" pitchFamily="34" charset="-122"/>
              </a:rPr>
              <a:t>年代以后</a:t>
            </a:r>
          </a:p>
          <a:p>
            <a:pPr marL="342900" indent="-342900" algn="just">
              <a:spcBef>
                <a:spcPct val="20000"/>
              </a:spcBef>
              <a:buClr>
                <a:srgbClr val="FF0000"/>
              </a:buClr>
              <a:buSzPct val="80000"/>
              <a:buFont typeface="Wingdings" pitchFamily="2" charset="2"/>
              <a:buChar char="n"/>
            </a:pPr>
            <a:r>
              <a:rPr lang="en-US" altLang="zh-CN" sz="2800" dirty="0">
                <a:solidFill>
                  <a:sysClr val="windowText" lastClr="000000"/>
                </a:solidFill>
                <a:latin typeface="微软雅黑" panose="020B0503020204020204" pitchFamily="34" charset="-122"/>
                <a:ea typeface="微软雅黑" panose="020B0503020204020204" pitchFamily="34" charset="-122"/>
              </a:rPr>
              <a:t>TCP/IP </a:t>
            </a:r>
            <a:r>
              <a:rPr lang="zh-CN" altLang="en-US" sz="2800" dirty="0">
                <a:solidFill>
                  <a:sysClr val="windowText" lastClr="000000"/>
                </a:solidFill>
                <a:latin typeface="微软雅黑" panose="020B0503020204020204" pitchFamily="34" charset="-122"/>
                <a:ea typeface="微软雅黑" panose="020B0503020204020204" pitchFamily="34" charset="-122"/>
              </a:rPr>
              <a:t>因特网，</a:t>
            </a:r>
            <a:r>
              <a:rPr lang="en-US" altLang="zh-CN" sz="2800" dirty="0">
                <a:solidFill>
                  <a:sysClr val="windowText" lastClr="000000"/>
                </a:solidFill>
                <a:latin typeface="微软雅黑" panose="020B0503020204020204" pitchFamily="34" charset="-122"/>
                <a:ea typeface="微软雅黑" panose="020B0503020204020204" pitchFamily="34" charset="-122"/>
              </a:rPr>
              <a:t>Email</a:t>
            </a:r>
            <a:r>
              <a:rPr lang="zh-CN" altLang="en-US" sz="2800" dirty="0">
                <a:solidFill>
                  <a:sysClr val="windowText" lastClr="000000"/>
                </a:solidFill>
                <a:latin typeface="微软雅黑" panose="020B0503020204020204" pitchFamily="34" charset="-122"/>
                <a:ea typeface="微软雅黑" panose="020B0503020204020204" pitchFamily="34" charset="-122"/>
              </a:rPr>
              <a:t>，</a:t>
            </a:r>
            <a:r>
              <a:rPr lang="en-US" altLang="zh-CN" sz="2800" dirty="0">
                <a:solidFill>
                  <a:sysClr val="windowText" lastClr="000000"/>
                </a:solidFill>
                <a:latin typeface="微软雅黑" panose="020B0503020204020204" pitchFamily="34" charset="-122"/>
                <a:ea typeface="微软雅黑" panose="020B0503020204020204" pitchFamily="34" charset="-122"/>
              </a:rPr>
              <a:t>WEB</a:t>
            </a:r>
            <a:r>
              <a:rPr lang="zh-CN" altLang="en-US" sz="2800" dirty="0">
                <a:solidFill>
                  <a:sysClr val="windowText" lastClr="000000"/>
                </a:solidFill>
                <a:latin typeface="微软雅黑" panose="020B0503020204020204" pitchFamily="34" charset="-122"/>
                <a:ea typeface="微软雅黑" panose="020B0503020204020204" pitchFamily="34" charset="-122"/>
              </a:rPr>
              <a:t>，</a:t>
            </a:r>
            <a:r>
              <a:rPr lang="en-US" altLang="zh-CN" sz="2800" dirty="0">
                <a:solidFill>
                  <a:sysClr val="windowText" lastClr="000000"/>
                </a:solidFill>
                <a:latin typeface="微软雅黑" panose="020B0503020204020204" pitchFamily="34" charset="-122"/>
                <a:ea typeface="微软雅黑" panose="020B0503020204020204" pitchFamily="34" charset="-122"/>
              </a:rPr>
              <a:t>FTP</a:t>
            </a:r>
          </a:p>
          <a:p>
            <a:pPr marL="342900" indent="-342900" algn="just">
              <a:spcBef>
                <a:spcPct val="20000"/>
              </a:spcBef>
              <a:buClr>
                <a:srgbClr val="FF0000"/>
              </a:buClr>
              <a:buSzPct val="80000"/>
              <a:buFont typeface="Wingdings" pitchFamily="2" charset="2"/>
              <a:buChar char="n"/>
            </a:pPr>
            <a:r>
              <a:rPr lang="zh-CN" altLang="en-US" sz="2800" dirty="0">
                <a:solidFill>
                  <a:sysClr val="windowText" lastClr="000000"/>
                </a:solidFill>
                <a:latin typeface="微软雅黑" panose="020B0503020204020204" pitchFamily="34" charset="-122"/>
                <a:ea typeface="微软雅黑" panose="020B0503020204020204" pitchFamily="34" charset="-122"/>
              </a:rPr>
              <a:t>主要特征是综合化、高速化、智能化和全球化。</a:t>
            </a:r>
          </a:p>
          <a:p>
            <a:pPr marL="342900" indent="-342900" algn="just">
              <a:spcBef>
                <a:spcPct val="20000"/>
              </a:spcBef>
              <a:buClr>
                <a:srgbClr val="FF0000"/>
              </a:buClr>
              <a:buSzPct val="80000"/>
              <a:buFont typeface="Wingdings" pitchFamily="2" charset="2"/>
              <a:buChar char="n"/>
            </a:pPr>
            <a:r>
              <a:rPr lang="zh-CN" altLang="en-US" sz="2800" b="1" dirty="0">
                <a:solidFill>
                  <a:sysClr val="windowText" lastClr="000000"/>
                </a:solidFill>
                <a:latin typeface="微软雅黑" panose="020B0503020204020204" pitchFamily="34" charset="-122"/>
                <a:ea typeface="微软雅黑" panose="020B0503020204020204" pitchFamily="34" charset="-122"/>
              </a:rPr>
              <a:t>第</a:t>
            </a:r>
            <a:r>
              <a:rPr lang="en-US" altLang="zh-CN" sz="2800" b="1" dirty="0">
                <a:solidFill>
                  <a:sysClr val="windowText" lastClr="000000"/>
                </a:solidFill>
                <a:latin typeface="微软雅黑" panose="020B0503020204020204" pitchFamily="34" charset="-122"/>
                <a:ea typeface="微软雅黑" panose="020B0503020204020204" pitchFamily="34" charset="-122"/>
              </a:rPr>
              <a:t>5</a:t>
            </a:r>
            <a:r>
              <a:rPr lang="zh-CN" altLang="en-US" sz="2800" b="1" dirty="0">
                <a:solidFill>
                  <a:sysClr val="windowText" lastClr="000000"/>
                </a:solidFill>
                <a:latin typeface="微软雅黑" panose="020B0503020204020204" pitchFamily="34" charset="-122"/>
                <a:ea typeface="微软雅黑" panose="020B0503020204020204" pitchFamily="34" charset="-122"/>
              </a:rPr>
              <a:t>阶段：物联网、物联网</a:t>
            </a:r>
            <a:r>
              <a:rPr lang="en-US" altLang="zh-CN" sz="2800" b="1" dirty="0">
                <a:solidFill>
                  <a:sysClr val="windowText" lastClr="000000"/>
                </a:solidFill>
                <a:latin typeface="微软雅黑" panose="020B0503020204020204" pitchFamily="34" charset="-122"/>
                <a:ea typeface="微软雅黑" panose="020B0503020204020204" pitchFamily="34" charset="-122"/>
              </a:rPr>
              <a:t>+</a:t>
            </a:r>
          </a:p>
          <a:p>
            <a:endParaRPr lang="zh-CN" altLang="en-US" sz="2800" dirty="0">
              <a:latin typeface="微软雅黑" panose="020B0503020204020204" pitchFamily="34" charset="-122"/>
              <a:ea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54898753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02</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42078"/>
              <a:ext cx="5756555" cy="830997"/>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网络的分层体系结构</a:t>
              </a:r>
            </a:p>
          </p:txBody>
        </p:sp>
      </p:grpSp>
    </p:spTree>
    <p:extLst>
      <p:ext uri="{BB962C8B-B14F-4D97-AF65-F5344CB8AC3E}">
        <p14:creationId xmlns:p14="http://schemas.microsoft.com/office/powerpoint/2010/main" val="4187286000"/>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网络分层体系结构</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5" name="Picture 2" descr="c:\users\ctec-cwg\appdata\roaming\360se6\USERDA~1\Temp\201332~1.JPG"/>
          <p:cNvPicPr>
            <a:picLocks noChangeAspect="1" noChangeArrowheads="1"/>
          </p:cNvPicPr>
          <p:nvPr/>
        </p:nvPicPr>
        <p:blipFill rotWithShape="1">
          <a:blip r:embed="rId6">
            <a:extLst>
              <a:ext uri="{28A0092B-C50C-407E-A947-70E740481C1C}">
                <a14:useLocalDpi xmlns:a14="http://schemas.microsoft.com/office/drawing/2010/main" val="0"/>
              </a:ext>
            </a:extLst>
          </a:blip>
          <a:srcRect r="57612"/>
          <a:stretch/>
        </p:blipFill>
        <p:spPr bwMode="auto">
          <a:xfrm>
            <a:off x="7787196" y="1998026"/>
            <a:ext cx="2933356" cy="4696724"/>
          </a:xfrm>
          <a:prstGeom prst="rect">
            <a:avLst/>
          </a:prstGeom>
          <a:noFill/>
          <a:extLst>
            <a:ext uri="{909E8E84-426E-40DD-AFC4-6F175D3DCCD1}">
              <a14:hiddenFill xmlns:a14="http://schemas.microsoft.com/office/drawing/2010/main">
                <a:solidFill>
                  <a:srgbClr val="FFFFFF"/>
                </a:solidFill>
              </a14:hiddenFill>
            </a:ext>
          </a:extLst>
        </p:spPr>
      </p:pic>
      <p:sp>
        <p:nvSpPr>
          <p:cNvPr id="22" name="内容占位符 2"/>
          <p:cNvSpPr txBox="1">
            <a:spLocks/>
          </p:cNvSpPr>
          <p:nvPr/>
        </p:nvSpPr>
        <p:spPr bwMode="auto">
          <a:xfrm>
            <a:off x="237952" y="998570"/>
            <a:ext cx="9915478" cy="40234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ct val="20000"/>
              </a:spcBef>
              <a:spcAft>
                <a:spcPct val="0"/>
              </a:spcAft>
              <a:buClr>
                <a:srgbClr val="FF0000"/>
              </a:buClr>
              <a:buSzPct val="95000"/>
              <a:buFont typeface="Wingdings 2" pitchFamily="18" charset="2"/>
              <a:buChar char=""/>
              <a:defRPr sz="2400" b="1" kern="1200">
                <a:solidFill>
                  <a:schemeClr val="tx1"/>
                </a:solidFill>
                <a:latin typeface="+mn-ea"/>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b="1"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b="1"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b="1"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b="1"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marR="0" lvl="0" indent="-273050" algn="l" defTabSz="914400" rtl="0" eaLnBrk="0" fontAlgn="base" latinLnBrk="0" hangingPunct="0">
              <a:lnSpc>
                <a:spcPct val="100000"/>
              </a:lnSpc>
              <a:spcBef>
                <a:spcPct val="20000"/>
              </a:spcBef>
              <a:spcAft>
                <a:spcPct val="0"/>
              </a:spcAft>
              <a:buClr>
                <a:srgbClr val="FF0000"/>
              </a:buClr>
              <a:buSzPct val="95000"/>
              <a:buFont typeface="Wingdings 2" pitchFamily="18" charset="2"/>
              <a:buChar char=""/>
              <a:tabLst/>
              <a:defRPr/>
            </a:pPr>
            <a:r>
              <a:rPr kumimoji="0" lang="en-US" altLang="zh-CN" sz="2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OSI</a:t>
            </a:r>
            <a:r>
              <a:rPr kumimoji="0" lang="zh-CN" altLang="en-US" sz="2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sz="2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Open System Interconnection</a:t>
            </a:r>
            <a:r>
              <a:rPr kumimoji="0" lang="zh-CN" altLang="en-US" sz="280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）参考模型包含</a:t>
            </a:r>
            <a:r>
              <a:rPr kumimoji="0" lang="en-US" altLang="zh-CN" sz="2800"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7</a:t>
            </a:r>
            <a:r>
              <a:rPr kumimoji="0" lang="zh-CN" altLang="en-US" sz="2800"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层</a:t>
            </a:r>
            <a:endParaRPr kumimoji="0" lang="en-US" altLang="zh-CN" sz="2800" i="0" u="sng"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639763" marR="0" lvl="1" indent="-246063" algn="l" defTabSz="914400" rtl="0" eaLnBrk="0" fontAlgn="base" latinLnBrk="0" hangingPunct="0">
              <a:lnSpc>
                <a:spcPct val="100000"/>
              </a:lnSpc>
              <a:spcBef>
                <a:spcPct val="20000"/>
              </a:spcBef>
              <a:spcAft>
                <a:spcPct val="0"/>
              </a:spcAft>
              <a:buClr>
                <a:srgbClr val="0F6FC6"/>
              </a:buClr>
              <a:buSzPct val="85000"/>
              <a:buFont typeface="Wingdings 2" pitchFamily="18" charset="2"/>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上</a:t>
            </a: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3</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层规定了应用程序之间以及应用程序和用户之间如何进行交互；</a:t>
            </a:r>
          </a:p>
          <a:p>
            <a:pPr marL="639763" marR="0" lvl="1" indent="-246063" algn="l" defTabSz="914400" rtl="0" eaLnBrk="0" fontAlgn="base" latinLnBrk="0" hangingPunct="0">
              <a:lnSpc>
                <a:spcPct val="100000"/>
              </a:lnSpc>
              <a:spcBef>
                <a:spcPct val="20000"/>
              </a:spcBef>
              <a:spcAft>
                <a:spcPct val="0"/>
              </a:spcAft>
              <a:buClr>
                <a:srgbClr val="0F6FC6"/>
              </a:buClr>
              <a:buSzPct val="85000"/>
              <a:buFont typeface="Wingdings 2" pitchFamily="18" charset="2"/>
              <a:buChar char=""/>
              <a:tabLst/>
              <a:defRPr/>
            </a:pP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下</a:t>
            </a:r>
            <a:r>
              <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4</a:t>
            </a:r>
            <a:r>
              <a:rPr kumimoji="0" lang="zh-CN" altLang="en-US"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层规定了计算机之间如何建立连接。</a:t>
            </a:r>
            <a:endParaRPr kumimoji="0" lang="en-US" altLang="zh-CN" sz="28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198609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958135"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2.2 TCP/IP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参考模型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19" name="组合 18"/>
          <p:cNvGrpSpPr/>
          <p:nvPr/>
        </p:nvGrpSpPr>
        <p:grpSpPr>
          <a:xfrm>
            <a:off x="5945652" y="1197560"/>
            <a:ext cx="4708468" cy="5230177"/>
            <a:chOff x="5945652" y="1197560"/>
            <a:chExt cx="4708468" cy="5230177"/>
          </a:xfrm>
        </p:grpSpPr>
        <p:pic>
          <p:nvPicPr>
            <p:cNvPr id="14" name="Picture 2" descr="c:\users\ctec-cwg\appdata\roaming\360se6\USERDA~1\Temp\201332~1.JPG"/>
            <p:cNvPicPr>
              <a:picLocks noChangeAspect="1" noChangeArrowheads="1"/>
            </p:cNvPicPr>
            <p:nvPr/>
          </p:nvPicPr>
          <p:blipFill rotWithShape="1">
            <a:blip r:embed="rId6">
              <a:extLst>
                <a:ext uri="{28A0092B-C50C-407E-A947-70E740481C1C}">
                  <a14:useLocalDpi xmlns:a14="http://schemas.microsoft.com/office/drawing/2010/main" val="0"/>
                </a:ext>
              </a:extLst>
            </a:blip>
            <a:srcRect l="45294"/>
            <a:stretch/>
          </p:blipFill>
          <p:spPr bwMode="auto">
            <a:xfrm>
              <a:off x="6302069" y="1197560"/>
              <a:ext cx="3785746" cy="469672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945652" y="6058405"/>
              <a:ext cx="4708468"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TCP/IP</a:t>
              </a:r>
              <a:r>
                <a:rPr lang="zh-CN" altLang="en-US" b="1" dirty="0">
                  <a:latin typeface="微软雅黑" panose="020B0503020204020204" pitchFamily="34" charset="-122"/>
                  <a:ea typeface="微软雅黑" panose="020B0503020204020204" pitchFamily="34" charset="-122"/>
                </a:rPr>
                <a:t>参考模型</a:t>
              </a:r>
              <a:r>
                <a:rPr lang="en-US" altLang="zh-CN" b="1" dirty="0">
                  <a:latin typeface="微软雅黑" panose="020B0503020204020204" pitchFamily="34" charset="-122"/>
                  <a:ea typeface="微软雅黑" panose="020B0503020204020204" pitchFamily="34" charset="-122"/>
                </a:rPr>
                <a:t>——Internet</a:t>
              </a:r>
              <a:r>
                <a:rPr lang="zh-CN" altLang="en-US" b="1" dirty="0">
                  <a:latin typeface="微软雅黑" panose="020B0503020204020204" pitchFamily="34" charset="-122"/>
                  <a:ea typeface="微软雅黑" panose="020B0503020204020204" pitchFamily="34" charset="-122"/>
                </a:rPr>
                <a:t>事实上的标准</a:t>
              </a:r>
            </a:p>
          </p:txBody>
        </p:sp>
      </p:grpSp>
      <p:grpSp>
        <p:nvGrpSpPr>
          <p:cNvPr id="18" name="组合 17"/>
          <p:cNvGrpSpPr/>
          <p:nvPr/>
        </p:nvGrpSpPr>
        <p:grpSpPr>
          <a:xfrm>
            <a:off x="1694343" y="1159722"/>
            <a:ext cx="2933356" cy="5237237"/>
            <a:chOff x="1694343" y="1159722"/>
            <a:chExt cx="2933356" cy="5237237"/>
          </a:xfrm>
        </p:grpSpPr>
        <p:pic>
          <p:nvPicPr>
            <p:cNvPr id="15" name="Picture 2" descr="c:\users\ctec-cwg\appdata\roaming\360se6\USERDA~1\Temp\201332~1.JPG"/>
            <p:cNvPicPr>
              <a:picLocks noChangeAspect="1" noChangeArrowheads="1"/>
            </p:cNvPicPr>
            <p:nvPr/>
          </p:nvPicPr>
          <p:blipFill rotWithShape="1">
            <a:blip r:embed="rId6">
              <a:extLst>
                <a:ext uri="{28A0092B-C50C-407E-A947-70E740481C1C}">
                  <a14:useLocalDpi xmlns:a14="http://schemas.microsoft.com/office/drawing/2010/main" val="0"/>
                </a:ext>
              </a:extLst>
            </a:blip>
            <a:srcRect r="57612"/>
            <a:stretch/>
          </p:blipFill>
          <p:spPr bwMode="auto">
            <a:xfrm>
              <a:off x="1694343" y="1159722"/>
              <a:ext cx="2933356" cy="469672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251958" y="6058405"/>
              <a:ext cx="181812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标准化：</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OSI/RM</a:t>
              </a:r>
              <a:endParaRPr kumimoji="0" lang="zh-CN" altLang="en-US" sz="1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63188612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958135"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2.2 TCP/IP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参考模型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1" name="Rectangle 3"/>
          <p:cNvSpPr txBox="1">
            <a:spLocks noChangeArrowheads="1"/>
          </p:cNvSpPr>
          <p:nvPr/>
        </p:nvSpPr>
        <p:spPr bwMode="auto">
          <a:xfrm>
            <a:off x="1434032" y="1026469"/>
            <a:ext cx="7777163"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10000"/>
              </a:lnSpc>
              <a:spcBef>
                <a:spcPts val="600"/>
              </a:spcBef>
              <a:spcAft>
                <a:spcPts val="0"/>
              </a:spcAft>
              <a:buClr>
                <a:srgbClr val="3333CC"/>
              </a:buClr>
              <a:buSzPct val="60000"/>
              <a:buFont typeface="Wingdings" pitchFamily="2" charset="2"/>
              <a:buChar char="n"/>
              <a:tabLst/>
              <a:defRPr/>
            </a:pP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楷体" pitchFamily="49" charset="-122"/>
                <a:ea typeface="黑体" pitchFamily="49" charset="-122"/>
                <a:cs typeface="+mn-cs"/>
              </a:rPr>
              <a:t>物理层</a:t>
            </a:r>
          </a:p>
          <a:p>
            <a:pPr marL="742950" marR="0" lvl="1" indent="-285750" algn="l" defTabSz="914400" rtl="0" eaLnBrk="1" fontAlgn="base" latinLnBrk="0" hangingPunct="1">
              <a:lnSpc>
                <a:spcPct val="110000"/>
              </a:lnSpc>
              <a:spcBef>
                <a:spcPts val="600"/>
              </a:spcBef>
              <a:spcAft>
                <a:spcPts val="0"/>
              </a:spcAft>
              <a:buClr>
                <a:srgbClr val="FF0000"/>
              </a:buClr>
              <a:buSzPct val="55000"/>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 pitchFamily="49" charset="-122"/>
                <a:ea typeface="黑体" pitchFamily="49" charset="-122"/>
              </a:rPr>
              <a:t>传送位（</a:t>
            </a:r>
            <a:r>
              <a:rPr kumimoji="0" lang="en-US" altLang="zh-C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 pitchFamily="49" charset="-122"/>
                <a:ea typeface="黑体" pitchFamily="49" charset="-122"/>
              </a:rPr>
              <a:t>bit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 pitchFamily="49" charset="-122"/>
                <a:ea typeface="黑体" pitchFamily="49" charset="-122"/>
              </a:rPr>
              <a:t>）流</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t>
            </a:r>
          </a:p>
          <a:p>
            <a:pPr marL="342900" marR="0" lvl="0" indent="-342900" algn="l" defTabSz="914400" rtl="0" eaLnBrk="1" fontAlgn="base" latinLnBrk="0" hangingPunct="1">
              <a:lnSpc>
                <a:spcPct val="110000"/>
              </a:lnSpc>
              <a:spcBef>
                <a:spcPts val="600"/>
              </a:spcBef>
              <a:spcAft>
                <a:spcPts val="0"/>
              </a:spcAft>
              <a:buClr>
                <a:srgbClr val="3333CC"/>
              </a:buClr>
              <a:buSzPct val="60000"/>
              <a:buFont typeface="Wingdings" pitchFamily="2" charset="2"/>
              <a:buChar char="n"/>
              <a:tabLst/>
              <a:defRPr/>
            </a:pP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数据链路层</a:t>
            </a:r>
          </a:p>
          <a:p>
            <a:pPr marL="742950" marR="0" lvl="1" indent="-285750" algn="l" defTabSz="914400" rtl="0" eaLnBrk="1" fontAlgn="base" latinLnBrk="0" hangingPunct="1">
              <a:lnSpc>
                <a:spcPct val="110000"/>
              </a:lnSpc>
              <a:spcBef>
                <a:spcPts val="600"/>
              </a:spcBef>
              <a:spcAft>
                <a:spcPts val="0"/>
              </a:spcAft>
              <a:buClr>
                <a:srgbClr val="FF0000"/>
              </a:buClr>
              <a:buSzPct val="55000"/>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将物理层传输的</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位</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信息转换为</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1"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帧</a:t>
            </a:r>
            <a:r>
              <a:rPr kumimoji="1"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1"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信息，</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实现相邻两节点间的信息</a:t>
            </a:r>
            <a:r>
              <a:rPr kumimoji="1"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传送。</a:t>
            </a:r>
            <a:endPar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marR="0" lvl="0" indent="-342900" algn="l" defTabSz="914400" rtl="0" eaLnBrk="1" fontAlgn="base" latinLnBrk="0" hangingPunct="1">
              <a:lnSpc>
                <a:spcPct val="110000"/>
              </a:lnSpc>
              <a:spcBef>
                <a:spcPts val="600"/>
              </a:spcBef>
              <a:spcAft>
                <a:spcPts val="0"/>
              </a:spcAft>
              <a:buClr>
                <a:srgbClr val="3333CC"/>
              </a:buClr>
              <a:buSzPct val="60000"/>
              <a:buFont typeface="Wingdings" pitchFamily="2" charset="2"/>
              <a:buChar char="n"/>
              <a:tabLst/>
              <a:defRPr/>
            </a:pP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网络层</a:t>
            </a:r>
          </a:p>
          <a:p>
            <a:pPr marL="742950" marR="0" lvl="1" indent="-285750" algn="l" defTabSz="914400" rtl="0" eaLnBrk="1" fontAlgn="base" latinLnBrk="0" hangingPunct="1">
              <a:lnSpc>
                <a:spcPct val="110000"/>
              </a:lnSpc>
              <a:spcBef>
                <a:spcPts val="600"/>
              </a:spcBef>
              <a:spcAft>
                <a:spcPts val="0"/>
              </a:spcAft>
              <a:buClr>
                <a:srgbClr val="FF0000"/>
              </a:buClr>
              <a:buSzPct val="55000"/>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源主机</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和</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目标主机</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charset="0"/>
                <a:ea typeface="黑体" pitchFamily="49" charset="-122"/>
              </a:rPr>
              <a:t>”</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之间通信连接（</a:t>
            </a:r>
            <a:r>
              <a:rPr kumimoji="0" lang="en-US" altLang="zh-C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IP</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协议）。</a:t>
            </a:r>
          </a:p>
          <a:p>
            <a:pPr marL="342900" marR="0" lvl="0" indent="-342900" algn="l" defTabSz="914400" rtl="0" eaLnBrk="1" fontAlgn="base" latinLnBrk="0" hangingPunct="1">
              <a:lnSpc>
                <a:spcPct val="110000"/>
              </a:lnSpc>
              <a:spcBef>
                <a:spcPts val="600"/>
              </a:spcBef>
              <a:spcAft>
                <a:spcPts val="0"/>
              </a:spcAft>
              <a:buClr>
                <a:srgbClr val="3333CC"/>
              </a:buClr>
              <a:buSzPct val="60000"/>
              <a:buFont typeface="Wingdings" pitchFamily="2" charset="2"/>
              <a:buChar char="n"/>
              <a:tabLst/>
              <a:defRPr/>
            </a:pP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传输层</a:t>
            </a:r>
          </a:p>
          <a:p>
            <a:pPr marL="742950" marR="0" lvl="1" indent="-285750" algn="l" defTabSz="914400" rtl="0" eaLnBrk="1" fontAlgn="base" latinLnBrk="0" hangingPunct="1">
              <a:lnSpc>
                <a:spcPct val="110000"/>
              </a:lnSpc>
              <a:spcBef>
                <a:spcPts val="600"/>
              </a:spcBef>
              <a:spcAft>
                <a:spcPts val="0"/>
              </a:spcAft>
              <a:buClr>
                <a:srgbClr val="FF0000"/>
              </a:buClr>
              <a:buSzPct val="55000"/>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主机进程间的数据传递（</a:t>
            </a:r>
            <a:r>
              <a:rPr kumimoji="0" lang="en-US" altLang="zh-C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TCP</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a:t>
            </a:r>
            <a:r>
              <a:rPr kumimoji="0" lang="en-US" altLang="zh-C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UDP</a:t>
            </a: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a:t>
            </a:r>
          </a:p>
          <a:p>
            <a:pPr marL="342900" marR="0" lvl="0" indent="-342900" algn="l" defTabSz="914400" rtl="0" eaLnBrk="1" fontAlgn="base" latinLnBrk="0" hangingPunct="1">
              <a:lnSpc>
                <a:spcPct val="110000"/>
              </a:lnSpc>
              <a:spcBef>
                <a:spcPts val="600"/>
              </a:spcBef>
              <a:spcAft>
                <a:spcPts val="0"/>
              </a:spcAft>
              <a:buClr>
                <a:srgbClr val="3333CC"/>
              </a:buClr>
              <a:buSzPct val="60000"/>
              <a:buFont typeface="Wingdings" pitchFamily="2" charset="2"/>
              <a:buChar char="n"/>
              <a:tabLst/>
              <a:defRPr/>
            </a:pP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楷体_GB2312" pitchFamily="49" charset="-122"/>
                <a:ea typeface="黑体" pitchFamily="49" charset="-122"/>
                <a:cs typeface="+mn-cs"/>
              </a:rPr>
              <a:t>应用层</a:t>
            </a:r>
          </a:p>
          <a:p>
            <a:pPr marL="742950" marR="0" lvl="1" indent="-285750" algn="l" defTabSz="914400" rtl="0" eaLnBrk="1" fontAlgn="base" latinLnBrk="0" hangingPunct="1">
              <a:lnSpc>
                <a:spcPct val="110000"/>
              </a:lnSpc>
              <a:spcBef>
                <a:spcPts val="600"/>
              </a:spcBef>
              <a:spcAft>
                <a:spcPts val="0"/>
              </a:spcAft>
              <a:buClr>
                <a:srgbClr val="FF0000"/>
              </a:buClr>
              <a:buSzPct val="55000"/>
              <a:buFont typeface="Wingdings" pitchFamily="2" charset="2"/>
              <a:buChar char="n"/>
              <a:tabLst/>
              <a:defRPr/>
            </a:pPr>
            <a:r>
              <a:rPr kumimoji="0"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楷体_GB2312" pitchFamily="49" charset="-122"/>
                <a:ea typeface="黑体" pitchFamily="49" charset="-122"/>
              </a:rPr>
              <a:t>支持网络应用</a:t>
            </a:r>
          </a:p>
        </p:txBody>
      </p:sp>
    </p:spTree>
    <p:custDataLst>
      <p:tags r:id="rId1"/>
    </p:custDataLst>
    <p:extLst>
      <p:ext uri="{BB962C8B-B14F-4D97-AF65-F5344CB8AC3E}">
        <p14:creationId xmlns:p14="http://schemas.microsoft.com/office/powerpoint/2010/main" val="374247318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left)">
                                      <p:cBhvr>
                                        <p:cTn id="7" dur="500"/>
                                        <p:tgtEl>
                                          <p:spTgt spid="21">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animEffect transition="in" filter="wipe(left)">
                                      <p:cBhvr>
                                        <p:cTn id="11" dur="500"/>
                                        <p:tgtEl>
                                          <p:spTgt spid="2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xEl>
                                              <p:pRg st="2" end="2"/>
                                            </p:txEl>
                                          </p:spTgt>
                                        </p:tgtEl>
                                        <p:attrNameLst>
                                          <p:attrName>style.visibility</p:attrName>
                                        </p:attrNameLst>
                                      </p:cBhvr>
                                      <p:to>
                                        <p:strVal val="visible"/>
                                      </p:to>
                                    </p:set>
                                    <p:animEffect transition="in" filter="wipe(left)">
                                      <p:cBhvr>
                                        <p:cTn id="16" dur="500"/>
                                        <p:tgtEl>
                                          <p:spTgt spid="21">
                                            <p:txEl>
                                              <p:pRg st="2" end="2"/>
                                            </p:txEl>
                                          </p:spTgt>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1">
                                            <p:txEl>
                                              <p:pRg st="3" end="3"/>
                                            </p:txEl>
                                          </p:spTgt>
                                        </p:tgtEl>
                                        <p:attrNameLst>
                                          <p:attrName>style.visibility</p:attrName>
                                        </p:attrNameLst>
                                      </p:cBhvr>
                                      <p:to>
                                        <p:strVal val="visible"/>
                                      </p:to>
                                    </p:set>
                                    <p:animEffect transition="in" filter="wipe(up)">
                                      <p:cBhvr>
                                        <p:cTn id="20" dur="500"/>
                                        <p:tgtEl>
                                          <p:spTgt spid="2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animEffect transition="in" filter="wipe(left)">
                                      <p:cBhvr>
                                        <p:cTn id="25" dur="500"/>
                                        <p:tgtEl>
                                          <p:spTgt spid="21">
                                            <p:txEl>
                                              <p:pRg st="4" end="4"/>
                                            </p:txEl>
                                          </p:spTgt>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21">
                                            <p:txEl>
                                              <p:pRg st="5" end="5"/>
                                            </p:txEl>
                                          </p:spTgt>
                                        </p:tgtEl>
                                        <p:attrNameLst>
                                          <p:attrName>style.visibility</p:attrName>
                                        </p:attrNameLst>
                                      </p:cBhvr>
                                      <p:to>
                                        <p:strVal val="visible"/>
                                      </p:to>
                                    </p:set>
                                    <p:animEffect transition="in" filter="wipe(up)">
                                      <p:cBhvr>
                                        <p:cTn id="29" dur="500"/>
                                        <p:tgtEl>
                                          <p:spTgt spid="21">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
                                            <p:txEl>
                                              <p:pRg st="6" end="6"/>
                                            </p:txEl>
                                          </p:spTgt>
                                        </p:tgtEl>
                                        <p:attrNameLst>
                                          <p:attrName>style.visibility</p:attrName>
                                        </p:attrNameLst>
                                      </p:cBhvr>
                                      <p:to>
                                        <p:strVal val="visible"/>
                                      </p:to>
                                    </p:set>
                                    <p:animEffect transition="in" filter="wipe(left)">
                                      <p:cBhvr>
                                        <p:cTn id="34" dur="500"/>
                                        <p:tgtEl>
                                          <p:spTgt spid="21">
                                            <p:txEl>
                                              <p:pRg st="6" end="6"/>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1">
                                            <p:txEl>
                                              <p:pRg st="7" end="7"/>
                                            </p:txEl>
                                          </p:spTgt>
                                        </p:tgtEl>
                                        <p:attrNameLst>
                                          <p:attrName>style.visibility</p:attrName>
                                        </p:attrNameLst>
                                      </p:cBhvr>
                                      <p:to>
                                        <p:strVal val="visible"/>
                                      </p:to>
                                    </p:set>
                                    <p:animEffect transition="in" filter="wipe(left)">
                                      <p:cBhvr>
                                        <p:cTn id="38" dur="500"/>
                                        <p:tgtEl>
                                          <p:spTgt spid="2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1">
                                            <p:txEl>
                                              <p:pRg st="8" end="8"/>
                                            </p:txEl>
                                          </p:spTgt>
                                        </p:tgtEl>
                                        <p:attrNameLst>
                                          <p:attrName>style.visibility</p:attrName>
                                        </p:attrNameLst>
                                      </p:cBhvr>
                                      <p:to>
                                        <p:strVal val="visible"/>
                                      </p:to>
                                    </p:set>
                                    <p:animEffect transition="in" filter="wipe(left)">
                                      <p:cBhvr>
                                        <p:cTn id="43" dur="500"/>
                                        <p:tgtEl>
                                          <p:spTgt spid="21">
                                            <p:txEl>
                                              <p:pRg st="8" end="8"/>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1">
                                            <p:txEl>
                                              <p:pRg st="9" end="9"/>
                                            </p:txEl>
                                          </p:spTgt>
                                        </p:tgtEl>
                                        <p:attrNameLst>
                                          <p:attrName>style.visibility</p:attrName>
                                        </p:attrNameLst>
                                      </p:cBhvr>
                                      <p:to>
                                        <p:strVal val="visible"/>
                                      </p:to>
                                    </p:set>
                                    <p:animEffect transition="in" filter="wipe(left)">
                                      <p:cBhvr>
                                        <p:cTn id="47"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571538"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数据封装</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Text Box 2">
            <a:extLst>
              <a:ext uri="{FF2B5EF4-FFF2-40B4-BE49-F238E27FC236}">
                <a16:creationId xmlns:a16="http://schemas.microsoft.com/office/drawing/2014/main" id="{A7D4250F-BB64-4800-9066-C3C5946F1180}"/>
              </a:ext>
            </a:extLst>
          </p:cNvPr>
          <p:cNvSpPr txBox="1">
            <a:spLocks noChangeArrowheads="1"/>
          </p:cNvSpPr>
          <p:nvPr/>
        </p:nvSpPr>
        <p:spPr bwMode="auto">
          <a:xfrm>
            <a:off x="1295539" y="932131"/>
            <a:ext cx="106247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marL="357188" indent="-357188" defTabSz="762000"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defTabSz="76200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defTabSz="7620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fontAlgn="base">
              <a:lnSpc>
                <a:spcPct val="100000"/>
              </a:lnSpc>
              <a:spcBef>
                <a:spcPct val="25000"/>
              </a:spcBef>
              <a:spcAft>
                <a:spcPct val="0"/>
              </a:spcAft>
              <a:buClrTx/>
              <a:buSzPct val="65000"/>
            </a:pPr>
            <a:r>
              <a:rPr kumimoji="1" lang="zh-CN" altLang="en-US" sz="2400" b="0" dirty="0">
                <a:solidFill>
                  <a:schemeClr val="tx1"/>
                </a:solidFill>
                <a:latin typeface="微软雅黑" panose="020B0503020204020204" pitchFamily="34" charset="-122"/>
                <a:ea typeface="微软雅黑" panose="020B0503020204020204" pitchFamily="34" charset="-122"/>
              </a:rPr>
              <a:t>一台计算机要发送数据到另一台计算机，必须首先将数据打包，打包的过程称为</a:t>
            </a:r>
            <a:r>
              <a:rPr kumimoji="1" lang="zh-CN" altLang="en-US" sz="2400" u="sng" dirty="0">
                <a:solidFill>
                  <a:schemeClr val="tx1"/>
                </a:solidFill>
                <a:latin typeface="微软雅黑" panose="020B0503020204020204" pitchFamily="34" charset="-122"/>
                <a:ea typeface="微软雅黑" panose="020B0503020204020204" pitchFamily="34" charset="-122"/>
              </a:rPr>
              <a:t>封装</a:t>
            </a:r>
            <a:r>
              <a:rPr kumimoji="1" lang="zh-CN" altLang="en-US" sz="2400" dirty="0">
                <a:solidFill>
                  <a:schemeClr val="tx1"/>
                </a:solidFill>
                <a:latin typeface="微软雅黑" panose="020B0503020204020204" pitchFamily="34" charset="-122"/>
                <a:ea typeface="微软雅黑" panose="020B0503020204020204" pitchFamily="34" charset="-122"/>
              </a:rPr>
              <a:t>。</a:t>
            </a:r>
          </a:p>
          <a:p>
            <a:pPr fontAlgn="base">
              <a:lnSpc>
                <a:spcPct val="100000"/>
              </a:lnSpc>
              <a:spcBef>
                <a:spcPts val="1200"/>
              </a:spcBef>
              <a:spcAft>
                <a:spcPct val="0"/>
              </a:spcAft>
              <a:buClrTx/>
              <a:buSzPct val="65000"/>
            </a:pPr>
            <a:r>
              <a:rPr kumimoji="1" lang="zh-CN" altLang="en-US" sz="2400" b="0" dirty="0">
                <a:solidFill>
                  <a:schemeClr val="tx1"/>
                </a:solidFill>
                <a:latin typeface="微软雅黑" panose="020B0503020204020204" pitchFamily="34" charset="-122"/>
                <a:ea typeface="微软雅黑" panose="020B0503020204020204" pitchFamily="34" charset="-122"/>
              </a:rPr>
              <a:t>封装就是在数据前面加上特定的协议头部。</a:t>
            </a:r>
          </a:p>
        </p:txBody>
      </p:sp>
      <p:grpSp>
        <p:nvGrpSpPr>
          <p:cNvPr id="12" name="Group 3">
            <a:extLst>
              <a:ext uri="{FF2B5EF4-FFF2-40B4-BE49-F238E27FC236}">
                <a16:creationId xmlns:a16="http://schemas.microsoft.com/office/drawing/2014/main" id="{D9F78429-C58C-4C1A-895F-2AA48BDAD876}"/>
              </a:ext>
            </a:extLst>
          </p:cNvPr>
          <p:cNvGrpSpPr>
            <a:grpSpLocks/>
          </p:cNvGrpSpPr>
          <p:nvPr/>
        </p:nvGrpSpPr>
        <p:grpSpPr bwMode="auto">
          <a:xfrm>
            <a:off x="1852783" y="4007643"/>
            <a:ext cx="5867400" cy="838200"/>
            <a:chOff x="960" y="2544"/>
            <a:chExt cx="3696" cy="528"/>
          </a:xfrm>
        </p:grpSpPr>
        <p:sp>
          <p:nvSpPr>
            <p:cNvPr id="13" name="Rectangle 4" descr="窄竖线">
              <a:extLst>
                <a:ext uri="{FF2B5EF4-FFF2-40B4-BE49-F238E27FC236}">
                  <a16:creationId xmlns:a16="http://schemas.microsoft.com/office/drawing/2014/main" id="{C2F20D2E-1432-4B21-BE92-FCBB41BD51EB}"/>
                </a:ext>
              </a:extLst>
            </p:cNvPr>
            <p:cNvSpPr>
              <a:spLocks noChangeArrowheads="1"/>
            </p:cNvSpPr>
            <p:nvPr/>
          </p:nvSpPr>
          <p:spPr bwMode="auto">
            <a:xfrm>
              <a:off x="1920" y="2544"/>
              <a:ext cx="2736" cy="480"/>
            </a:xfrm>
            <a:prstGeom prst="rect">
              <a:avLst/>
            </a:prstGeom>
            <a:pattFill prst="narVert">
              <a:fgClr>
                <a:srgbClr val="FFCCCC"/>
              </a:fgClr>
              <a:bgClr>
                <a:srgbClr val="FFFFFF"/>
              </a:bgClr>
            </a:pattFill>
            <a:ln w="12700">
              <a:solidFill>
                <a:srgbClr val="FF9900"/>
              </a:solidFill>
              <a:miter lim="800000"/>
              <a:headEnd type="none" w="sm" len="sm"/>
              <a:tailEnd type="none" w="sm" len="sm"/>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4" name="Line 5">
              <a:extLst>
                <a:ext uri="{FF2B5EF4-FFF2-40B4-BE49-F238E27FC236}">
                  <a16:creationId xmlns:a16="http://schemas.microsoft.com/office/drawing/2014/main" id="{2D62988B-B00A-43B4-9185-3B74489DD57E}"/>
                </a:ext>
              </a:extLst>
            </p:cNvPr>
            <p:cNvSpPr>
              <a:spLocks noChangeShapeType="1"/>
            </p:cNvSpPr>
            <p:nvPr/>
          </p:nvSpPr>
          <p:spPr bwMode="auto">
            <a:xfrm>
              <a:off x="1920" y="2544"/>
              <a:ext cx="0" cy="528"/>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5" name="Text Box 6">
              <a:extLst>
                <a:ext uri="{FF2B5EF4-FFF2-40B4-BE49-F238E27FC236}">
                  <a16:creationId xmlns:a16="http://schemas.microsoft.com/office/drawing/2014/main" id="{E2C96B23-A2AC-4F7C-9002-ADA2D1A01AEE}"/>
                </a:ext>
              </a:extLst>
            </p:cNvPr>
            <p:cNvSpPr txBox="1">
              <a:spLocks noChangeArrowheads="1"/>
            </p:cNvSpPr>
            <p:nvPr/>
          </p:nvSpPr>
          <p:spPr bwMode="auto">
            <a:xfrm>
              <a:off x="2016" y="2622"/>
              <a:ext cx="2592" cy="345"/>
            </a:xfrm>
            <a:prstGeom prst="rect">
              <a:avLst/>
            </a:prstGeom>
            <a:solidFill>
              <a:srgbClr val="FF0000"/>
            </a:solidFill>
            <a:ln w="28575">
              <a:solidFill>
                <a:srgbClr val="000000"/>
              </a:solidFill>
              <a:miter lim="800000"/>
              <a:headEnd type="none" w="sm" len="sm"/>
              <a:tailEnd type="none" w="sm" len="sm"/>
            </a:ln>
          </p:spPr>
          <p:txBody>
            <a:bodyPr>
              <a:spAutoFit/>
            </a:bodyPr>
            <a:lstStyle>
              <a:lvl1pPr defTabSz="762000"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defTabSz="76200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defTabSz="7620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algn="ctr" defTabSz="762000" eaLnBrk="0" fontAlgn="base" latinLnBrk="0" hangingPunct="0">
                <a:lnSpc>
                  <a:spcPct val="100000"/>
                </a:lnSpc>
                <a:spcBef>
                  <a:spcPct val="50000"/>
                </a:spcBef>
                <a:spcAft>
                  <a:spcPct val="0"/>
                </a:spcAft>
                <a:buClrTx/>
                <a:buSzTx/>
                <a:buFontTx/>
                <a:buNone/>
                <a:tabLst/>
                <a:defRPr/>
              </a:pPr>
              <a:r>
                <a:rPr kumimoji="1" lang="zh-CN" altLang="en-US" sz="2800" b="1" i="0" u="none" strike="noStrike" kern="0" cap="none" spc="0" normalizeH="0" baseline="0" noProof="0">
                  <a:ln>
                    <a:noFill/>
                  </a:ln>
                  <a:solidFill>
                    <a:srgbClr val="FFFFFF"/>
                  </a:solidFill>
                  <a:effectLst/>
                  <a:uLnTx/>
                  <a:uFillTx/>
                  <a:latin typeface="黑体" pitchFamily="2" charset="-122"/>
                  <a:ea typeface="黑体" pitchFamily="2" charset="-122"/>
                </a:rPr>
                <a:t>数  据</a:t>
              </a:r>
            </a:p>
          </p:txBody>
        </p:sp>
        <p:sp>
          <p:nvSpPr>
            <p:cNvPr id="16" name="Rectangle 7">
              <a:extLst>
                <a:ext uri="{FF2B5EF4-FFF2-40B4-BE49-F238E27FC236}">
                  <a16:creationId xmlns:a16="http://schemas.microsoft.com/office/drawing/2014/main" id="{7ACC5B74-B5F7-4A4C-90E1-91B738218A81}"/>
                </a:ext>
              </a:extLst>
            </p:cNvPr>
            <p:cNvSpPr>
              <a:spLocks noChangeArrowheads="1"/>
            </p:cNvSpPr>
            <p:nvPr/>
          </p:nvSpPr>
          <p:spPr bwMode="auto">
            <a:xfrm>
              <a:off x="960" y="2544"/>
              <a:ext cx="960" cy="480"/>
            </a:xfrm>
            <a:prstGeom prst="rect">
              <a:avLst/>
            </a:prstGeom>
            <a:solidFill>
              <a:srgbClr val="00E4A8"/>
            </a:solidFill>
            <a:ln w="12700">
              <a:solidFill>
                <a:srgbClr val="FF9900"/>
              </a:solidFill>
              <a:miter lim="800000"/>
              <a:headEnd type="none" w="sm" len="sm"/>
              <a:tailEnd type="none" w="sm" len="sm"/>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 name="Text Box 8">
              <a:extLst>
                <a:ext uri="{FF2B5EF4-FFF2-40B4-BE49-F238E27FC236}">
                  <a16:creationId xmlns:a16="http://schemas.microsoft.com/office/drawing/2014/main" id="{AA77D88D-2A6D-4417-AB98-A8DBBC1C491F}"/>
                </a:ext>
              </a:extLst>
            </p:cNvPr>
            <p:cNvSpPr txBox="1">
              <a:spLocks noChangeArrowheads="1"/>
            </p:cNvSpPr>
            <p:nvPr/>
          </p:nvSpPr>
          <p:spPr bwMode="auto">
            <a:xfrm>
              <a:off x="1018" y="2610"/>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defTabSz="76200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defTabSz="7620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762000" eaLnBrk="0" fontAlgn="base" latinLnBrk="0" hangingPunct="0">
                <a:lnSpc>
                  <a:spcPct val="100000"/>
                </a:lnSpc>
                <a:spcBef>
                  <a:spcPct val="50000"/>
                </a:spcBef>
                <a:spcAft>
                  <a:spcPct val="0"/>
                </a:spcAft>
                <a:buClrTx/>
                <a:buSzTx/>
                <a:buFontTx/>
                <a:buNone/>
                <a:tabLst/>
                <a:defRPr/>
              </a:pPr>
              <a:r>
                <a:rPr kumimoji="1" lang="zh-CN" altLang="en-US" sz="2800" b="1" i="0" u="none" strike="noStrike" kern="0" cap="none" spc="0" normalizeH="0" baseline="0" noProof="0">
                  <a:ln>
                    <a:noFill/>
                  </a:ln>
                  <a:solidFill>
                    <a:srgbClr val="000000"/>
                  </a:solidFill>
                  <a:effectLst/>
                  <a:uLnTx/>
                  <a:uFillTx/>
                  <a:latin typeface="CordiaUPC"/>
                  <a:ea typeface="黑体" pitchFamily="2" charset="-122"/>
                </a:rPr>
                <a:t>协议头</a:t>
              </a:r>
            </a:p>
          </p:txBody>
        </p:sp>
      </p:grpSp>
      <p:sp>
        <p:nvSpPr>
          <p:cNvPr id="19" name="Text Box 10">
            <a:extLst>
              <a:ext uri="{FF2B5EF4-FFF2-40B4-BE49-F238E27FC236}">
                <a16:creationId xmlns:a16="http://schemas.microsoft.com/office/drawing/2014/main" id="{211CA19A-FE9E-4467-8979-BC0B7A99B89C}"/>
              </a:ext>
            </a:extLst>
          </p:cNvPr>
          <p:cNvSpPr txBox="1">
            <a:spLocks noChangeArrowheads="1"/>
          </p:cNvSpPr>
          <p:nvPr/>
        </p:nvSpPr>
        <p:spPr bwMode="auto">
          <a:xfrm>
            <a:off x="3529183" y="3155156"/>
            <a:ext cx="4114800" cy="547687"/>
          </a:xfrm>
          <a:prstGeom prst="rect">
            <a:avLst/>
          </a:prstGeom>
          <a:solidFill>
            <a:srgbClr val="FF0000"/>
          </a:solidFill>
          <a:ln w="28575">
            <a:solidFill>
              <a:srgbClr val="000000"/>
            </a:solidFill>
            <a:miter lim="800000"/>
            <a:headEnd type="none" w="sm" len="sm"/>
            <a:tailEnd type="none" w="sm" len="sm"/>
          </a:ln>
        </p:spPr>
        <p:txBody>
          <a:bodyPr>
            <a:spAutoFit/>
          </a:bodyPr>
          <a:lstStyle>
            <a:lvl1pPr defTabSz="762000"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defTabSz="76200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defTabSz="7620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algn="ctr" defTabSz="762000" eaLnBrk="0" fontAlgn="base" latinLnBrk="0" hangingPunct="0">
              <a:lnSpc>
                <a:spcPct val="100000"/>
              </a:lnSpc>
              <a:spcBef>
                <a:spcPct val="50000"/>
              </a:spcBef>
              <a:spcAft>
                <a:spcPct val="0"/>
              </a:spcAft>
              <a:buClrTx/>
              <a:buSzTx/>
              <a:buFontTx/>
              <a:buNone/>
              <a:tabLst/>
              <a:defRPr/>
            </a:pPr>
            <a:r>
              <a:rPr kumimoji="1" lang="zh-CN" altLang="en-US" sz="2800" b="1" i="0" u="none" strike="noStrike" kern="0" cap="none" spc="0" normalizeH="0" baseline="0" noProof="0" dirty="0">
                <a:ln>
                  <a:noFill/>
                </a:ln>
                <a:solidFill>
                  <a:srgbClr val="FFFFFF"/>
                </a:solidFill>
                <a:effectLst/>
                <a:uLnTx/>
                <a:uFillTx/>
                <a:latin typeface="黑体" pitchFamily="2" charset="-122"/>
                <a:ea typeface="黑体" pitchFamily="2" charset="-122"/>
              </a:rPr>
              <a:t>数  据</a:t>
            </a:r>
          </a:p>
        </p:txBody>
      </p:sp>
      <p:sp>
        <p:nvSpPr>
          <p:cNvPr id="20" name="Line 11">
            <a:extLst>
              <a:ext uri="{FF2B5EF4-FFF2-40B4-BE49-F238E27FC236}">
                <a16:creationId xmlns:a16="http://schemas.microsoft.com/office/drawing/2014/main" id="{838B4202-6F37-4CE8-96DB-51F1CBE27014}"/>
              </a:ext>
            </a:extLst>
          </p:cNvPr>
          <p:cNvSpPr>
            <a:spLocks noChangeShapeType="1"/>
          </p:cNvSpPr>
          <p:nvPr/>
        </p:nvSpPr>
        <p:spPr bwMode="auto">
          <a:xfrm>
            <a:off x="3541883" y="3442493"/>
            <a:ext cx="0" cy="609600"/>
          </a:xfrm>
          <a:prstGeom prst="line">
            <a:avLst/>
          </a:prstGeom>
          <a:noFill/>
          <a:ln w="12700">
            <a:solidFill>
              <a:srgbClr val="E6FAFE"/>
            </a:solidFill>
            <a:prstDash val="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Tahoma" pitchFamily="34" charset="0"/>
              <a:ea typeface="宋体" pitchFamily="2" charset="-122"/>
            </a:endParaRPr>
          </a:p>
        </p:txBody>
      </p:sp>
      <p:sp>
        <p:nvSpPr>
          <p:cNvPr id="22" name="Line 12">
            <a:extLst>
              <a:ext uri="{FF2B5EF4-FFF2-40B4-BE49-F238E27FC236}">
                <a16:creationId xmlns:a16="http://schemas.microsoft.com/office/drawing/2014/main" id="{FDDC960F-5071-4FB6-BFE8-7CD05E92AE47}"/>
              </a:ext>
            </a:extLst>
          </p:cNvPr>
          <p:cNvSpPr>
            <a:spLocks noChangeShapeType="1"/>
          </p:cNvSpPr>
          <p:nvPr/>
        </p:nvSpPr>
        <p:spPr bwMode="auto">
          <a:xfrm>
            <a:off x="7615408" y="3426618"/>
            <a:ext cx="0" cy="609600"/>
          </a:xfrm>
          <a:prstGeom prst="line">
            <a:avLst/>
          </a:prstGeom>
          <a:noFill/>
          <a:ln w="12700">
            <a:solidFill>
              <a:srgbClr val="E6FAFE"/>
            </a:solidFill>
            <a:prstDash val="dash"/>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Tahoma" pitchFamily="34" charset="0"/>
              <a:ea typeface="宋体" pitchFamily="2" charset="-122"/>
            </a:endParaRPr>
          </a:p>
        </p:txBody>
      </p:sp>
    </p:spTree>
    <p:custDataLst>
      <p:tags r:id="rId1"/>
    </p:custDataLst>
    <p:extLst>
      <p:ext uri="{BB962C8B-B14F-4D97-AF65-F5344CB8AC3E}">
        <p14:creationId xmlns:p14="http://schemas.microsoft.com/office/powerpoint/2010/main" val="191989991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500"/>
                                        <p:tgtEl>
                                          <p:spTgt spid="1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heckerboard(across)">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571538"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数据封装</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1" name="Rectangle 2">
            <a:extLst>
              <a:ext uri="{FF2B5EF4-FFF2-40B4-BE49-F238E27FC236}">
                <a16:creationId xmlns:a16="http://schemas.microsoft.com/office/drawing/2014/main" id="{FB07F98F-D084-417A-8EAC-9A941AA56900}"/>
              </a:ext>
            </a:extLst>
          </p:cNvPr>
          <p:cNvSpPr>
            <a:spLocks noChangeArrowheads="1"/>
          </p:cNvSpPr>
          <p:nvPr/>
        </p:nvSpPr>
        <p:spPr bwMode="auto">
          <a:xfrm>
            <a:off x="5737672" y="2581741"/>
            <a:ext cx="2514600" cy="609600"/>
          </a:xfrm>
          <a:prstGeom prst="rect">
            <a:avLst/>
          </a:prstGeom>
          <a:solidFill>
            <a:srgbClr val="00E4A8"/>
          </a:solidFill>
          <a:ln w="12700">
            <a:solidFill>
              <a:srgbClr val="FF9900"/>
            </a:solidFill>
            <a:miter lim="800000"/>
            <a:headEnd type="none" w="sm" len="sm"/>
            <a:tailEnd type="none" w="sm" len="sm"/>
          </a:ln>
        </p:spPr>
        <p:txBody>
          <a:bodyPr wrap="none" anchor="ct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FFFFFF"/>
                </a:solidFill>
                <a:effectLst/>
                <a:uLnTx/>
                <a:uFillTx/>
                <a:latin typeface="华文中宋" pitchFamily="2" charset="-122"/>
                <a:ea typeface="华文中宋" pitchFamily="2" charset="-122"/>
              </a:rPr>
              <a:t> </a:t>
            </a:r>
            <a:r>
              <a:rPr kumimoji="1" lang="en-US" altLang="zh-CN" sz="2000" b="1" i="0" u="none" strike="noStrike" kern="0" cap="none" spc="0" normalizeH="0" baseline="0" noProof="0">
                <a:ln>
                  <a:noFill/>
                </a:ln>
                <a:solidFill>
                  <a:srgbClr val="000000"/>
                </a:solidFill>
                <a:effectLst/>
                <a:uLnTx/>
                <a:uFillTx/>
                <a:latin typeface="华文中宋" pitchFamily="2" charset="-122"/>
                <a:ea typeface="华文中宋" pitchFamily="2" charset="-122"/>
              </a:rPr>
              <a:t>TCP</a:t>
            </a:r>
            <a:r>
              <a:rPr kumimoji="1"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rPr>
              <a:t>头</a:t>
            </a:r>
          </a:p>
        </p:txBody>
      </p:sp>
      <p:sp>
        <p:nvSpPr>
          <p:cNvPr id="23" name="Rectangle 3">
            <a:extLst>
              <a:ext uri="{FF2B5EF4-FFF2-40B4-BE49-F238E27FC236}">
                <a16:creationId xmlns:a16="http://schemas.microsoft.com/office/drawing/2014/main" id="{A8056443-25E1-4145-B223-44C80F3B457B}"/>
              </a:ext>
            </a:extLst>
          </p:cNvPr>
          <p:cNvSpPr>
            <a:spLocks noChangeArrowheads="1"/>
          </p:cNvSpPr>
          <p:nvPr/>
        </p:nvSpPr>
        <p:spPr bwMode="auto">
          <a:xfrm>
            <a:off x="7036247" y="1616541"/>
            <a:ext cx="1143000" cy="533400"/>
          </a:xfrm>
          <a:prstGeom prst="rect">
            <a:avLst/>
          </a:prstGeom>
          <a:solidFill>
            <a:srgbClr val="33CCC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1600" b="1">
                <a:solidFill>
                  <a:srgbClr val="000000"/>
                </a:solidFill>
                <a:latin typeface="华文中宋" pitchFamily="2" charset="-122"/>
                <a:ea typeface="华文中宋" pitchFamily="2" charset="-122"/>
              </a:rPr>
              <a:t>应用层数据</a:t>
            </a:r>
          </a:p>
        </p:txBody>
      </p:sp>
      <p:sp>
        <p:nvSpPr>
          <p:cNvPr id="24" name="Rectangle 4">
            <a:extLst>
              <a:ext uri="{FF2B5EF4-FFF2-40B4-BE49-F238E27FC236}">
                <a16:creationId xmlns:a16="http://schemas.microsoft.com/office/drawing/2014/main" id="{6F7A01F1-8EEE-499F-B5A7-2ED2E6E48C9D}"/>
              </a:ext>
            </a:extLst>
          </p:cNvPr>
          <p:cNvSpPr>
            <a:spLocks noChangeArrowheads="1"/>
          </p:cNvSpPr>
          <p:nvPr/>
        </p:nvSpPr>
        <p:spPr bwMode="auto">
          <a:xfrm>
            <a:off x="7036247" y="2629366"/>
            <a:ext cx="1143000" cy="533400"/>
          </a:xfrm>
          <a:prstGeom prst="rect">
            <a:avLst/>
          </a:prstGeom>
          <a:solidFill>
            <a:srgbClr val="33CCC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1600" b="1">
                <a:solidFill>
                  <a:srgbClr val="000000"/>
                </a:solidFill>
                <a:latin typeface="华文中宋" pitchFamily="2" charset="-122"/>
                <a:ea typeface="华文中宋" pitchFamily="2" charset="-122"/>
              </a:rPr>
              <a:t>应用层数据</a:t>
            </a:r>
          </a:p>
        </p:txBody>
      </p:sp>
      <p:sp>
        <p:nvSpPr>
          <p:cNvPr id="25" name="Rectangle 5">
            <a:extLst>
              <a:ext uri="{FF2B5EF4-FFF2-40B4-BE49-F238E27FC236}">
                <a16:creationId xmlns:a16="http://schemas.microsoft.com/office/drawing/2014/main" id="{F5BD42B2-6973-44B0-AB06-8B8F0EA389EE}"/>
              </a:ext>
            </a:extLst>
          </p:cNvPr>
          <p:cNvSpPr>
            <a:spLocks noChangeArrowheads="1"/>
          </p:cNvSpPr>
          <p:nvPr/>
        </p:nvSpPr>
        <p:spPr bwMode="auto">
          <a:xfrm>
            <a:off x="5737672" y="3664416"/>
            <a:ext cx="2514600" cy="609600"/>
          </a:xfrm>
          <a:prstGeom prst="rect">
            <a:avLst/>
          </a:prstGeom>
          <a:solidFill>
            <a:srgbClr val="00E4A8"/>
          </a:solidFill>
          <a:ln w="12700">
            <a:solidFill>
              <a:srgbClr val="FF9900"/>
            </a:solidFill>
            <a:miter lim="800000"/>
            <a:headEnd type="none" w="sm" len="sm"/>
            <a:tailEnd type="none" w="sm" len="sm"/>
          </a:ln>
        </p:spPr>
        <p:txBody>
          <a:bodyPr wrap="none" anchor="ct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FFFFFF"/>
                </a:solidFill>
                <a:effectLst/>
                <a:uLnTx/>
                <a:uFillTx/>
                <a:latin typeface="华文中宋" pitchFamily="2" charset="-122"/>
                <a:ea typeface="华文中宋" pitchFamily="2" charset="-122"/>
              </a:rPr>
              <a:t> </a:t>
            </a:r>
            <a:r>
              <a:rPr kumimoji="1" lang="en-US" altLang="zh-CN" sz="2000" b="1" i="0" u="none" strike="noStrike" kern="0" cap="none" spc="0" normalizeH="0" baseline="0" noProof="0">
                <a:ln>
                  <a:noFill/>
                </a:ln>
                <a:solidFill>
                  <a:srgbClr val="000000"/>
                </a:solidFill>
                <a:effectLst/>
                <a:uLnTx/>
                <a:uFillTx/>
                <a:latin typeface="华文中宋" pitchFamily="2" charset="-122"/>
                <a:ea typeface="华文中宋" pitchFamily="2" charset="-122"/>
              </a:rPr>
              <a:t>TCP</a:t>
            </a:r>
            <a:r>
              <a:rPr kumimoji="1"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rPr>
              <a:t>头</a:t>
            </a:r>
          </a:p>
        </p:txBody>
      </p:sp>
      <p:sp>
        <p:nvSpPr>
          <p:cNvPr id="26" name="Rectangle 6">
            <a:extLst>
              <a:ext uri="{FF2B5EF4-FFF2-40B4-BE49-F238E27FC236}">
                <a16:creationId xmlns:a16="http://schemas.microsoft.com/office/drawing/2014/main" id="{9F981EB0-A9CB-4D46-B9A0-CB6B19DE5C19}"/>
              </a:ext>
            </a:extLst>
          </p:cNvPr>
          <p:cNvSpPr>
            <a:spLocks noChangeArrowheads="1"/>
          </p:cNvSpPr>
          <p:nvPr/>
        </p:nvSpPr>
        <p:spPr bwMode="auto">
          <a:xfrm>
            <a:off x="7036247" y="3712041"/>
            <a:ext cx="1143000" cy="533400"/>
          </a:xfrm>
          <a:prstGeom prst="rect">
            <a:avLst/>
          </a:prstGeom>
          <a:solidFill>
            <a:srgbClr val="33CCC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1600" b="1">
                <a:solidFill>
                  <a:srgbClr val="000000"/>
                </a:solidFill>
                <a:latin typeface="华文中宋" pitchFamily="2" charset="-122"/>
                <a:ea typeface="华文中宋" pitchFamily="2" charset="-122"/>
              </a:rPr>
              <a:t>应用层数据</a:t>
            </a:r>
          </a:p>
        </p:txBody>
      </p:sp>
      <p:sp>
        <p:nvSpPr>
          <p:cNvPr id="28" name="Rectangle 7">
            <a:extLst>
              <a:ext uri="{FF2B5EF4-FFF2-40B4-BE49-F238E27FC236}">
                <a16:creationId xmlns:a16="http://schemas.microsoft.com/office/drawing/2014/main" id="{2962C5E8-2749-44BD-BA9E-0A3D5E535813}"/>
              </a:ext>
            </a:extLst>
          </p:cNvPr>
          <p:cNvSpPr>
            <a:spLocks noChangeArrowheads="1"/>
          </p:cNvSpPr>
          <p:nvPr/>
        </p:nvSpPr>
        <p:spPr bwMode="auto">
          <a:xfrm>
            <a:off x="4442272" y="3664416"/>
            <a:ext cx="1295400" cy="609600"/>
          </a:xfrm>
          <a:prstGeom prst="rect">
            <a:avLst/>
          </a:prstGeom>
          <a:solidFill>
            <a:srgbClr val="C0F2F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en-US" altLang="zh-CN" sz="2000" b="1">
                <a:solidFill>
                  <a:srgbClr val="000000"/>
                </a:solidFill>
                <a:latin typeface="华文中宋" pitchFamily="2" charset="-122"/>
                <a:ea typeface="华文中宋" pitchFamily="2" charset="-122"/>
              </a:rPr>
              <a:t>IP</a:t>
            </a:r>
            <a:r>
              <a:rPr kumimoji="1" lang="zh-CN" altLang="en-US" sz="2000" b="1">
                <a:solidFill>
                  <a:srgbClr val="000000"/>
                </a:solidFill>
                <a:latin typeface="华文中宋" pitchFamily="2" charset="-122"/>
                <a:ea typeface="华文中宋" pitchFamily="2" charset="-122"/>
              </a:rPr>
              <a:t>头</a:t>
            </a:r>
          </a:p>
        </p:txBody>
      </p:sp>
      <p:sp>
        <p:nvSpPr>
          <p:cNvPr id="29" name="Rectangle 8">
            <a:extLst>
              <a:ext uri="{FF2B5EF4-FFF2-40B4-BE49-F238E27FC236}">
                <a16:creationId xmlns:a16="http://schemas.microsoft.com/office/drawing/2014/main" id="{8C54569B-30DC-4D92-9989-E4D20BDB11FB}"/>
              </a:ext>
            </a:extLst>
          </p:cNvPr>
          <p:cNvSpPr>
            <a:spLocks noChangeArrowheads="1"/>
          </p:cNvSpPr>
          <p:nvPr/>
        </p:nvSpPr>
        <p:spPr bwMode="auto">
          <a:xfrm>
            <a:off x="3150047" y="4820116"/>
            <a:ext cx="1295400" cy="609600"/>
          </a:xfrm>
          <a:prstGeom prst="rect">
            <a:avLst/>
          </a:prstGeom>
          <a:solidFill>
            <a:srgbClr val="FFFF66"/>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帧头</a:t>
            </a:r>
          </a:p>
        </p:txBody>
      </p:sp>
      <p:sp>
        <p:nvSpPr>
          <p:cNvPr id="30" name="Rectangle 9">
            <a:extLst>
              <a:ext uri="{FF2B5EF4-FFF2-40B4-BE49-F238E27FC236}">
                <a16:creationId xmlns:a16="http://schemas.microsoft.com/office/drawing/2014/main" id="{8751B301-310E-4BC3-B15C-64B5E3046083}"/>
              </a:ext>
            </a:extLst>
          </p:cNvPr>
          <p:cNvSpPr>
            <a:spLocks noChangeArrowheads="1"/>
          </p:cNvSpPr>
          <p:nvPr/>
        </p:nvSpPr>
        <p:spPr bwMode="auto">
          <a:xfrm>
            <a:off x="5740847" y="4820116"/>
            <a:ext cx="2511425" cy="609600"/>
          </a:xfrm>
          <a:prstGeom prst="rect">
            <a:avLst/>
          </a:prstGeom>
          <a:solidFill>
            <a:srgbClr val="00E4A8"/>
          </a:solidFill>
          <a:ln w="12700">
            <a:solidFill>
              <a:srgbClr val="FF9900"/>
            </a:solidFill>
            <a:miter lim="800000"/>
            <a:headEnd type="none" w="sm" len="sm"/>
            <a:tailEnd type="none" w="sm" len="sm"/>
          </a:ln>
        </p:spPr>
        <p:txBody>
          <a:bodyPr wrap="none" anchor="ctr"/>
          <a:lstStyle/>
          <a:p>
            <a:pPr marL="0" marR="0" lvl="0" indent="0" defTabSz="762000" eaLnBrk="0" fontAlgn="base" latinLnBrk="0" hangingPunct="0">
              <a:lnSpc>
                <a:spcPct val="100000"/>
              </a:lnSpc>
              <a:spcBef>
                <a:spcPct val="0"/>
              </a:spcBef>
              <a:spcAft>
                <a:spcPct val="0"/>
              </a:spcAft>
              <a:buClrTx/>
              <a:buSzTx/>
              <a:buFontTx/>
              <a:buNone/>
              <a:tabLst/>
              <a:defRPr/>
            </a:pPr>
            <a:r>
              <a:rPr kumimoji="1" lang="en-US" altLang="zh-CN" sz="2000" b="1" i="0" u="none" strike="noStrike" kern="0" cap="none" spc="0" normalizeH="0" baseline="0" noProof="0">
                <a:ln>
                  <a:noFill/>
                </a:ln>
                <a:solidFill>
                  <a:srgbClr val="FFFFFF"/>
                </a:solidFill>
                <a:effectLst/>
                <a:uLnTx/>
                <a:uFillTx/>
                <a:latin typeface="华文中宋" pitchFamily="2" charset="-122"/>
                <a:ea typeface="华文中宋" pitchFamily="2" charset="-122"/>
              </a:rPr>
              <a:t> </a:t>
            </a:r>
            <a:r>
              <a:rPr kumimoji="1" lang="en-US" altLang="zh-CN" sz="2000" b="1" i="0" u="none" strike="noStrike" kern="0" cap="none" spc="0" normalizeH="0" baseline="0" noProof="0">
                <a:ln>
                  <a:noFill/>
                </a:ln>
                <a:solidFill>
                  <a:srgbClr val="000000"/>
                </a:solidFill>
                <a:effectLst/>
                <a:uLnTx/>
                <a:uFillTx/>
                <a:latin typeface="华文中宋" pitchFamily="2" charset="-122"/>
                <a:ea typeface="华文中宋" pitchFamily="2" charset="-122"/>
              </a:rPr>
              <a:t>TCP</a:t>
            </a:r>
            <a:r>
              <a:rPr kumimoji="1" lang="zh-CN" altLang="en-US" sz="2000" b="1" i="0" u="none" strike="noStrike" kern="0" cap="none" spc="0" normalizeH="0" baseline="0" noProof="0">
                <a:ln>
                  <a:noFill/>
                </a:ln>
                <a:solidFill>
                  <a:srgbClr val="000000"/>
                </a:solidFill>
                <a:effectLst/>
                <a:uLnTx/>
                <a:uFillTx/>
                <a:latin typeface="华文中宋" pitchFamily="2" charset="-122"/>
                <a:ea typeface="华文中宋" pitchFamily="2" charset="-122"/>
              </a:rPr>
              <a:t>头</a:t>
            </a:r>
          </a:p>
        </p:txBody>
      </p:sp>
      <p:sp>
        <p:nvSpPr>
          <p:cNvPr id="31" name="Rectangle 10">
            <a:extLst>
              <a:ext uri="{FF2B5EF4-FFF2-40B4-BE49-F238E27FC236}">
                <a16:creationId xmlns:a16="http://schemas.microsoft.com/office/drawing/2014/main" id="{A16466DC-0E08-4664-B7CC-E8789D615B96}"/>
              </a:ext>
            </a:extLst>
          </p:cNvPr>
          <p:cNvSpPr>
            <a:spLocks noChangeArrowheads="1"/>
          </p:cNvSpPr>
          <p:nvPr/>
        </p:nvSpPr>
        <p:spPr bwMode="auto">
          <a:xfrm>
            <a:off x="7082285" y="4867741"/>
            <a:ext cx="1143000" cy="533400"/>
          </a:xfrm>
          <a:prstGeom prst="rect">
            <a:avLst/>
          </a:prstGeom>
          <a:solidFill>
            <a:srgbClr val="33CCC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1600" b="1">
                <a:solidFill>
                  <a:srgbClr val="000000"/>
                </a:solidFill>
                <a:latin typeface="华文中宋" pitchFamily="2" charset="-122"/>
                <a:ea typeface="华文中宋" pitchFamily="2" charset="-122"/>
              </a:rPr>
              <a:t>应用层数据</a:t>
            </a:r>
          </a:p>
        </p:txBody>
      </p:sp>
      <p:sp>
        <p:nvSpPr>
          <p:cNvPr id="32" name="Rectangle 11">
            <a:extLst>
              <a:ext uri="{FF2B5EF4-FFF2-40B4-BE49-F238E27FC236}">
                <a16:creationId xmlns:a16="http://schemas.microsoft.com/office/drawing/2014/main" id="{1BEFAAF9-7A04-48FD-A689-2AB544472F52}"/>
              </a:ext>
            </a:extLst>
          </p:cNvPr>
          <p:cNvSpPr>
            <a:spLocks noChangeArrowheads="1"/>
          </p:cNvSpPr>
          <p:nvPr/>
        </p:nvSpPr>
        <p:spPr bwMode="auto">
          <a:xfrm>
            <a:off x="4445447" y="4820116"/>
            <a:ext cx="1295400" cy="609600"/>
          </a:xfrm>
          <a:prstGeom prst="rect">
            <a:avLst/>
          </a:prstGeom>
          <a:solidFill>
            <a:srgbClr val="C0F2FC"/>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en-US" altLang="zh-CN" sz="2000" b="1">
                <a:solidFill>
                  <a:srgbClr val="000000"/>
                </a:solidFill>
                <a:latin typeface="华文中宋" pitchFamily="2" charset="-122"/>
                <a:ea typeface="华文中宋" pitchFamily="2" charset="-122"/>
              </a:rPr>
              <a:t>IP</a:t>
            </a:r>
            <a:r>
              <a:rPr kumimoji="1" lang="zh-CN" altLang="en-US" sz="2000" b="1">
                <a:solidFill>
                  <a:srgbClr val="000000"/>
                </a:solidFill>
                <a:latin typeface="华文中宋" pitchFamily="2" charset="-122"/>
                <a:ea typeface="华文中宋" pitchFamily="2" charset="-122"/>
              </a:rPr>
              <a:t>头</a:t>
            </a:r>
          </a:p>
        </p:txBody>
      </p:sp>
      <p:sp>
        <p:nvSpPr>
          <p:cNvPr id="33" name="Rectangle 12">
            <a:extLst>
              <a:ext uri="{FF2B5EF4-FFF2-40B4-BE49-F238E27FC236}">
                <a16:creationId xmlns:a16="http://schemas.microsoft.com/office/drawing/2014/main" id="{A0C44D4F-5E16-4E54-9C3B-45E964966F3A}"/>
              </a:ext>
            </a:extLst>
          </p:cNvPr>
          <p:cNvSpPr>
            <a:spLocks noChangeArrowheads="1"/>
          </p:cNvSpPr>
          <p:nvPr/>
        </p:nvSpPr>
        <p:spPr bwMode="auto">
          <a:xfrm>
            <a:off x="8252272" y="4823291"/>
            <a:ext cx="1295400" cy="604838"/>
          </a:xfrm>
          <a:prstGeom prst="rect">
            <a:avLst/>
          </a:prstGeom>
          <a:solidFill>
            <a:srgbClr val="FFFF66"/>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帧尾</a:t>
            </a:r>
          </a:p>
        </p:txBody>
      </p:sp>
      <p:sp>
        <p:nvSpPr>
          <p:cNvPr id="34" name="Rectangle 14">
            <a:extLst>
              <a:ext uri="{FF2B5EF4-FFF2-40B4-BE49-F238E27FC236}">
                <a16:creationId xmlns:a16="http://schemas.microsoft.com/office/drawing/2014/main" id="{CE52AAC2-4108-49A6-906C-4A7BF2E057CC}"/>
              </a:ext>
            </a:extLst>
          </p:cNvPr>
          <p:cNvSpPr>
            <a:spLocks noChangeArrowheads="1"/>
          </p:cNvSpPr>
          <p:nvPr/>
        </p:nvSpPr>
        <p:spPr bwMode="auto">
          <a:xfrm>
            <a:off x="1549847" y="1654641"/>
            <a:ext cx="1219200" cy="533400"/>
          </a:xfrm>
          <a:prstGeom prst="rect">
            <a:avLst/>
          </a:prstGeom>
          <a:solidFill>
            <a:srgbClr val="FFFFFF"/>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应用层 </a:t>
            </a:r>
          </a:p>
        </p:txBody>
      </p:sp>
      <p:sp>
        <p:nvSpPr>
          <p:cNvPr id="35" name="Rectangle 15">
            <a:extLst>
              <a:ext uri="{FF2B5EF4-FFF2-40B4-BE49-F238E27FC236}">
                <a16:creationId xmlns:a16="http://schemas.microsoft.com/office/drawing/2014/main" id="{C81F56D3-D774-4103-A667-73D4B5C3E75B}"/>
              </a:ext>
            </a:extLst>
          </p:cNvPr>
          <p:cNvSpPr>
            <a:spLocks noChangeArrowheads="1"/>
          </p:cNvSpPr>
          <p:nvPr/>
        </p:nvSpPr>
        <p:spPr bwMode="auto">
          <a:xfrm>
            <a:off x="1549847" y="2645241"/>
            <a:ext cx="1219200" cy="533400"/>
          </a:xfrm>
          <a:prstGeom prst="rect">
            <a:avLst/>
          </a:prstGeom>
          <a:solidFill>
            <a:srgbClr val="FFFFFF"/>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传输层 </a:t>
            </a:r>
          </a:p>
        </p:txBody>
      </p:sp>
      <p:sp>
        <p:nvSpPr>
          <p:cNvPr id="36" name="Rectangle 16">
            <a:extLst>
              <a:ext uri="{FF2B5EF4-FFF2-40B4-BE49-F238E27FC236}">
                <a16:creationId xmlns:a16="http://schemas.microsoft.com/office/drawing/2014/main" id="{1996468E-97D4-4689-93EE-3EE945D8855C}"/>
              </a:ext>
            </a:extLst>
          </p:cNvPr>
          <p:cNvSpPr>
            <a:spLocks noChangeArrowheads="1"/>
          </p:cNvSpPr>
          <p:nvPr/>
        </p:nvSpPr>
        <p:spPr bwMode="auto">
          <a:xfrm>
            <a:off x="1549847" y="3635841"/>
            <a:ext cx="1219200" cy="609600"/>
          </a:xfrm>
          <a:prstGeom prst="rect">
            <a:avLst/>
          </a:prstGeom>
          <a:solidFill>
            <a:srgbClr val="FFFFFF"/>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网络层 </a:t>
            </a:r>
          </a:p>
        </p:txBody>
      </p:sp>
      <p:sp>
        <p:nvSpPr>
          <p:cNvPr id="37" name="Rectangle 17">
            <a:extLst>
              <a:ext uri="{FF2B5EF4-FFF2-40B4-BE49-F238E27FC236}">
                <a16:creationId xmlns:a16="http://schemas.microsoft.com/office/drawing/2014/main" id="{3D62D4CC-B3A4-45A2-91D8-F0C584C0BA9A}"/>
              </a:ext>
            </a:extLst>
          </p:cNvPr>
          <p:cNvSpPr>
            <a:spLocks noChangeArrowheads="1"/>
          </p:cNvSpPr>
          <p:nvPr/>
        </p:nvSpPr>
        <p:spPr bwMode="auto">
          <a:xfrm>
            <a:off x="1549847" y="4816941"/>
            <a:ext cx="1219200" cy="609600"/>
          </a:xfrm>
          <a:prstGeom prst="rect">
            <a:avLst/>
          </a:prstGeom>
          <a:solidFill>
            <a:srgbClr val="FFFFFF"/>
          </a:solidFill>
          <a:ln w="12700">
            <a:solidFill>
              <a:srgbClr val="FF9900"/>
            </a:solidFill>
            <a:miter lim="800000"/>
            <a:headEnd type="none" w="sm" len="sm"/>
            <a:tailEnd type="none" w="sm" len="sm"/>
          </a:ln>
        </p:spPr>
        <p:txBody>
          <a:bodyPr wrap="none" anchor="ctr"/>
          <a:lstStyle/>
          <a:p>
            <a:pPr algn="ctr" defTabSz="762000" eaLnBrk="0" fontAlgn="base" hangingPunct="0">
              <a:spcBef>
                <a:spcPct val="0"/>
              </a:spcBef>
              <a:spcAft>
                <a:spcPct val="0"/>
              </a:spcAft>
            </a:pPr>
            <a:r>
              <a:rPr kumimoji="1" lang="zh-CN" altLang="en-US" sz="2000" b="1">
                <a:solidFill>
                  <a:srgbClr val="000000"/>
                </a:solidFill>
                <a:latin typeface="华文中宋" pitchFamily="2" charset="-122"/>
                <a:ea typeface="华文中宋" pitchFamily="2" charset="-122"/>
              </a:rPr>
              <a:t>数链层 </a:t>
            </a:r>
          </a:p>
        </p:txBody>
      </p:sp>
      <p:sp>
        <p:nvSpPr>
          <p:cNvPr id="38" name="Line 18">
            <a:extLst>
              <a:ext uri="{FF2B5EF4-FFF2-40B4-BE49-F238E27FC236}">
                <a16:creationId xmlns:a16="http://schemas.microsoft.com/office/drawing/2014/main" id="{8779E97F-D2BD-4500-8DC9-535C3586BD1B}"/>
              </a:ext>
            </a:extLst>
          </p:cNvPr>
          <p:cNvSpPr>
            <a:spLocks noChangeShapeType="1"/>
          </p:cNvSpPr>
          <p:nvPr/>
        </p:nvSpPr>
        <p:spPr bwMode="auto">
          <a:xfrm>
            <a:off x="7036247" y="21880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39" name="Line 19">
            <a:extLst>
              <a:ext uri="{FF2B5EF4-FFF2-40B4-BE49-F238E27FC236}">
                <a16:creationId xmlns:a16="http://schemas.microsoft.com/office/drawing/2014/main" id="{28A2531A-18AB-459E-83B6-468AEB81F8A7}"/>
              </a:ext>
            </a:extLst>
          </p:cNvPr>
          <p:cNvSpPr>
            <a:spLocks noChangeShapeType="1"/>
          </p:cNvSpPr>
          <p:nvPr/>
        </p:nvSpPr>
        <p:spPr bwMode="auto">
          <a:xfrm>
            <a:off x="8179247" y="21880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0" name="Line 20">
            <a:extLst>
              <a:ext uri="{FF2B5EF4-FFF2-40B4-BE49-F238E27FC236}">
                <a16:creationId xmlns:a16="http://schemas.microsoft.com/office/drawing/2014/main" id="{45B8AEEB-88CA-46F6-932D-3B39727A5515}"/>
              </a:ext>
            </a:extLst>
          </p:cNvPr>
          <p:cNvSpPr>
            <a:spLocks noChangeShapeType="1"/>
          </p:cNvSpPr>
          <p:nvPr/>
        </p:nvSpPr>
        <p:spPr bwMode="auto">
          <a:xfrm>
            <a:off x="5740847" y="32548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1" name="Line 21">
            <a:extLst>
              <a:ext uri="{FF2B5EF4-FFF2-40B4-BE49-F238E27FC236}">
                <a16:creationId xmlns:a16="http://schemas.microsoft.com/office/drawing/2014/main" id="{0CBCFF7D-2499-4DD7-967E-AC3089C19183}"/>
              </a:ext>
            </a:extLst>
          </p:cNvPr>
          <p:cNvSpPr>
            <a:spLocks noChangeShapeType="1"/>
          </p:cNvSpPr>
          <p:nvPr/>
        </p:nvSpPr>
        <p:spPr bwMode="auto">
          <a:xfrm>
            <a:off x="8255447" y="32548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2" name="Line 22">
            <a:extLst>
              <a:ext uri="{FF2B5EF4-FFF2-40B4-BE49-F238E27FC236}">
                <a16:creationId xmlns:a16="http://schemas.microsoft.com/office/drawing/2014/main" id="{ABA1A732-FF74-4260-83B0-92AF49DB7DD1}"/>
              </a:ext>
            </a:extLst>
          </p:cNvPr>
          <p:cNvSpPr>
            <a:spLocks noChangeShapeType="1"/>
          </p:cNvSpPr>
          <p:nvPr/>
        </p:nvSpPr>
        <p:spPr bwMode="auto">
          <a:xfrm>
            <a:off x="4445447" y="43978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3" name="Line 23">
            <a:extLst>
              <a:ext uri="{FF2B5EF4-FFF2-40B4-BE49-F238E27FC236}">
                <a16:creationId xmlns:a16="http://schemas.microsoft.com/office/drawing/2014/main" id="{C977DF1B-0F16-489D-93DE-27638D10FD7E}"/>
              </a:ext>
            </a:extLst>
          </p:cNvPr>
          <p:cNvSpPr>
            <a:spLocks noChangeShapeType="1"/>
          </p:cNvSpPr>
          <p:nvPr/>
        </p:nvSpPr>
        <p:spPr bwMode="auto">
          <a:xfrm>
            <a:off x="8255447" y="4397841"/>
            <a:ext cx="0" cy="381000"/>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4" name="Line 24">
            <a:extLst>
              <a:ext uri="{FF2B5EF4-FFF2-40B4-BE49-F238E27FC236}">
                <a16:creationId xmlns:a16="http://schemas.microsoft.com/office/drawing/2014/main" id="{3A68EB69-268E-484B-BB9E-B96549AE683C}"/>
              </a:ext>
            </a:extLst>
          </p:cNvPr>
          <p:cNvSpPr>
            <a:spLocks noChangeShapeType="1"/>
          </p:cNvSpPr>
          <p:nvPr/>
        </p:nvSpPr>
        <p:spPr bwMode="auto">
          <a:xfrm>
            <a:off x="2845247" y="1654641"/>
            <a:ext cx="41148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5" name="Line 25">
            <a:extLst>
              <a:ext uri="{FF2B5EF4-FFF2-40B4-BE49-F238E27FC236}">
                <a16:creationId xmlns:a16="http://schemas.microsoft.com/office/drawing/2014/main" id="{F9B4D776-843B-4883-9CD0-1604FF42EE1C}"/>
              </a:ext>
            </a:extLst>
          </p:cNvPr>
          <p:cNvSpPr>
            <a:spLocks noChangeShapeType="1"/>
          </p:cNvSpPr>
          <p:nvPr/>
        </p:nvSpPr>
        <p:spPr bwMode="auto">
          <a:xfrm>
            <a:off x="2845247" y="2188041"/>
            <a:ext cx="41148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6" name="Line 26">
            <a:extLst>
              <a:ext uri="{FF2B5EF4-FFF2-40B4-BE49-F238E27FC236}">
                <a16:creationId xmlns:a16="http://schemas.microsoft.com/office/drawing/2014/main" id="{1A8DAB77-BB8A-4BEE-9C36-23B289F60581}"/>
              </a:ext>
            </a:extLst>
          </p:cNvPr>
          <p:cNvSpPr>
            <a:spLocks noChangeShapeType="1"/>
          </p:cNvSpPr>
          <p:nvPr/>
        </p:nvSpPr>
        <p:spPr bwMode="auto">
          <a:xfrm>
            <a:off x="2845247" y="2645241"/>
            <a:ext cx="28194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7" name="Line 27">
            <a:extLst>
              <a:ext uri="{FF2B5EF4-FFF2-40B4-BE49-F238E27FC236}">
                <a16:creationId xmlns:a16="http://schemas.microsoft.com/office/drawing/2014/main" id="{EBEED351-A3E0-441E-B33C-0FD9C434B02C}"/>
              </a:ext>
            </a:extLst>
          </p:cNvPr>
          <p:cNvSpPr>
            <a:spLocks noChangeShapeType="1"/>
          </p:cNvSpPr>
          <p:nvPr/>
        </p:nvSpPr>
        <p:spPr bwMode="auto">
          <a:xfrm>
            <a:off x="2845247" y="3178641"/>
            <a:ext cx="28194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8" name="Line 28">
            <a:extLst>
              <a:ext uri="{FF2B5EF4-FFF2-40B4-BE49-F238E27FC236}">
                <a16:creationId xmlns:a16="http://schemas.microsoft.com/office/drawing/2014/main" id="{F611CB6D-FC27-4EC3-845D-CEC3634E8187}"/>
              </a:ext>
            </a:extLst>
          </p:cNvPr>
          <p:cNvSpPr>
            <a:spLocks noChangeShapeType="1"/>
          </p:cNvSpPr>
          <p:nvPr/>
        </p:nvSpPr>
        <p:spPr bwMode="auto">
          <a:xfrm>
            <a:off x="2845247" y="3635841"/>
            <a:ext cx="15240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49" name="Line 29">
            <a:extLst>
              <a:ext uri="{FF2B5EF4-FFF2-40B4-BE49-F238E27FC236}">
                <a16:creationId xmlns:a16="http://schemas.microsoft.com/office/drawing/2014/main" id="{39D76445-1CAD-4DFD-8899-666366D7FA2B}"/>
              </a:ext>
            </a:extLst>
          </p:cNvPr>
          <p:cNvSpPr>
            <a:spLocks noChangeShapeType="1"/>
          </p:cNvSpPr>
          <p:nvPr/>
        </p:nvSpPr>
        <p:spPr bwMode="auto">
          <a:xfrm>
            <a:off x="2845247" y="4245441"/>
            <a:ext cx="1524000" cy="0"/>
          </a:xfrm>
          <a:prstGeom prst="line">
            <a:avLst/>
          </a:prstGeom>
          <a:noFill/>
          <a:ln w="12700">
            <a:solidFill>
              <a:srgbClr val="339966"/>
            </a:solidFill>
            <a:prstDash val="dash"/>
            <a:round/>
            <a:headEnd type="none" w="sm" len="sm"/>
            <a:tailEnd type="triangle" w="lg"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50" name="Line 30">
            <a:extLst>
              <a:ext uri="{FF2B5EF4-FFF2-40B4-BE49-F238E27FC236}">
                <a16:creationId xmlns:a16="http://schemas.microsoft.com/office/drawing/2014/main" id="{B2533435-A821-443E-ADA6-DFFC723373A1}"/>
              </a:ext>
            </a:extLst>
          </p:cNvPr>
          <p:cNvSpPr>
            <a:spLocks noChangeShapeType="1"/>
          </p:cNvSpPr>
          <p:nvPr/>
        </p:nvSpPr>
        <p:spPr bwMode="auto">
          <a:xfrm>
            <a:off x="2845247" y="4855041"/>
            <a:ext cx="228600" cy="0"/>
          </a:xfrm>
          <a:prstGeom prst="line">
            <a:avLst/>
          </a:prstGeom>
          <a:noFill/>
          <a:ln w="12700">
            <a:solidFill>
              <a:srgbClr val="E6FAFE"/>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51" name="Line 31">
            <a:extLst>
              <a:ext uri="{FF2B5EF4-FFF2-40B4-BE49-F238E27FC236}">
                <a16:creationId xmlns:a16="http://schemas.microsoft.com/office/drawing/2014/main" id="{9A32930A-EA4E-4867-A1E2-5E55A067CF5C}"/>
              </a:ext>
            </a:extLst>
          </p:cNvPr>
          <p:cNvSpPr>
            <a:spLocks noChangeShapeType="1"/>
          </p:cNvSpPr>
          <p:nvPr/>
        </p:nvSpPr>
        <p:spPr bwMode="auto">
          <a:xfrm>
            <a:off x="2845247" y="5388441"/>
            <a:ext cx="228600" cy="0"/>
          </a:xfrm>
          <a:prstGeom prst="line">
            <a:avLst/>
          </a:prstGeom>
          <a:noFill/>
          <a:ln w="12700">
            <a:solidFill>
              <a:srgbClr val="E6FAFE"/>
            </a:solidFill>
            <a:prstDash val="dash"/>
            <a:round/>
            <a:headEnd type="none" w="sm" len="sm"/>
            <a:tailEnd type="triangle" w="sm" len="sm"/>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52" name="Line 32">
            <a:extLst>
              <a:ext uri="{FF2B5EF4-FFF2-40B4-BE49-F238E27FC236}">
                <a16:creationId xmlns:a16="http://schemas.microsoft.com/office/drawing/2014/main" id="{1D8DEF62-3ED5-4BA3-8A58-3E23ED73DB3D}"/>
              </a:ext>
            </a:extLst>
          </p:cNvPr>
          <p:cNvSpPr>
            <a:spLocks noChangeShapeType="1"/>
          </p:cNvSpPr>
          <p:nvPr/>
        </p:nvSpPr>
        <p:spPr bwMode="auto">
          <a:xfrm>
            <a:off x="2159447" y="2178516"/>
            <a:ext cx="0" cy="454025"/>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53" name="Line 33">
            <a:extLst>
              <a:ext uri="{FF2B5EF4-FFF2-40B4-BE49-F238E27FC236}">
                <a16:creationId xmlns:a16="http://schemas.microsoft.com/office/drawing/2014/main" id="{E5555D84-80DD-4455-AC47-B15080F5A2A3}"/>
              </a:ext>
            </a:extLst>
          </p:cNvPr>
          <p:cNvSpPr>
            <a:spLocks noChangeShapeType="1"/>
          </p:cNvSpPr>
          <p:nvPr/>
        </p:nvSpPr>
        <p:spPr bwMode="auto">
          <a:xfrm>
            <a:off x="2159447" y="3172291"/>
            <a:ext cx="0" cy="454025"/>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
        <p:nvSpPr>
          <p:cNvPr id="54" name="Line 34">
            <a:extLst>
              <a:ext uri="{FF2B5EF4-FFF2-40B4-BE49-F238E27FC236}">
                <a16:creationId xmlns:a16="http://schemas.microsoft.com/office/drawing/2014/main" id="{50D9BE3C-CCE8-49E0-98D6-653270078DF3}"/>
              </a:ext>
            </a:extLst>
          </p:cNvPr>
          <p:cNvSpPr>
            <a:spLocks noChangeShapeType="1"/>
          </p:cNvSpPr>
          <p:nvPr/>
        </p:nvSpPr>
        <p:spPr bwMode="auto">
          <a:xfrm>
            <a:off x="2159447" y="4250204"/>
            <a:ext cx="0" cy="561975"/>
          </a:xfrm>
          <a:prstGeom prst="line">
            <a:avLst/>
          </a:prstGeom>
          <a:noFill/>
          <a:ln w="28575">
            <a:solidFill>
              <a:srgbClr val="339966"/>
            </a:solidFill>
            <a:round/>
            <a:headEnd type="none" w="sm" len="sm"/>
            <a:tailEnd type="triangle" w="lg" len="lg"/>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1600">
              <a:solidFill>
                <a:srgbClr val="000000"/>
              </a:solidFill>
              <a:latin typeface="华文中宋" pitchFamily="2" charset="-122"/>
              <a:ea typeface="华文中宋" pitchFamily="2" charset="-122"/>
            </a:endParaRPr>
          </a:p>
        </p:txBody>
      </p:sp>
    </p:spTree>
    <p:custDataLst>
      <p:tags r:id="rId1"/>
    </p:custDataLst>
    <p:extLst>
      <p:ext uri="{BB962C8B-B14F-4D97-AF65-F5344CB8AC3E}">
        <p14:creationId xmlns:p14="http://schemas.microsoft.com/office/powerpoint/2010/main" val="263350806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linds(horizontal)">
                                      <p:cBhvr>
                                        <p:cTn id="10" dur="500"/>
                                        <p:tgtEl>
                                          <p:spTgt spid="3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blinds(horizontal)">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strips(downLeft)">
                                      <p:cBhvr>
                                        <p:cTn id="21" dur="500"/>
                                        <p:tgtEl>
                                          <p:spTgt spid="52"/>
                                        </p:tgtEl>
                                      </p:cBhvr>
                                    </p:animEffect>
                                  </p:childTnLst>
                                </p:cTn>
                              </p:par>
                            </p:childTnLst>
                          </p:cTn>
                        </p:par>
                        <p:par>
                          <p:cTn id="22" fill="hold">
                            <p:stCondLst>
                              <p:cond delay="500"/>
                            </p:stCondLst>
                            <p:childTnLst>
                              <p:par>
                                <p:cTn id="23" presetID="18" presetClass="entr" presetSubtype="12"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strips(downLeft)">
                                      <p:cBhvr>
                                        <p:cTn id="25" dur="500"/>
                                        <p:tgtEl>
                                          <p:spTgt spid="38"/>
                                        </p:tgtEl>
                                      </p:cBhvr>
                                    </p:animEffect>
                                  </p:childTnLst>
                                </p:cTn>
                              </p:par>
                            </p:childTnLst>
                          </p:cTn>
                        </p:par>
                        <p:par>
                          <p:cTn id="26" fill="hold">
                            <p:stCondLst>
                              <p:cond delay="1000"/>
                            </p:stCondLst>
                            <p:childTnLst>
                              <p:par>
                                <p:cTn id="27" presetID="18" presetClass="entr" presetSubtype="12"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strips(down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blinds(horizontal)">
                                      <p:cBhvr>
                                        <p:cTn id="43" dur="500"/>
                                        <p:tgtEl>
                                          <p:spTgt spid="4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linds(horizontal)">
                                      <p:cBhvr>
                                        <p:cTn id="46" dur="500"/>
                                        <p:tgtEl>
                                          <p:spTgt spid="47"/>
                                        </p:tgtEl>
                                      </p:cBhvr>
                                    </p:animEffect>
                                  </p:childTnLst>
                                </p:cTn>
                              </p:par>
                            </p:childTnLst>
                          </p:cTn>
                        </p:par>
                        <p:par>
                          <p:cTn id="47" fill="hold">
                            <p:stCondLst>
                              <p:cond delay="500"/>
                            </p:stCondLst>
                            <p:childTnLst>
                              <p:par>
                                <p:cTn id="48" presetID="18" presetClass="entr" presetSubtype="12"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strips(downLeft)">
                                      <p:cBhvr>
                                        <p:cTn id="50" dur="500"/>
                                        <p:tgtEl>
                                          <p:spTgt spid="53"/>
                                        </p:tgtEl>
                                      </p:cBhvr>
                                    </p:animEffect>
                                  </p:childTnLst>
                                </p:cTn>
                              </p:par>
                            </p:childTnLst>
                          </p:cTn>
                        </p:par>
                        <p:par>
                          <p:cTn id="51" fill="hold">
                            <p:stCondLst>
                              <p:cond delay="1000"/>
                            </p:stCondLst>
                            <p:childTnLst>
                              <p:par>
                                <p:cTn id="52" presetID="18" presetClass="entr" presetSubtype="12"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strips(downLeft)">
                                      <p:cBhvr>
                                        <p:cTn id="54" dur="500"/>
                                        <p:tgtEl>
                                          <p:spTgt spid="40"/>
                                        </p:tgtEl>
                                      </p:cBhvr>
                                    </p:animEffect>
                                  </p:childTnLst>
                                </p:cTn>
                              </p:par>
                            </p:childTnLst>
                          </p:cTn>
                        </p:par>
                        <p:par>
                          <p:cTn id="55" fill="hold">
                            <p:stCondLst>
                              <p:cond delay="1500"/>
                            </p:stCondLst>
                            <p:childTnLst>
                              <p:par>
                                <p:cTn id="56" presetID="18" presetClass="entr" presetSubtype="12"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strips(downLeft)">
                                      <p:cBhvr>
                                        <p:cTn id="58" dur="500"/>
                                        <p:tgtEl>
                                          <p:spTgt spid="4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blinds(horizontal)">
                                      <p:cBhvr>
                                        <p:cTn id="63" dur="500"/>
                                        <p:tgtEl>
                                          <p:spTgt spid="25"/>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blinds(horizontal)">
                                      <p:cBhvr>
                                        <p:cTn id="66" dur="500"/>
                                        <p:tgtEl>
                                          <p:spTgt spid="26"/>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blinds(horizontal)">
                                      <p:cBhvr>
                                        <p:cTn id="69" dur="500"/>
                                        <p:tgtEl>
                                          <p:spTgt spid="2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linds(horizontal)">
                                      <p:cBhvr>
                                        <p:cTn id="72" dur="500"/>
                                        <p:tgtEl>
                                          <p:spTgt spid="3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blinds(horizontal)">
                                      <p:cBhvr>
                                        <p:cTn id="75" dur="500"/>
                                        <p:tgtEl>
                                          <p:spTgt spid="48"/>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blinds(horizontal)">
                                      <p:cBhvr>
                                        <p:cTn id="78" dur="500"/>
                                        <p:tgtEl>
                                          <p:spTgt spid="49"/>
                                        </p:tgtEl>
                                      </p:cBhvr>
                                    </p:animEffect>
                                  </p:childTnLst>
                                </p:cTn>
                              </p:par>
                            </p:childTnLst>
                          </p:cTn>
                        </p:par>
                        <p:par>
                          <p:cTn id="79" fill="hold">
                            <p:stCondLst>
                              <p:cond delay="500"/>
                            </p:stCondLst>
                            <p:childTnLst>
                              <p:par>
                                <p:cTn id="80" presetID="18" presetClass="entr" presetSubtype="12" fill="hold" grpId="0" nodeType="after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strips(downLeft)">
                                      <p:cBhvr>
                                        <p:cTn id="82" dur="500"/>
                                        <p:tgtEl>
                                          <p:spTgt spid="54"/>
                                        </p:tgtEl>
                                      </p:cBhvr>
                                    </p:animEffect>
                                  </p:childTnLst>
                                </p:cTn>
                              </p:par>
                            </p:childTnLst>
                          </p:cTn>
                        </p:par>
                        <p:par>
                          <p:cTn id="83" fill="hold">
                            <p:stCondLst>
                              <p:cond delay="1000"/>
                            </p:stCondLst>
                            <p:childTnLst>
                              <p:par>
                                <p:cTn id="84" presetID="18" presetClass="entr" presetSubtype="12"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strips(downLeft)">
                                      <p:cBhvr>
                                        <p:cTn id="86" dur="500"/>
                                        <p:tgtEl>
                                          <p:spTgt spid="42"/>
                                        </p:tgtEl>
                                      </p:cBhvr>
                                    </p:animEffect>
                                  </p:childTnLst>
                                </p:cTn>
                              </p:par>
                            </p:childTnLst>
                          </p:cTn>
                        </p:par>
                        <p:par>
                          <p:cTn id="87" fill="hold">
                            <p:stCondLst>
                              <p:cond delay="1500"/>
                            </p:stCondLst>
                            <p:childTnLst>
                              <p:par>
                                <p:cTn id="88" presetID="18" presetClass="entr" presetSubtype="12" fill="hold" grpId="0" nodeType="afterEffect">
                                  <p:stCondLst>
                                    <p:cond delay="0"/>
                                  </p:stCondLst>
                                  <p:childTnLst>
                                    <p:set>
                                      <p:cBhvr>
                                        <p:cTn id="89" dur="1" fill="hold">
                                          <p:stCondLst>
                                            <p:cond delay="0"/>
                                          </p:stCondLst>
                                        </p:cTn>
                                        <p:tgtEl>
                                          <p:spTgt spid="43"/>
                                        </p:tgtEl>
                                        <p:attrNameLst>
                                          <p:attrName>style.visibility</p:attrName>
                                        </p:attrNameLst>
                                      </p:cBhvr>
                                      <p:to>
                                        <p:strVal val="visible"/>
                                      </p:to>
                                    </p:set>
                                    <p:animEffect transition="in" filter="strips(downLeft)">
                                      <p:cBhvr>
                                        <p:cTn id="90" dur="500"/>
                                        <p:tgtEl>
                                          <p:spTgt spid="43"/>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blinds(horizontal)">
                                      <p:cBhvr>
                                        <p:cTn id="95" dur="500"/>
                                        <p:tgtEl>
                                          <p:spTgt spid="29"/>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blinds(horizontal)">
                                      <p:cBhvr>
                                        <p:cTn id="98" dur="500"/>
                                        <p:tgtEl>
                                          <p:spTgt spid="30"/>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blinds(horizontal)">
                                      <p:cBhvr>
                                        <p:cTn id="101" dur="500"/>
                                        <p:tgtEl>
                                          <p:spTgt spid="31"/>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blinds(horizontal)">
                                      <p:cBhvr>
                                        <p:cTn id="104" dur="500"/>
                                        <p:tgtEl>
                                          <p:spTgt spid="32"/>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blinds(horizontal)">
                                      <p:cBhvr>
                                        <p:cTn id="107" dur="500"/>
                                        <p:tgtEl>
                                          <p:spTgt spid="33"/>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blinds(horizontal)">
                                      <p:cBhvr>
                                        <p:cTn id="110" dur="500"/>
                                        <p:tgtEl>
                                          <p:spTgt spid="37"/>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blinds(horizontal)">
                                      <p:cBhvr>
                                        <p:cTn id="113" dur="500"/>
                                        <p:tgtEl>
                                          <p:spTgt spid="50"/>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blinds(horizontal)">
                                      <p:cBhvr>
                                        <p:cTn id="11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标题 1"/>
          <p:cNvSpPr txBox="1">
            <a:spLocks/>
          </p:cNvSpPr>
          <p:nvPr/>
        </p:nvSpPr>
        <p:spPr>
          <a:xfrm>
            <a:off x="214403" y="2595425"/>
            <a:ext cx="11763194" cy="1192696"/>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7200" b="1" dirty="0">
                <a:latin typeface="华文行楷" panose="02010800040101010101" pitchFamily="2" charset="-122"/>
                <a:ea typeface="华文行楷" panose="02010800040101010101" pitchFamily="2" charset="-122"/>
              </a:rPr>
              <a:t>五、从计算机网络到物联网</a:t>
            </a:r>
            <a:endParaRPr lang="en-GB" altLang="zh-CN" sz="7200" b="1"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762069433"/>
      </p:ext>
    </p:extLst>
  </p:cSld>
  <p:clrMapOvr>
    <a:masterClrMapping/>
  </p:clrMapOvr>
  <mc:AlternateContent xmlns:mc="http://schemas.openxmlformats.org/markup-compatibility/2006" xmlns:p14="http://schemas.microsoft.com/office/powerpoint/2010/main">
    <mc:Choice Requires="p14">
      <p:transition p14:dur="0" advTm="48968"/>
    </mc:Choice>
    <mc:Fallback xmlns="">
      <p:transition advTm="4896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854488"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2.4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收发信件过程中的“封装”</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55" name="组合 54">
            <a:extLst>
              <a:ext uri="{FF2B5EF4-FFF2-40B4-BE49-F238E27FC236}">
                <a16:creationId xmlns:a16="http://schemas.microsoft.com/office/drawing/2014/main" id="{495652A7-1094-469E-BEB1-37A20459BC8F}"/>
              </a:ext>
            </a:extLst>
          </p:cNvPr>
          <p:cNvGrpSpPr/>
          <p:nvPr/>
        </p:nvGrpSpPr>
        <p:grpSpPr>
          <a:xfrm>
            <a:off x="279191" y="1075454"/>
            <a:ext cx="11599988" cy="4879389"/>
            <a:chOff x="192619" y="1013102"/>
            <a:chExt cx="8713788" cy="2862263"/>
          </a:xfrm>
        </p:grpSpPr>
        <p:cxnSp>
          <p:nvCxnSpPr>
            <p:cNvPr id="56" name="直接连接符 55">
              <a:extLst>
                <a:ext uri="{FF2B5EF4-FFF2-40B4-BE49-F238E27FC236}">
                  <a16:creationId xmlns:a16="http://schemas.microsoft.com/office/drawing/2014/main" id="{95FCF410-EC64-4E8A-A8EA-1C992FCFFEC3}"/>
                </a:ext>
              </a:extLst>
            </p:cNvPr>
            <p:cNvCxnSpPr/>
            <p:nvPr/>
          </p:nvCxnSpPr>
          <p:spPr>
            <a:xfrm>
              <a:off x="624419" y="1606034"/>
              <a:ext cx="0" cy="22693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B454F86-DC29-4392-9017-86D6A6614060}"/>
                </a:ext>
              </a:extLst>
            </p:cNvPr>
            <p:cNvCxnSpPr/>
            <p:nvPr/>
          </p:nvCxnSpPr>
          <p:spPr>
            <a:xfrm>
              <a:off x="8473019" y="1606034"/>
              <a:ext cx="0" cy="2269331"/>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58" name="Picture 42" descr="woman1">
              <a:extLst>
                <a:ext uri="{FF2B5EF4-FFF2-40B4-BE49-F238E27FC236}">
                  <a16:creationId xmlns:a16="http://schemas.microsoft.com/office/drawing/2014/main" id="{777734C9-AE40-4729-8862-C8A0230B4546}"/>
                </a:ext>
              </a:extLst>
            </p:cNvPr>
            <p:cNvPicPr>
              <a:picLocks noChangeAspect="1" noChangeArrowheads="1"/>
            </p:cNvPicPr>
            <p:nvPr/>
          </p:nvPicPr>
          <p:blipFill>
            <a:blip r:embed="rId6" cstate="print"/>
            <a:srcRect/>
            <a:stretch>
              <a:fillRect/>
            </a:stretch>
          </p:blipFill>
          <p:spPr bwMode="auto">
            <a:xfrm>
              <a:off x="192619" y="1175028"/>
              <a:ext cx="714375" cy="407194"/>
            </a:xfrm>
            <a:prstGeom prst="rect">
              <a:avLst/>
            </a:prstGeom>
            <a:noFill/>
            <a:ln w="9525">
              <a:noFill/>
              <a:miter lim="800000"/>
              <a:headEnd/>
              <a:tailEnd/>
            </a:ln>
          </p:spPr>
        </p:pic>
        <p:pic>
          <p:nvPicPr>
            <p:cNvPr id="59" name="Picture 43" descr="man1">
              <a:extLst>
                <a:ext uri="{FF2B5EF4-FFF2-40B4-BE49-F238E27FC236}">
                  <a16:creationId xmlns:a16="http://schemas.microsoft.com/office/drawing/2014/main" id="{2DFAAB62-1422-4324-9D85-11BAE4048255}"/>
                </a:ext>
              </a:extLst>
            </p:cNvPr>
            <p:cNvPicPr>
              <a:picLocks noChangeAspect="1" noChangeArrowheads="1"/>
            </p:cNvPicPr>
            <p:nvPr/>
          </p:nvPicPr>
          <p:blipFill>
            <a:blip r:embed="rId7" cstate="print"/>
            <a:srcRect/>
            <a:stretch>
              <a:fillRect/>
            </a:stretch>
          </p:blipFill>
          <p:spPr bwMode="auto">
            <a:xfrm>
              <a:off x="8114244" y="1120259"/>
              <a:ext cx="781050" cy="478631"/>
            </a:xfrm>
            <a:prstGeom prst="rect">
              <a:avLst/>
            </a:prstGeom>
            <a:noFill/>
            <a:ln w="9525">
              <a:noFill/>
              <a:miter lim="800000"/>
              <a:headEnd/>
              <a:tailEnd/>
            </a:ln>
          </p:spPr>
        </p:pic>
        <p:sp>
          <p:nvSpPr>
            <p:cNvPr id="60" name="Text Box 53">
              <a:extLst>
                <a:ext uri="{FF2B5EF4-FFF2-40B4-BE49-F238E27FC236}">
                  <a16:creationId xmlns:a16="http://schemas.microsoft.com/office/drawing/2014/main" id="{DF6E9176-8785-4F17-909F-07DB4400625E}"/>
                </a:ext>
              </a:extLst>
            </p:cNvPr>
            <p:cNvSpPr txBox="1">
              <a:spLocks noChangeArrowheads="1"/>
            </p:cNvSpPr>
            <p:nvPr/>
          </p:nvSpPr>
          <p:spPr bwMode="auto">
            <a:xfrm>
              <a:off x="790511" y="1234559"/>
              <a:ext cx="914400" cy="400110"/>
            </a:xfrm>
            <a:prstGeom prst="rect">
              <a:avLst/>
            </a:prstGeom>
            <a:noFill/>
            <a:ln w="12700">
              <a:noFill/>
              <a:miter lim="800000"/>
              <a:headEnd type="none" w="sm" len="sm"/>
              <a:tailEnd type="none" w="sm" len="sm"/>
            </a:ln>
          </p:spPr>
          <p:txBody>
            <a:bodyPr lIns="0" rIns="0">
              <a:spAutoFit/>
            </a:bodyPr>
            <a:lstStyle/>
            <a:p>
              <a:pPr algn="r" defTabSz="762000" eaLnBrk="0" hangingPunct="0">
                <a:spcBef>
                  <a:spcPct val="50000"/>
                </a:spcBef>
              </a:pPr>
              <a:r>
                <a:rPr kumimoji="1" lang="zh-CN" altLang="en-US" sz="2000" b="1" dirty="0">
                  <a:latin typeface="CordiaUPC" charset="-34"/>
                </a:rPr>
                <a:t>发信人</a:t>
              </a:r>
            </a:p>
          </p:txBody>
        </p:sp>
        <p:sp>
          <p:nvSpPr>
            <p:cNvPr id="61" name="Text Box 54">
              <a:extLst>
                <a:ext uri="{FF2B5EF4-FFF2-40B4-BE49-F238E27FC236}">
                  <a16:creationId xmlns:a16="http://schemas.microsoft.com/office/drawing/2014/main" id="{DDDFF66B-D8CB-4E20-8D0B-44503298D4CB}"/>
                </a:ext>
              </a:extLst>
            </p:cNvPr>
            <p:cNvSpPr txBox="1">
              <a:spLocks noChangeArrowheads="1"/>
            </p:cNvSpPr>
            <p:nvPr/>
          </p:nvSpPr>
          <p:spPr bwMode="auto">
            <a:xfrm>
              <a:off x="7380114" y="1802487"/>
              <a:ext cx="576262" cy="461665"/>
            </a:xfrm>
            <a:prstGeom prst="rect">
              <a:avLst/>
            </a:prstGeom>
            <a:noFill/>
            <a:ln w="12700">
              <a:noFill/>
              <a:miter lim="800000"/>
              <a:headEnd type="none" w="sm" len="sm"/>
              <a:tailEnd type="none" w="sm" len="sm"/>
            </a:ln>
          </p:spPr>
          <p:txBody>
            <a:bodyPr lIns="0" rIns="0">
              <a:spAutoFit/>
            </a:bodyPr>
            <a:lstStyle/>
            <a:p>
              <a:pPr defTabSz="762000" eaLnBrk="0" hangingPunct="0">
                <a:lnSpc>
                  <a:spcPct val="120000"/>
                </a:lnSpc>
                <a:spcBef>
                  <a:spcPct val="50000"/>
                </a:spcBef>
              </a:pPr>
              <a:r>
                <a:rPr kumimoji="1" lang="zh-CN" altLang="en-US" sz="2000" b="1" dirty="0">
                  <a:latin typeface="CordiaUPC" charset="-34"/>
                </a:rPr>
                <a:t>邮局</a:t>
              </a:r>
            </a:p>
          </p:txBody>
        </p:sp>
        <p:sp>
          <p:nvSpPr>
            <p:cNvPr id="62" name="Text Box 55">
              <a:extLst>
                <a:ext uri="{FF2B5EF4-FFF2-40B4-BE49-F238E27FC236}">
                  <a16:creationId xmlns:a16="http://schemas.microsoft.com/office/drawing/2014/main" id="{FFAC5844-68D5-421A-B366-A2E9B7661474}"/>
                </a:ext>
              </a:extLst>
            </p:cNvPr>
            <p:cNvSpPr txBox="1">
              <a:spLocks noChangeArrowheads="1"/>
            </p:cNvSpPr>
            <p:nvPr/>
          </p:nvSpPr>
          <p:spPr bwMode="auto">
            <a:xfrm>
              <a:off x="7388621" y="2363271"/>
              <a:ext cx="639763" cy="461665"/>
            </a:xfrm>
            <a:prstGeom prst="rect">
              <a:avLst/>
            </a:prstGeom>
            <a:noFill/>
            <a:ln w="12700">
              <a:noFill/>
              <a:miter lim="800000"/>
              <a:headEnd type="none" w="sm" len="sm"/>
              <a:tailEnd type="none" w="sm" len="sm"/>
            </a:ln>
          </p:spPr>
          <p:txBody>
            <a:bodyPr wrap="square" lIns="0" rIns="0">
              <a:spAutoFit/>
            </a:bodyPr>
            <a:lstStyle/>
            <a:p>
              <a:pPr defTabSz="762000" eaLnBrk="0" hangingPunct="0">
                <a:lnSpc>
                  <a:spcPct val="120000"/>
                </a:lnSpc>
                <a:spcBef>
                  <a:spcPct val="50000"/>
                </a:spcBef>
              </a:pPr>
              <a:r>
                <a:rPr kumimoji="1" lang="zh-CN" altLang="en-US" sz="2000" b="1" dirty="0">
                  <a:latin typeface="CordiaUPC" charset="-34"/>
                </a:rPr>
                <a:t>运输</a:t>
              </a:r>
            </a:p>
          </p:txBody>
        </p:sp>
        <p:sp>
          <p:nvSpPr>
            <p:cNvPr id="63" name="Text Box 59">
              <a:extLst>
                <a:ext uri="{FF2B5EF4-FFF2-40B4-BE49-F238E27FC236}">
                  <a16:creationId xmlns:a16="http://schemas.microsoft.com/office/drawing/2014/main" id="{FAEE125E-1501-4009-B892-17A0A4C8329E}"/>
                </a:ext>
              </a:extLst>
            </p:cNvPr>
            <p:cNvSpPr txBox="1">
              <a:spLocks noChangeArrowheads="1"/>
            </p:cNvSpPr>
            <p:nvPr/>
          </p:nvSpPr>
          <p:spPr bwMode="auto">
            <a:xfrm>
              <a:off x="7343239" y="1269088"/>
              <a:ext cx="914400" cy="400110"/>
            </a:xfrm>
            <a:prstGeom prst="rect">
              <a:avLst/>
            </a:prstGeom>
            <a:noFill/>
            <a:ln w="12700">
              <a:noFill/>
              <a:miter lim="800000"/>
              <a:headEnd type="none" w="sm" len="sm"/>
              <a:tailEnd type="none" w="sm" len="sm"/>
            </a:ln>
          </p:spPr>
          <p:txBody>
            <a:bodyPr lIns="0" rIns="0">
              <a:spAutoFit/>
            </a:bodyPr>
            <a:lstStyle/>
            <a:p>
              <a:pPr defTabSz="762000" eaLnBrk="0" hangingPunct="0">
                <a:spcBef>
                  <a:spcPct val="50000"/>
                </a:spcBef>
              </a:pPr>
              <a:r>
                <a:rPr kumimoji="1" lang="zh-CN" altLang="en-US" sz="2000" b="1" dirty="0">
                  <a:latin typeface="CordiaUPC" charset="-34"/>
                </a:rPr>
                <a:t>收信人</a:t>
              </a:r>
            </a:p>
          </p:txBody>
        </p:sp>
        <p:sp>
          <p:nvSpPr>
            <p:cNvPr id="64" name="Line 74">
              <a:extLst>
                <a:ext uri="{FF2B5EF4-FFF2-40B4-BE49-F238E27FC236}">
                  <a16:creationId xmlns:a16="http://schemas.microsoft.com/office/drawing/2014/main" id="{7C772FBB-92DB-4B92-8A0C-EA0971740552}"/>
                </a:ext>
              </a:extLst>
            </p:cNvPr>
            <p:cNvSpPr>
              <a:spLocks noChangeShapeType="1"/>
            </p:cNvSpPr>
            <p:nvPr/>
          </p:nvSpPr>
          <p:spPr bwMode="auto">
            <a:xfrm flipH="1">
              <a:off x="6456869" y="3010972"/>
              <a:ext cx="0" cy="270272"/>
            </a:xfrm>
            <a:prstGeom prst="line">
              <a:avLst/>
            </a:prstGeom>
            <a:noFill/>
            <a:ln w="28575">
              <a:solidFill>
                <a:srgbClr val="FF0000"/>
              </a:solidFill>
              <a:round/>
              <a:headEnd type="triangle" w="med" len="med"/>
              <a:tailEnd/>
            </a:ln>
          </p:spPr>
          <p:txBody>
            <a:bodyPr/>
            <a:lstStyle/>
            <a:p>
              <a:endParaRPr lang="zh-CN" altLang="en-US"/>
            </a:p>
          </p:txBody>
        </p:sp>
        <p:sp>
          <p:nvSpPr>
            <p:cNvPr id="65" name="Line 75">
              <a:extLst>
                <a:ext uri="{FF2B5EF4-FFF2-40B4-BE49-F238E27FC236}">
                  <a16:creationId xmlns:a16="http://schemas.microsoft.com/office/drawing/2014/main" id="{DFDB0821-BEE0-4FFE-8946-A9A0A864866B}"/>
                </a:ext>
              </a:extLst>
            </p:cNvPr>
            <p:cNvSpPr>
              <a:spLocks noChangeShapeType="1"/>
            </p:cNvSpPr>
            <p:nvPr/>
          </p:nvSpPr>
          <p:spPr bwMode="auto">
            <a:xfrm>
              <a:off x="2569082" y="3010972"/>
              <a:ext cx="0" cy="270272"/>
            </a:xfrm>
            <a:prstGeom prst="line">
              <a:avLst/>
            </a:prstGeom>
            <a:noFill/>
            <a:ln w="28575">
              <a:solidFill>
                <a:srgbClr val="FF0000"/>
              </a:solidFill>
              <a:round/>
              <a:headEnd type="none" w="sm" len="sm"/>
              <a:tailEnd/>
            </a:ln>
          </p:spPr>
          <p:txBody>
            <a:bodyPr/>
            <a:lstStyle/>
            <a:p>
              <a:endParaRPr lang="zh-CN" altLang="en-US"/>
            </a:p>
          </p:txBody>
        </p:sp>
        <p:sp>
          <p:nvSpPr>
            <p:cNvPr id="66" name="Line 76">
              <a:extLst>
                <a:ext uri="{FF2B5EF4-FFF2-40B4-BE49-F238E27FC236}">
                  <a16:creationId xmlns:a16="http://schemas.microsoft.com/office/drawing/2014/main" id="{4247117F-9753-49A9-9834-05B1F4897302}"/>
                </a:ext>
              </a:extLst>
            </p:cNvPr>
            <p:cNvSpPr>
              <a:spLocks noChangeShapeType="1"/>
            </p:cNvSpPr>
            <p:nvPr/>
          </p:nvSpPr>
          <p:spPr bwMode="auto">
            <a:xfrm>
              <a:off x="2569083" y="3281243"/>
              <a:ext cx="3887787" cy="0"/>
            </a:xfrm>
            <a:prstGeom prst="line">
              <a:avLst/>
            </a:prstGeom>
            <a:noFill/>
            <a:ln w="28575">
              <a:solidFill>
                <a:srgbClr val="FF0000"/>
              </a:solidFill>
              <a:round/>
              <a:headEnd type="none" w="sm" len="sm"/>
              <a:tailEnd type="none" w="sm" len="sm"/>
            </a:ln>
          </p:spPr>
          <p:txBody>
            <a:bodyPr/>
            <a:lstStyle/>
            <a:p>
              <a:endParaRPr lang="zh-CN" altLang="en-US"/>
            </a:p>
          </p:txBody>
        </p:sp>
        <p:sp>
          <p:nvSpPr>
            <p:cNvPr id="67" name="Text Box 80">
              <a:extLst>
                <a:ext uri="{FF2B5EF4-FFF2-40B4-BE49-F238E27FC236}">
                  <a16:creationId xmlns:a16="http://schemas.microsoft.com/office/drawing/2014/main" id="{4A333AE1-15FA-45D7-8813-20C403991BFF}"/>
                </a:ext>
              </a:extLst>
            </p:cNvPr>
            <p:cNvSpPr txBox="1">
              <a:spLocks noChangeArrowheads="1"/>
            </p:cNvSpPr>
            <p:nvPr/>
          </p:nvSpPr>
          <p:spPr bwMode="auto">
            <a:xfrm>
              <a:off x="3143757" y="3006209"/>
              <a:ext cx="2943225" cy="369332"/>
            </a:xfrm>
            <a:prstGeom prst="rect">
              <a:avLst/>
            </a:prstGeom>
            <a:noFill/>
            <a:ln w="12700">
              <a:noFill/>
              <a:miter lim="800000"/>
              <a:headEnd type="none" w="sm" len="sm"/>
              <a:tailEnd type="none" w="sm" len="sm"/>
            </a:ln>
          </p:spPr>
          <p:txBody>
            <a:bodyPr>
              <a:spAutoFit/>
            </a:bodyPr>
            <a:lstStyle/>
            <a:p>
              <a:pPr defTabSz="762000" eaLnBrk="0" hangingPunct="0">
                <a:spcBef>
                  <a:spcPct val="50000"/>
                </a:spcBef>
              </a:pPr>
              <a:r>
                <a:rPr kumimoji="1" lang="zh-CN" altLang="en-US" b="1">
                  <a:latin typeface="CordiaUPC" charset="-34"/>
                </a:rPr>
                <a:t>公路，铁路，航空，海运</a:t>
              </a:r>
            </a:p>
          </p:txBody>
        </p:sp>
        <p:sp>
          <p:nvSpPr>
            <p:cNvPr id="68" name="Text Box 81">
              <a:extLst>
                <a:ext uri="{FF2B5EF4-FFF2-40B4-BE49-F238E27FC236}">
                  <a16:creationId xmlns:a16="http://schemas.microsoft.com/office/drawing/2014/main" id="{1F16D996-9666-4114-81B2-60C0899182D6}"/>
                </a:ext>
              </a:extLst>
            </p:cNvPr>
            <p:cNvSpPr txBox="1">
              <a:spLocks noChangeArrowheads="1"/>
            </p:cNvSpPr>
            <p:nvPr/>
          </p:nvSpPr>
          <p:spPr bwMode="auto">
            <a:xfrm>
              <a:off x="1035581" y="1822727"/>
              <a:ext cx="596900" cy="461665"/>
            </a:xfrm>
            <a:prstGeom prst="rect">
              <a:avLst/>
            </a:prstGeom>
            <a:noFill/>
            <a:ln w="12700">
              <a:noFill/>
              <a:miter lim="800000"/>
              <a:headEnd type="none" w="sm" len="sm"/>
              <a:tailEnd type="none" w="sm" len="sm"/>
            </a:ln>
          </p:spPr>
          <p:txBody>
            <a:bodyPr lIns="0" rIns="0">
              <a:spAutoFit/>
            </a:bodyPr>
            <a:lstStyle/>
            <a:p>
              <a:pPr algn="r" defTabSz="762000" eaLnBrk="0" hangingPunct="0">
                <a:lnSpc>
                  <a:spcPct val="120000"/>
                </a:lnSpc>
                <a:spcBef>
                  <a:spcPct val="50000"/>
                </a:spcBef>
              </a:pPr>
              <a:r>
                <a:rPr kumimoji="1" lang="zh-CN" altLang="en-US" sz="2000" b="1" dirty="0">
                  <a:latin typeface="CordiaUPC" charset="-34"/>
                </a:rPr>
                <a:t>邮局</a:t>
              </a:r>
            </a:p>
          </p:txBody>
        </p:sp>
        <p:sp>
          <p:nvSpPr>
            <p:cNvPr id="69" name="Text Box 82">
              <a:extLst>
                <a:ext uri="{FF2B5EF4-FFF2-40B4-BE49-F238E27FC236}">
                  <a16:creationId xmlns:a16="http://schemas.microsoft.com/office/drawing/2014/main" id="{C736FF6F-7144-4A39-9084-D85EB5FC1480}"/>
                </a:ext>
              </a:extLst>
            </p:cNvPr>
            <p:cNvSpPr txBox="1">
              <a:spLocks noChangeArrowheads="1"/>
            </p:cNvSpPr>
            <p:nvPr/>
          </p:nvSpPr>
          <p:spPr bwMode="auto">
            <a:xfrm>
              <a:off x="1048172" y="2308688"/>
              <a:ext cx="571500" cy="461665"/>
            </a:xfrm>
            <a:prstGeom prst="rect">
              <a:avLst/>
            </a:prstGeom>
            <a:noFill/>
            <a:ln w="12700">
              <a:noFill/>
              <a:miter lim="800000"/>
              <a:headEnd type="none" w="sm" len="sm"/>
              <a:tailEnd type="none" w="sm" len="sm"/>
            </a:ln>
          </p:spPr>
          <p:txBody>
            <a:bodyPr wrap="square" lIns="0" rIns="0">
              <a:spAutoFit/>
            </a:bodyPr>
            <a:lstStyle/>
            <a:p>
              <a:pPr algn="r" defTabSz="762000" eaLnBrk="0" hangingPunct="0">
                <a:lnSpc>
                  <a:spcPct val="120000"/>
                </a:lnSpc>
                <a:spcBef>
                  <a:spcPct val="50000"/>
                </a:spcBef>
              </a:pPr>
              <a:r>
                <a:rPr kumimoji="1" lang="zh-CN" altLang="en-US" sz="2000" b="1" dirty="0">
                  <a:latin typeface="CordiaUPC" charset="-34"/>
                </a:rPr>
                <a:t>运输</a:t>
              </a:r>
            </a:p>
          </p:txBody>
        </p:sp>
        <p:pic>
          <p:nvPicPr>
            <p:cNvPr id="70" name="Picture 83">
              <a:extLst>
                <a:ext uri="{FF2B5EF4-FFF2-40B4-BE49-F238E27FC236}">
                  <a16:creationId xmlns:a16="http://schemas.microsoft.com/office/drawing/2014/main" id="{C8FCD258-44D9-45AE-BF56-036C88F83F99}"/>
                </a:ext>
              </a:extLst>
            </p:cNvPr>
            <p:cNvPicPr>
              <a:picLocks noChangeArrowheads="1"/>
            </p:cNvPicPr>
            <p:nvPr/>
          </p:nvPicPr>
          <p:blipFill>
            <a:blip r:embed="rId8" cstate="print"/>
            <a:srcRect/>
            <a:stretch>
              <a:fillRect/>
            </a:stretch>
          </p:blipFill>
          <p:spPr bwMode="auto">
            <a:xfrm>
              <a:off x="8114244" y="1767959"/>
              <a:ext cx="766762" cy="516731"/>
            </a:xfrm>
            <a:prstGeom prst="rect">
              <a:avLst/>
            </a:prstGeom>
            <a:noFill/>
            <a:ln w="9525">
              <a:noFill/>
              <a:miter lim="800000"/>
              <a:headEnd/>
              <a:tailEnd/>
            </a:ln>
          </p:spPr>
        </p:pic>
        <p:pic>
          <p:nvPicPr>
            <p:cNvPr id="71" name="Picture 84">
              <a:extLst>
                <a:ext uri="{FF2B5EF4-FFF2-40B4-BE49-F238E27FC236}">
                  <a16:creationId xmlns:a16="http://schemas.microsoft.com/office/drawing/2014/main" id="{9918FB60-3664-4A15-9E68-08D3C45F5B5B}"/>
                </a:ext>
              </a:extLst>
            </p:cNvPr>
            <p:cNvPicPr>
              <a:picLocks noChangeArrowheads="1"/>
            </p:cNvPicPr>
            <p:nvPr/>
          </p:nvPicPr>
          <p:blipFill>
            <a:blip r:embed="rId8" cstate="print"/>
            <a:srcRect/>
            <a:stretch>
              <a:fillRect/>
            </a:stretch>
          </p:blipFill>
          <p:spPr bwMode="auto">
            <a:xfrm>
              <a:off x="218019" y="1767959"/>
              <a:ext cx="766762" cy="516731"/>
            </a:xfrm>
            <a:prstGeom prst="rect">
              <a:avLst/>
            </a:prstGeom>
            <a:noFill/>
            <a:ln w="9525">
              <a:noFill/>
              <a:miter lim="800000"/>
              <a:headEnd/>
              <a:tailEnd/>
            </a:ln>
          </p:spPr>
        </p:pic>
        <p:pic>
          <p:nvPicPr>
            <p:cNvPr id="72" name="Picture 1">
              <a:extLst>
                <a:ext uri="{FF2B5EF4-FFF2-40B4-BE49-F238E27FC236}">
                  <a16:creationId xmlns:a16="http://schemas.microsoft.com/office/drawing/2014/main" id="{A79BEAE6-58E4-4CA6-B0ED-B9D366ACA648}"/>
                </a:ext>
              </a:extLst>
            </p:cNvPr>
            <p:cNvPicPr>
              <a:picLocks noChangeAspect="1" noChangeArrowheads="1"/>
            </p:cNvPicPr>
            <p:nvPr/>
          </p:nvPicPr>
          <p:blipFill>
            <a:blip r:embed="rId9" cstate="print"/>
            <a:srcRect/>
            <a:stretch>
              <a:fillRect/>
            </a:stretch>
          </p:blipFill>
          <p:spPr bwMode="auto">
            <a:xfrm>
              <a:off x="2135695" y="1822728"/>
              <a:ext cx="1008063" cy="426244"/>
            </a:xfrm>
            <a:prstGeom prst="rect">
              <a:avLst/>
            </a:prstGeom>
            <a:noFill/>
            <a:ln w="25400" cap="sq">
              <a:noFill/>
              <a:miter lim="800000"/>
              <a:headEnd type="none" w="sm" len="sm"/>
              <a:tailEnd type="none" w="lg" len="lg"/>
            </a:ln>
          </p:spPr>
        </p:pic>
        <p:pic>
          <p:nvPicPr>
            <p:cNvPr id="73" name="Picture 3" descr="http://pica.nipic.com/2007-08-06/200786121345366_2.jpg">
              <a:extLst>
                <a:ext uri="{FF2B5EF4-FFF2-40B4-BE49-F238E27FC236}">
                  <a16:creationId xmlns:a16="http://schemas.microsoft.com/office/drawing/2014/main" id="{C7411F6E-D9EB-4CEA-9C5E-302CF76294FD}"/>
                </a:ext>
              </a:extLst>
            </p:cNvPr>
            <p:cNvPicPr>
              <a:picLocks noChangeAspect="1" noChangeArrowheads="1"/>
            </p:cNvPicPr>
            <p:nvPr/>
          </p:nvPicPr>
          <p:blipFill>
            <a:blip r:embed="rId10" cstate="print"/>
            <a:srcRect/>
            <a:stretch>
              <a:fillRect/>
            </a:stretch>
          </p:blipFill>
          <p:spPr bwMode="auto">
            <a:xfrm>
              <a:off x="2135695" y="1066680"/>
              <a:ext cx="1020763" cy="594122"/>
            </a:xfrm>
            <a:prstGeom prst="rect">
              <a:avLst/>
            </a:prstGeom>
            <a:noFill/>
            <a:ln w="9525">
              <a:noFill/>
              <a:miter lim="800000"/>
              <a:headEnd/>
              <a:tailEnd/>
            </a:ln>
          </p:spPr>
        </p:pic>
        <p:pic>
          <p:nvPicPr>
            <p:cNvPr id="74" name="内容占位符 45" descr="邮袋1.jpg">
              <a:extLst>
                <a:ext uri="{FF2B5EF4-FFF2-40B4-BE49-F238E27FC236}">
                  <a16:creationId xmlns:a16="http://schemas.microsoft.com/office/drawing/2014/main" id="{3FCC517A-0DBB-480E-8CAC-4C8383934D33}"/>
                </a:ext>
              </a:extLst>
            </p:cNvPr>
            <p:cNvPicPr>
              <a:picLocks noChangeAspect="1"/>
            </p:cNvPicPr>
            <p:nvPr/>
          </p:nvPicPr>
          <p:blipFill>
            <a:blip r:embed="rId11" cstate="print"/>
            <a:srcRect/>
            <a:stretch>
              <a:fillRect/>
            </a:stretch>
          </p:blipFill>
          <p:spPr>
            <a:xfrm>
              <a:off x="1992819" y="2525196"/>
              <a:ext cx="1150938" cy="444104"/>
            </a:xfrm>
            <a:prstGeom prst="rect">
              <a:avLst/>
            </a:prstGeom>
          </p:spPr>
        </p:pic>
        <p:pic>
          <p:nvPicPr>
            <p:cNvPr id="75" name="Picture 9" descr="http://pic15.nipic.com/20110616/2786001_173841466000_2.jpg">
              <a:extLst>
                <a:ext uri="{FF2B5EF4-FFF2-40B4-BE49-F238E27FC236}">
                  <a16:creationId xmlns:a16="http://schemas.microsoft.com/office/drawing/2014/main" id="{F4594A66-3DDA-498E-A5A5-2D99B7E730CF}"/>
                </a:ext>
              </a:extLst>
            </p:cNvPr>
            <p:cNvPicPr>
              <a:picLocks noChangeAspect="1" noChangeArrowheads="1"/>
            </p:cNvPicPr>
            <p:nvPr/>
          </p:nvPicPr>
          <p:blipFill>
            <a:blip r:embed="rId12" cstate="print"/>
            <a:srcRect t="27216" b="19865"/>
            <a:stretch>
              <a:fillRect/>
            </a:stretch>
          </p:blipFill>
          <p:spPr bwMode="auto">
            <a:xfrm>
              <a:off x="2280157" y="3334821"/>
              <a:ext cx="1152525" cy="457200"/>
            </a:xfrm>
            <a:prstGeom prst="rect">
              <a:avLst/>
            </a:prstGeom>
            <a:noFill/>
            <a:ln w="9525">
              <a:noFill/>
              <a:miter lim="800000"/>
              <a:headEnd/>
              <a:tailEnd/>
            </a:ln>
          </p:spPr>
        </p:pic>
        <p:pic>
          <p:nvPicPr>
            <p:cNvPr id="76" name="Picture 13" descr="http://pica.nipic.com/2008-06-26/2008626152452940_2.jpg">
              <a:extLst>
                <a:ext uri="{FF2B5EF4-FFF2-40B4-BE49-F238E27FC236}">
                  <a16:creationId xmlns:a16="http://schemas.microsoft.com/office/drawing/2014/main" id="{B5795DFA-FE6E-48A2-8C09-1C79E49B46B1}"/>
                </a:ext>
              </a:extLst>
            </p:cNvPr>
            <p:cNvPicPr>
              <a:picLocks noChangeAspect="1" noChangeArrowheads="1"/>
            </p:cNvPicPr>
            <p:nvPr/>
          </p:nvPicPr>
          <p:blipFill>
            <a:blip r:embed="rId13" cstate="print"/>
            <a:srcRect l="16980" b="67239"/>
            <a:stretch>
              <a:fillRect/>
            </a:stretch>
          </p:blipFill>
          <p:spPr bwMode="auto">
            <a:xfrm>
              <a:off x="3432682" y="3388400"/>
              <a:ext cx="1435100" cy="323850"/>
            </a:xfrm>
            <a:prstGeom prst="rect">
              <a:avLst/>
            </a:prstGeom>
            <a:noFill/>
            <a:ln w="9525">
              <a:noFill/>
              <a:miter lim="800000"/>
              <a:headEnd/>
              <a:tailEnd/>
            </a:ln>
          </p:spPr>
        </p:pic>
        <p:pic>
          <p:nvPicPr>
            <p:cNvPr id="77" name="Picture 19" descr="http://www.yuanmaying.com/vector/images/1665.jpg">
              <a:extLst>
                <a:ext uri="{FF2B5EF4-FFF2-40B4-BE49-F238E27FC236}">
                  <a16:creationId xmlns:a16="http://schemas.microsoft.com/office/drawing/2014/main" id="{9BE95531-4D59-43FA-97FF-F0D3DB6DE18A}"/>
                </a:ext>
              </a:extLst>
            </p:cNvPr>
            <p:cNvPicPr>
              <a:picLocks noChangeAspect="1" noChangeArrowheads="1"/>
            </p:cNvPicPr>
            <p:nvPr/>
          </p:nvPicPr>
          <p:blipFill>
            <a:blip r:embed="rId14" cstate="print"/>
            <a:srcRect l="6557" t="2132" b="8360"/>
            <a:stretch>
              <a:fillRect/>
            </a:stretch>
          </p:blipFill>
          <p:spPr bwMode="auto">
            <a:xfrm>
              <a:off x="5017007" y="3334821"/>
              <a:ext cx="766762" cy="423863"/>
            </a:xfrm>
            <a:prstGeom prst="rect">
              <a:avLst/>
            </a:prstGeom>
            <a:noFill/>
            <a:ln w="9525">
              <a:noFill/>
              <a:miter lim="800000"/>
              <a:headEnd/>
              <a:tailEnd/>
            </a:ln>
          </p:spPr>
        </p:pic>
        <p:pic>
          <p:nvPicPr>
            <p:cNvPr id="78" name="Picture 21" descr="http://www.tucoo.com/vector/C_sea_steamship/images/AT3031.png">
              <a:extLst>
                <a:ext uri="{FF2B5EF4-FFF2-40B4-BE49-F238E27FC236}">
                  <a16:creationId xmlns:a16="http://schemas.microsoft.com/office/drawing/2014/main" id="{2D1F716F-FE1A-4036-9115-49DA5832EA5C}"/>
                </a:ext>
              </a:extLst>
            </p:cNvPr>
            <p:cNvPicPr>
              <a:picLocks noChangeAspect="1" noChangeArrowheads="1"/>
            </p:cNvPicPr>
            <p:nvPr/>
          </p:nvPicPr>
          <p:blipFill>
            <a:blip r:embed="rId15" cstate="print"/>
            <a:srcRect/>
            <a:stretch>
              <a:fillRect/>
            </a:stretch>
          </p:blipFill>
          <p:spPr bwMode="auto">
            <a:xfrm>
              <a:off x="5809169" y="3388399"/>
              <a:ext cx="1079500" cy="366713"/>
            </a:xfrm>
            <a:prstGeom prst="rect">
              <a:avLst/>
            </a:prstGeom>
            <a:noFill/>
            <a:ln w="9525">
              <a:noFill/>
              <a:miter lim="800000"/>
              <a:headEnd/>
              <a:tailEnd/>
            </a:ln>
          </p:spPr>
        </p:pic>
        <p:pic>
          <p:nvPicPr>
            <p:cNvPr id="79" name="Picture 23" descr="http://pic4.nipic.com/20091103/3415966_232021009156_2.jpg">
              <a:extLst>
                <a:ext uri="{FF2B5EF4-FFF2-40B4-BE49-F238E27FC236}">
                  <a16:creationId xmlns:a16="http://schemas.microsoft.com/office/drawing/2014/main" id="{6C60182D-E457-454E-8337-6E5B1F086E05}"/>
                </a:ext>
              </a:extLst>
            </p:cNvPr>
            <p:cNvPicPr>
              <a:picLocks noChangeAspect="1" noChangeArrowheads="1"/>
            </p:cNvPicPr>
            <p:nvPr/>
          </p:nvPicPr>
          <p:blipFill>
            <a:blip r:embed="rId16" cstate="print"/>
            <a:srcRect l="1360" t="298" r="2249" b="35472"/>
            <a:stretch>
              <a:fillRect/>
            </a:stretch>
          </p:blipFill>
          <p:spPr bwMode="auto">
            <a:xfrm>
              <a:off x="264057" y="2632352"/>
              <a:ext cx="936625" cy="504825"/>
            </a:xfrm>
            <a:prstGeom prst="rect">
              <a:avLst/>
            </a:prstGeom>
            <a:noFill/>
            <a:ln w="9525">
              <a:noFill/>
              <a:miter lim="800000"/>
              <a:headEnd/>
              <a:tailEnd/>
            </a:ln>
          </p:spPr>
        </p:pic>
        <p:pic>
          <p:nvPicPr>
            <p:cNvPr id="80" name="Picture 23" descr="http://pic4.nipic.com/20091103/3415966_232021009156_2.jpg">
              <a:extLst>
                <a:ext uri="{FF2B5EF4-FFF2-40B4-BE49-F238E27FC236}">
                  <a16:creationId xmlns:a16="http://schemas.microsoft.com/office/drawing/2014/main" id="{5B05B47B-449F-491F-AFE5-DAB4F969693F}"/>
                </a:ext>
              </a:extLst>
            </p:cNvPr>
            <p:cNvPicPr>
              <a:picLocks noChangeAspect="1" noChangeArrowheads="1"/>
            </p:cNvPicPr>
            <p:nvPr/>
          </p:nvPicPr>
          <p:blipFill>
            <a:blip r:embed="rId16" cstate="print"/>
            <a:srcRect l="1360" t="298" r="2249" b="35472"/>
            <a:stretch>
              <a:fillRect/>
            </a:stretch>
          </p:blipFill>
          <p:spPr bwMode="auto">
            <a:xfrm>
              <a:off x="7969782" y="2687121"/>
              <a:ext cx="936625" cy="504825"/>
            </a:xfrm>
            <a:prstGeom prst="rect">
              <a:avLst/>
            </a:prstGeom>
            <a:noFill/>
            <a:ln w="9525">
              <a:noFill/>
              <a:miter lim="800000"/>
              <a:headEnd/>
              <a:tailEnd/>
            </a:ln>
          </p:spPr>
        </p:pic>
        <p:pic>
          <p:nvPicPr>
            <p:cNvPr id="81" name="图片 57" descr="读信.jpg">
              <a:extLst>
                <a:ext uri="{FF2B5EF4-FFF2-40B4-BE49-F238E27FC236}">
                  <a16:creationId xmlns:a16="http://schemas.microsoft.com/office/drawing/2014/main" id="{C4C83BB1-83F9-4E95-9075-37DB95B0ABA9}"/>
                </a:ext>
              </a:extLst>
            </p:cNvPr>
            <p:cNvPicPr>
              <a:picLocks noChangeAspect="1"/>
            </p:cNvPicPr>
            <p:nvPr/>
          </p:nvPicPr>
          <p:blipFill>
            <a:blip r:embed="rId17" cstate="print"/>
            <a:srcRect/>
            <a:stretch>
              <a:fillRect/>
            </a:stretch>
          </p:blipFill>
          <p:spPr bwMode="auto">
            <a:xfrm>
              <a:off x="5952045" y="1120259"/>
              <a:ext cx="936625" cy="489347"/>
            </a:xfrm>
            <a:prstGeom prst="rect">
              <a:avLst/>
            </a:prstGeom>
            <a:noFill/>
            <a:ln w="9525">
              <a:noFill/>
              <a:miter lim="800000"/>
              <a:headEnd/>
              <a:tailEnd/>
            </a:ln>
          </p:spPr>
        </p:pic>
        <p:pic>
          <p:nvPicPr>
            <p:cNvPr id="82" name="Picture 1">
              <a:extLst>
                <a:ext uri="{FF2B5EF4-FFF2-40B4-BE49-F238E27FC236}">
                  <a16:creationId xmlns:a16="http://schemas.microsoft.com/office/drawing/2014/main" id="{2D19A44E-DA66-4690-8EAF-D6C4A6817756}"/>
                </a:ext>
              </a:extLst>
            </p:cNvPr>
            <p:cNvPicPr>
              <a:picLocks noChangeAspect="1" noChangeArrowheads="1"/>
            </p:cNvPicPr>
            <p:nvPr/>
          </p:nvPicPr>
          <p:blipFill>
            <a:blip r:embed="rId9" cstate="print"/>
            <a:srcRect/>
            <a:stretch>
              <a:fillRect/>
            </a:stretch>
          </p:blipFill>
          <p:spPr bwMode="auto">
            <a:xfrm>
              <a:off x="5952045" y="1822728"/>
              <a:ext cx="1008063" cy="426244"/>
            </a:xfrm>
            <a:prstGeom prst="rect">
              <a:avLst/>
            </a:prstGeom>
            <a:noFill/>
            <a:ln w="25400" cap="sq">
              <a:noFill/>
              <a:miter lim="800000"/>
              <a:headEnd type="none" w="sm" len="sm"/>
              <a:tailEnd type="none" w="lg" len="lg"/>
            </a:ln>
          </p:spPr>
        </p:pic>
        <p:pic>
          <p:nvPicPr>
            <p:cNvPr id="83" name="内容占位符 45" descr="邮袋1.jpg">
              <a:extLst>
                <a:ext uri="{FF2B5EF4-FFF2-40B4-BE49-F238E27FC236}">
                  <a16:creationId xmlns:a16="http://schemas.microsoft.com/office/drawing/2014/main" id="{B6856D7A-CE05-4DD3-992D-02A57DBD452C}"/>
                </a:ext>
              </a:extLst>
            </p:cNvPr>
            <p:cNvPicPr>
              <a:picLocks noChangeAspect="1"/>
            </p:cNvPicPr>
            <p:nvPr/>
          </p:nvPicPr>
          <p:blipFill>
            <a:blip r:embed="rId11" cstate="print"/>
            <a:srcRect/>
            <a:stretch>
              <a:fillRect/>
            </a:stretch>
          </p:blipFill>
          <p:spPr bwMode="auto">
            <a:xfrm>
              <a:off x="5880608" y="2512100"/>
              <a:ext cx="1152525" cy="444103"/>
            </a:xfrm>
            <a:prstGeom prst="rect">
              <a:avLst/>
            </a:prstGeom>
            <a:noFill/>
            <a:ln w="9525">
              <a:noFill/>
              <a:miter lim="800000"/>
              <a:headEnd/>
              <a:tailEnd/>
            </a:ln>
          </p:spPr>
        </p:pic>
        <p:sp>
          <p:nvSpPr>
            <p:cNvPr id="84" name="矩形 83">
              <a:extLst>
                <a:ext uri="{FF2B5EF4-FFF2-40B4-BE49-F238E27FC236}">
                  <a16:creationId xmlns:a16="http://schemas.microsoft.com/office/drawing/2014/main" id="{C1D08CFE-1E03-460F-AAE9-7F52046D762B}"/>
                </a:ext>
              </a:extLst>
            </p:cNvPr>
            <p:cNvSpPr/>
            <p:nvPr/>
          </p:nvSpPr>
          <p:spPr>
            <a:xfrm>
              <a:off x="1776920" y="1013102"/>
              <a:ext cx="1655763" cy="70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 name="矩形 84">
              <a:extLst>
                <a:ext uri="{FF2B5EF4-FFF2-40B4-BE49-F238E27FC236}">
                  <a16:creationId xmlns:a16="http://schemas.microsoft.com/office/drawing/2014/main" id="{8C261A0F-E952-491F-982D-A4E431089562}"/>
                </a:ext>
              </a:extLst>
            </p:cNvPr>
            <p:cNvSpPr/>
            <p:nvPr/>
          </p:nvSpPr>
          <p:spPr>
            <a:xfrm>
              <a:off x="1776920" y="1714381"/>
              <a:ext cx="1655763" cy="702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 name="矩形 85">
              <a:extLst>
                <a:ext uri="{FF2B5EF4-FFF2-40B4-BE49-F238E27FC236}">
                  <a16:creationId xmlns:a16="http://schemas.microsoft.com/office/drawing/2014/main" id="{1AD3CB3D-6818-4700-820E-C060DF369C2F}"/>
                </a:ext>
              </a:extLst>
            </p:cNvPr>
            <p:cNvSpPr/>
            <p:nvPr/>
          </p:nvSpPr>
          <p:spPr>
            <a:xfrm>
              <a:off x="1776920" y="2416849"/>
              <a:ext cx="1655763" cy="5941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 name="矩形 86">
              <a:extLst>
                <a:ext uri="{FF2B5EF4-FFF2-40B4-BE49-F238E27FC236}">
                  <a16:creationId xmlns:a16="http://schemas.microsoft.com/office/drawing/2014/main" id="{D615DFD3-CFC6-4446-AEAC-C298D3493985}"/>
                </a:ext>
              </a:extLst>
            </p:cNvPr>
            <p:cNvSpPr/>
            <p:nvPr/>
          </p:nvSpPr>
          <p:spPr>
            <a:xfrm>
              <a:off x="5664707" y="2416849"/>
              <a:ext cx="1655762" cy="5941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 name="矩形 87">
              <a:extLst>
                <a:ext uri="{FF2B5EF4-FFF2-40B4-BE49-F238E27FC236}">
                  <a16:creationId xmlns:a16="http://schemas.microsoft.com/office/drawing/2014/main" id="{57ABF7C3-11CD-42D5-8F92-5D593370D9E9}"/>
                </a:ext>
              </a:extLst>
            </p:cNvPr>
            <p:cNvSpPr/>
            <p:nvPr/>
          </p:nvSpPr>
          <p:spPr>
            <a:xfrm>
              <a:off x="5664707" y="1714381"/>
              <a:ext cx="1655762" cy="7024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 name="矩形 88">
              <a:extLst>
                <a:ext uri="{FF2B5EF4-FFF2-40B4-BE49-F238E27FC236}">
                  <a16:creationId xmlns:a16="http://schemas.microsoft.com/office/drawing/2014/main" id="{27E8E472-9422-4365-8CBB-FA29930767DB}"/>
                </a:ext>
              </a:extLst>
            </p:cNvPr>
            <p:cNvSpPr/>
            <p:nvPr/>
          </p:nvSpPr>
          <p:spPr>
            <a:xfrm>
              <a:off x="5664707" y="1013102"/>
              <a:ext cx="1655762" cy="7012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90" name="直接连接符 89">
              <a:extLst>
                <a:ext uri="{FF2B5EF4-FFF2-40B4-BE49-F238E27FC236}">
                  <a16:creationId xmlns:a16="http://schemas.microsoft.com/office/drawing/2014/main" id="{21E6C88F-5225-48F2-9519-021C8C9FB616}"/>
                </a:ext>
              </a:extLst>
            </p:cNvPr>
            <p:cNvCxnSpPr/>
            <p:nvPr/>
          </p:nvCxnSpPr>
          <p:spPr>
            <a:xfrm flipH="1">
              <a:off x="624419" y="3875365"/>
              <a:ext cx="7848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BBCFDD9F-EFEC-489C-94F3-F82AD3648A5B}"/>
                </a:ext>
              </a:extLst>
            </p:cNvPr>
            <p:cNvCxnSpPr>
              <a:stCxn id="84" idx="3"/>
              <a:endCxn id="89" idx="1"/>
            </p:cNvCxnSpPr>
            <p:nvPr/>
          </p:nvCxnSpPr>
          <p:spPr>
            <a:xfrm>
              <a:off x="3432683" y="1363146"/>
              <a:ext cx="2232025" cy="0"/>
            </a:xfrm>
            <a:prstGeom prst="straightConnector1">
              <a:avLst/>
            </a:prstGeom>
            <a:ln w="3810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C7E6CD9-BCB5-4A05-80A2-C1EBE7C1F9A4}"/>
                </a:ext>
              </a:extLst>
            </p:cNvPr>
            <p:cNvCxnSpPr/>
            <p:nvPr/>
          </p:nvCxnSpPr>
          <p:spPr>
            <a:xfrm>
              <a:off x="3432683" y="2038231"/>
              <a:ext cx="2232025" cy="0"/>
            </a:xfrm>
            <a:prstGeom prst="straightConnector1">
              <a:avLst/>
            </a:prstGeom>
            <a:ln w="3810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DF4E1783-43E5-47E4-BC7D-AC155E0CF408}"/>
                </a:ext>
              </a:extLst>
            </p:cNvPr>
            <p:cNvCxnSpPr/>
            <p:nvPr/>
          </p:nvCxnSpPr>
          <p:spPr>
            <a:xfrm>
              <a:off x="3432683" y="2740700"/>
              <a:ext cx="2232025" cy="0"/>
            </a:xfrm>
            <a:prstGeom prst="straightConnector1">
              <a:avLst/>
            </a:prstGeom>
            <a:ln w="3810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4" name="TextBox 84">
              <a:extLst>
                <a:ext uri="{FF2B5EF4-FFF2-40B4-BE49-F238E27FC236}">
                  <a16:creationId xmlns:a16="http://schemas.microsoft.com/office/drawing/2014/main" id="{DB9945B3-19FF-4015-9550-7C9EB32E16E7}"/>
                </a:ext>
              </a:extLst>
            </p:cNvPr>
            <p:cNvSpPr txBox="1">
              <a:spLocks noChangeArrowheads="1"/>
            </p:cNvSpPr>
            <p:nvPr/>
          </p:nvSpPr>
          <p:spPr bwMode="auto">
            <a:xfrm>
              <a:off x="3577144" y="1120259"/>
              <a:ext cx="1943100" cy="307777"/>
            </a:xfrm>
            <a:prstGeom prst="rect">
              <a:avLst/>
            </a:prstGeom>
            <a:noFill/>
            <a:ln w="9525">
              <a:noFill/>
              <a:miter lim="800000"/>
              <a:headEnd/>
              <a:tailEnd/>
            </a:ln>
          </p:spPr>
          <p:txBody>
            <a:bodyPr lIns="0" rIns="0">
              <a:spAutoFit/>
            </a:bodyPr>
            <a:lstStyle/>
            <a:p>
              <a:pPr algn="ctr"/>
              <a:r>
                <a:rPr lang="zh-CN" altLang="en-US" sz="1400" b="1" dirty="0"/>
                <a:t>收发信双方的通信规则</a:t>
              </a:r>
            </a:p>
          </p:txBody>
        </p:sp>
        <p:sp>
          <p:nvSpPr>
            <p:cNvPr id="95" name="TextBox 85">
              <a:extLst>
                <a:ext uri="{FF2B5EF4-FFF2-40B4-BE49-F238E27FC236}">
                  <a16:creationId xmlns:a16="http://schemas.microsoft.com/office/drawing/2014/main" id="{2C283212-3B78-4A02-A195-B35E6468030F}"/>
                </a:ext>
              </a:extLst>
            </p:cNvPr>
            <p:cNvSpPr txBox="1">
              <a:spLocks noChangeArrowheads="1"/>
            </p:cNvSpPr>
            <p:nvPr/>
          </p:nvSpPr>
          <p:spPr bwMode="auto">
            <a:xfrm>
              <a:off x="3577144" y="1769150"/>
              <a:ext cx="1943100" cy="307777"/>
            </a:xfrm>
            <a:prstGeom prst="rect">
              <a:avLst/>
            </a:prstGeom>
            <a:noFill/>
            <a:ln w="9525">
              <a:noFill/>
              <a:miter lim="800000"/>
              <a:headEnd/>
              <a:tailEnd/>
            </a:ln>
          </p:spPr>
          <p:txBody>
            <a:bodyPr>
              <a:spAutoFit/>
            </a:bodyPr>
            <a:lstStyle/>
            <a:p>
              <a:pPr algn="ctr"/>
              <a:r>
                <a:rPr lang="zh-CN" altLang="en-US" sz="1400" b="1" dirty="0"/>
                <a:t>邮局的投递规则</a:t>
              </a:r>
            </a:p>
          </p:txBody>
        </p:sp>
        <p:sp>
          <p:nvSpPr>
            <p:cNvPr id="96" name="TextBox 86">
              <a:extLst>
                <a:ext uri="{FF2B5EF4-FFF2-40B4-BE49-F238E27FC236}">
                  <a16:creationId xmlns:a16="http://schemas.microsoft.com/office/drawing/2014/main" id="{30210FEE-AD3B-4951-9C0F-F37457338362}"/>
                </a:ext>
              </a:extLst>
            </p:cNvPr>
            <p:cNvSpPr txBox="1">
              <a:spLocks noChangeArrowheads="1"/>
            </p:cNvSpPr>
            <p:nvPr/>
          </p:nvSpPr>
          <p:spPr bwMode="auto">
            <a:xfrm>
              <a:off x="3577144" y="2470428"/>
              <a:ext cx="1943100" cy="307777"/>
            </a:xfrm>
            <a:prstGeom prst="rect">
              <a:avLst/>
            </a:prstGeom>
            <a:noFill/>
            <a:ln w="9525">
              <a:noFill/>
              <a:miter lim="800000"/>
              <a:headEnd/>
              <a:tailEnd/>
            </a:ln>
          </p:spPr>
          <p:txBody>
            <a:bodyPr>
              <a:spAutoFit/>
            </a:bodyPr>
            <a:lstStyle/>
            <a:p>
              <a:pPr algn="ctr"/>
              <a:r>
                <a:rPr lang="zh-CN" altLang="en-US" sz="1400" b="1" dirty="0"/>
                <a:t>邮件的运输规则</a:t>
              </a:r>
            </a:p>
          </p:txBody>
        </p:sp>
      </p:grpSp>
    </p:spTree>
    <p:custDataLst>
      <p:tags r:id="rId1"/>
    </p:custDataLst>
    <p:extLst>
      <p:ext uri="{BB962C8B-B14F-4D97-AF65-F5344CB8AC3E}">
        <p14:creationId xmlns:p14="http://schemas.microsoft.com/office/powerpoint/2010/main" val="133488415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802644"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2.5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协议分层与封装</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52" name="内容占位符 2">
            <a:extLst>
              <a:ext uri="{FF2B5EF4-FFF2-40B4-BE49-F238E27FC236}">
                <a16:creationId xmlns:a16="http://schemas.microsoft.com/office/drawing/2014/main" id="{9F067738-972F-4B53-98B1-CE4E1A45C44F}"/>
              </a:ext>
            </a:extLst>
          </p:cNvPr>
          <p:cNvSpPr txBox="1">
            <a:spLocks/>
          </p:cNvSpPr>
          <p:nvPr/>
        </p:nvSpPr>
        <p:spPr bwMode="auto">
          <a:xfrm>
            <a:off x="552825" y="674672"/>
            <a:ext cx="11559960" cy="58129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73050" indent="-273050" algn="l" rtl="0" eaLnBrk="0" fontAlgn="base" hangingPunct="0">
              <a:spcBef>
                <a:spcPct val="20000"/>
              </a:spcBef>
              <a:spcAft>
                <a:spcPct val="0"/>
              </a:spcAft>
              <a:buClr>
                <a:srgbClr val="FF0000"/>
              </a:buClr>
              <a:buSzPct val="95000"/>
              <a:buFont typeface="Wingdings 2" pitchFamily="18" charset="2"/>
              <a:buChar char=""/>
              <a:defRPr sz="2400" b="1" kern="1200">
                <a:solidFill>
                  <a:schemeClr val="tx1"/>
                </a:solidFill>
                <a:latin typeface="+mn-ea"/>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b="1"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b="1"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b="1"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b="1"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marR="0" lvl="0" indent="-273050" algn="l" defTabSz="914400" rtl="0" eaLnBrk="0" fontAlgn="base" latinLnBrk="0" hangingPunct="0">
              <a:lnSpc>
                <a:spcPct val="100000"/>
              </a:lnSpc>
              <a:spcBef>
                <a:spcPts val="600"/>
              </a:spcBef>
              <a:spcAft>
                <a:spcPct val="0"/>
              </a:spcAft>
              <a:buClr>
                <a:srgbClr val="FF0000"/>
              </a:buClr>
              <a:buSzPct val="95000"/>
              <a:buFont typeface="Wingdings 2" pitchFamily="18" charset="2"/>
              <a:buChar char=""/>
              <a:tabLst/>
              <a:defRPr/>
            </a:pPr>
            <a:r>
              <a:rPr kumimoji="0" lang="zh-CN" altLang="zh-CN" sz="2000" b="1" i="0" u="none" strike="noStrike" kern="120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rPr>
              <a:t>封装就是在数据前面加上用于控制传输过程的控制信息</a:t>
            </a:r>
            <a:r>
              <a:rPr kumimoji="0" lang="zh-CN" altLang="en-US" sz="2000" b="1" i="0" u="none" strike="noStrike" kern="120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rPr>
              <a:t>，是协议语法的具体实现。</a:t>
            </a:r>
            <a:endParaRPr kumimoji="0" lang="en-US" altLang="zh-CN" sz="2000" b="1" i="0" u="none" strike="noStrike" kern="120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endParaRPr>
          </a:p>
          <a:p>
            <a:pPr marL="273050" marR="0" lvl="0" indent="-273050" algn="l" defTabSz="914400" rtl="0" eaLnBrk="0" fontAlgn="base" latinLnBrk="0" hangingPunct="0">
              <a:lnSpc>
                <a:spcPct val="100000"/>
              </a:lnSpc>
              <a:spcBef>
                <a:spcPts val="600"/>
              </a:spcBef>
              <a:spcAft>
                <a:spcPct val="0"/>
              </a:spcAft>
              <a:buClr>
                <a:srgbClr val="FF0000"/>
              </a:buClr>
              <a:buSzPct val="95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rPr>
              <a:t>封装过程如下：</a:t>
            </a:r>
            <a:endParaRPr kumimoji="0" lang="en-US" altLang="zh-CN" sz="2000" b="1" i="0" u="none" strike="noStrike" kern="120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mn-cs"/>
            </a:endParaRPr>
          </a:p>
          <a:p>
            <a:pPr marL="639763" marR="0" lvl="1" indent="-246063" algn="l" defTabSz="914400" rtl="0" eaLnBrk="0" fontAlgn="base" latinLnBrk="0" hangingPunct="0">
              <a:lnSpc>
                <a:spcPct val="100000"/>
              </a:lnSpc>
              <a:spcBef>
                <a:spcPts val="600"/>
              </a:spcBef>
              <a:spcAft>
                <a:spcPct val="0"/>
              </a:spcAft>
              <a:buClr>
                <a:srgbClr val="0F6FC6"/>
              </a:buClr>
              <a:buSzPct val="85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当某一层实体要进行通信时，它将要传输的数据（即协议数据单元</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PDU</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）通过层间接口提交给下一层</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639763" marR="0" lvl="1" indent="-246063" algn="l" defTabSz="914400" rtl="0" eaLnBrk="0" fontAlgn="base" latinLnBrk="0" hangingPunct="0">
              <a:lnSpc>
                <a:spcPct val="100000"/>
              </a:lnSpc>
              <a:spcBef>
                <a:spcPts val="600"/>
              </a:spcBef>
              <a:spcAft>
                <a:spcPct val="0"/>
              </a:spcAft>
              <a:buClr>
                <a:srgbClr val="0F6FC6"/>
              </a:buClr>
              <a:buSzPct val="85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下层收到上层的</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PDU</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后，将其加上报文头部（</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）形成本层</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PDU</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，然后将其传递给下一层</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914400" marR="0" lvl="2" indent="-246063" algn="l" defTabSz="914400" rtl="0" eaLnBrk="0" fontAlgn="base" latinLnBrk="0" hangingPunct="0">
              <a:lnSpc>
                <a:spcPct val="100000"/>
              </a:lnSpc>
              <a:spcBef>
                <a:spcPts val="600"/>
              </a:spcBef>
              <a:spcAft>
                <a:spcPct val="0"/>
              </a:spcAft>
              <a:buClr>
                <a:srgbClr val="009DD9"/>
              </a:buClr>
              <a:buSzPct val="70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给上层数据加上</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的过程称为</a:t>
            </a:r>
            <a:r>
              <a:rPr kumimoji="0" lang="zh-CN" altLang="en-US" sz="2000" b="1"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封装</a:t>
            </a:r>
            <a:r>
              <a:rPr kumimoji="0" lang="zh-CN" altLang="en-US" sz="2000"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encapsulation</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1187450" marR="0" lvl="3" indent="-209550" algn="l" defTabSz="914400" rtl="0" eaLnBrk="0" fontAlgn="base" latinLnBrk="0" hangingPunct="0">
              <a:lnSpc>
                <a:spcPct val="100000"/>
              </a:lnSpc>
              <a:spcBef>
                <a:spcPts val="600"/>
              </a:spcBef>
              <a:spcAft>
                <a:spcPct val="0"/>
              </a:spcAft>
              <a:buClr>
                <a:srgbClr val="0BD0D9"/>
              </a:buClr>
              <a:buSzPct val="65000"/>
              <a:buFont typeface="Wingdings 2" pitchFamily="18" charset="2"/>
              <a:buChar char=""/>
              <a:tabLst/>
              <a:defRPr/>
            </a:pPr>
            <a:r>
              <a:rPr kumimoji="0" lang="zh-CN" altLang="en-US"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类似于在邮寄信件前需要在外面套上信封</a:t>
            </a:r>
            <a:endParaRPr kumimoji="0" lang="en-US" altLang="zh-CN"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914400" marR="0" lvl="2" indent="-246063" algn="l" defTabSz="914400" rtl="0" eaLnBrk="0" fontAlgn="base" latinLnBrk="0" hangingPunct="0">
              <a:lnSpc>
                <a:spcPct val="100000"/>
              </a:lnSpc>
              <a:spcBef>
                <a:spcPts val="600"/>
              </a:spcBef>
              <a:spcAft>
                <a:spcPct val="0"/>
              </a:spcAft>
              <a:buClr>
                <a:srgbClr val="009DD9"/>
              </a:buClr>
              <a:buSzPct val="70000"/>
              <a:buFont typeface="Wingdings 2" pitchFamily="18" charset="2"/>
              <a:buChar char=""/>
              <a:tabLst/>
              <a:defRPr/>
            </a:pP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中包含地址和对等层通信所需的一些控制信息。</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639763" marR="0" lvl="1" indent="-246063" algn="l" defTabSz="914400" rtl="0" eaLnBrk="0" fontAlgn="base" latinLnBrk="0" hangingPunct="0">
              <a:lnSpc>
                <a:spcPct val="100000"/>
              </a:lnSpc>
              <a:spcBef>
                <a:spcPts val="600"/>
              </a:spcBef>
              <a:spcAft>
                <a:spcPct val="0"/>
              </a:spcAft>
              <a:buClr>
                <a:srgbClr val="0F6FC6"/>
              </a:buClr>
              <a:buSzPct val="85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每一层都按此方法处理，在最底层将逐层封装后的数据传送到目的端</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639763" marR="0" lvl="1" indent="-246063" algn="l" defTabSz="914400" rtl="0" eaLnBrk="0" fontAlgn="base" latinLnBrk="0" hangingPunct="0">
              <a:lnSpc>
                <a:spcPct val="100000"/>
              </a:lnSpc>
              <a:spcBef>
                <a:spcPts val="600"/>
              </a:spcBef>
              <a:spcAft>
                <a:spcPct val="0"/>
              </a:spcAft>
              <a:buClr>
                <a:srgbClr val="0F6FC6"/>
              </a:buClr>
              <a:buSzPct val="85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目的端的每一层只处理本层的</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，并将去掉</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后的数据部分提交给其上层，本层不对数据部分作任何处理。</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914400" marR="0" lvl="2" indent="-246063" algn="l" defTabSz="914400" rtl="0" eaLnBrk="0" fontAlgn="base" latinLnBrk="0" hangingPunct="0">
              <a:lnSpc>
                <a:spcPct val="100000"/>
              </a:lnSpc>
              <a:spcBef>
                <a:spcPts val="600"/>
              </a:spcBef>
              <a:spcAft>
                <a:spcPct val="0"/>
              </a:spcAft>
              <a:buClr>
                <a:srgbClr val="009DD9"/>
              </a:buClr>
              <a:buSzPct val="70000"/>
              <a:buFont typeface="Wingdings 2" pitchFamily="18" charset="2"/>
              <a:buChar char=""/>
              <a:tabLst/>
              <a:defRPr/>
            </a:pP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去掉</a:t>
            </a:r>
            <a:r>
              <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header</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的过程称为</a:t>
            </a:r>
            <a:r>
              <a:rPr kumimoji="0" lang="zh-CN" altLang="en-US" sz="2000" b="1" i="0" u="none" strike="noStrike" kern="1200" cap="none" spc="0" normalizeH="0" baseline="0" noProof="0" dirty="0">
                <a:ln>
                  <a:noFill/>
                </a:ln>
                <a:solidFill>
                  <a:srgbClr val="FF0000"/>
                </a:solidFill>
                <a:effectLst/>
                <a:uLnTx/>
                <a:uFillTx/>
                <a:latin typeface="黑体" pitchFamily="2" charset="-122"/>
                <a:ea typeface="黑体" pitchFamily="2" charset="-122"/>
                <a:cs typeface="+mn-cs"/>
              </a:rPr>
              <a:t>解封装</a:t>
            </a:r>
            <a:r>
              <a:rPr kumimoji="0" lang="zh-CN" altLang="en-US" sz="2000" b="1" i="0" u="none" strike="noStrike" kern="1200" cap="none" spc="0" normalizeH="0" baseline="0" noProof="0" dirty="0">
                <a:ln>
                  <a:noFill/>
                </a:ln>
                <a:solidFill>
                  <a:sysClr val="windowText" lastClr="000000"/>
                </a:solidFill>
                <a:effectLst/>
                <a:uLnTx/>
                <a:uFillTx/>
                <a:latin typeface="黑体" pitchFamily="2" charset="-122"/>
                <a:ea typeface="黑体" pitchFamily="2" charset="-122"/>
                <a:cs typeface="+mn-cs"/>
              </a:rPr>
              <a:t>（</a:t>
            </a:r>
            <a:r>
              <a:rPr kumimoji="0" lang="en-US" altLang="zh-CN" sz="2000" b="1" i="0" u="none" strike="noStrike" kern="1200" cap="none" spc="0" normalizeH="0" baseline="0" noProof="0" dirty="0" err="1">
                <a:ln>
                  <a:noFill/>
                </a:ln>
                <a:solidFill>
                  <a:sysClr val="windowText" lastClr="000000"/>
                </a:solidFill>
                <a:effectLst/>
                <a:uLnTx/>
                <a:uFillTx/>
                <a:latin typeface="黑体" pitchFamily="2" charset="-122"/>
                <a:ea typeface="黑体" pitchFamily="2" charset="-122"/>
                <a:cs typeface="+mn-cs"/>
              </a:rPr>
              <a:t>de</a:t>
            </a:r>
            <a:r>
              <a:rPr kumimoji="0" lang="en-US" altLang="zh-CN" sz="2000" b="1" i="0" u="none" strike="noStrike" kern="1200" cap="none" spc="0" normalizeH="0" baseline="0" noProof="0" dirty="0" err="1">
                <a:ln>
                  <a:noFill/>
                </a:ln>
                <a:solidFill>
                  <a:sysClr val="windowText" lastClr="000000"/>
                </a:solidFill>
                <a:effectLst/>
                <a:uLnTx/>
                <a:uFillTx/>
                <a:latin typeface="Constantia"/>
                <a:ea typeface="宋体" panose="02010600030101010101" pitchFamily="2" charset="-122"/>
                <a:cs typeface="+mn-cs"/>
              </a:rPr>
              <a:t>capsulation</a:t>
            </a:r>
            <a:r>
              <a:rPr kumimoji="0" lang="zh-CN" altLang="en-US"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a:t>
            </a:r>
            <a:endParaRPr kumimoji="0" lang="en-US" altLang="zh-CN" sz="2000"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a:p>
            <a:pPr marL="1187450" marR="0" lvl="3" indent="-209550" algn="l" defTabSz="914400" rtl="0" eaLnBrk="0" fontAlgn="base" latinLnBrk="0" hangingPunct="0">
              <a:lnSpc>
                <a:spcPct val="100000"/>
              </a:lnSpc>
              <a:spcBef>
                <a:spcPts val="600"/>
              </a:spcBef>
              <a:spcAft>
                <a:spcPct val="0"/>
              </a:spcAft>
              <a:buClr>
                <a:srgbClr val="0BD0D9"/>
              </a:buClr>
              <a:buSzPct val="65000"/>
              <a:buFont typeface="Wingdings 2" pitchFamily="18" charset="2"/>
              <a:buChar char=""/>
              <a:tabLst/>
              <a:defRPr/>
            </a:pPr>
            <a:r>
              <a:rPr kumimoji="0" lang="zh-CN" altLang="en-US"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rPr>
              <a:t>类似于收信人拆开信封取出信件</a:t>
            </a:r>
            <a:endParaRPr kumimoji="0" lang="en-US" altLang="zh-CN" b="1" i="0" u="none" strike="noStrike" kern="1200" cap="none" spc="0" normalizeH="0" baseline="0" noProof="0" dirty="0">
              <a:ln>
                <a:noFill/>
              </a:ln>
              <a:solidFill>
                <a:sysClr val="windowText" lastClr="000000"/>
              </a:solidFill>
              <a:effectLst/>
              <a:uLnTx/>
              <a:uFillTx/>
              <a:latin typeface="Constantia"/>
              <a:ea typeface="宋体" panose="02010600030101010101" pitchFamily="2" charset="-122"/>
              <a:cs typeface="+mn-cs"/>
            </a:endParaRPr>
          </a:p>
        </p:txBody>
      </p:sp>
      <p:grpSp>
        <p:nvGrpSpPr>
          <p:cNvPr id="53" name="组合 52">
            <a:extLst>
              <a:ext uri="{FF2B5EF4-FFF2-40B4-BE49-F238E27FC236}">
                <a16:creationId xmlns:a16="http://schemas.microsoft.com/office/drawing/2014/main" id="{3E8EED75-49F3-48CE-B3BD-A81E750D0FD1}"/>
              </a:ext>
            </a:extLst>
          </p:cNvPr>
          <p:cNvGrpSpPr/>
          <p:nvPr/>
        </p:nvGrpSpPr>
        <p:grpSpPr>
          <a:xfrm>
            <a:off x="1639048" y="1825642"/>
            <a:ext cx="8250463" cy="2916113"/>
            <a:chOff x="3384642" y="352932"/>
            <a:chExt cx="7056785" cy="2736304"/>
          </a:xfrm>
        </p:grpSpPr>
        <p:sp>
          <p:nvSpPr>
            <p:cNvPr id="54" name="矩形 53">
              <a:extLst>
                <a:ext uri="{FF2B5EF4-FFF2-40B4-BE49-F238E27FC236}">
                  <a16:creationId xmlns:a16="http://schemas.microsoft.com/office/drawing/2014/main" id="{FD0546F0-6D1D-42BD-96BC-7CECFB2AFEE4}"/>
                </a:ext>
              </a:extLst>
            </p:cNvPr>
            <p:cNvSpPr/>
            <p:nvPr/>
          </p:nvSpPr>
          <p:spPr>
            <a:xfrm>
              <a:off x="3384642" y="352932"/>
              <a:ext cx="7056785" cy="2736304"/>
            </a:xfrm>
            <a:prstGeom prst="rect">
              <a:avLst/>
            </a:prstGeom>
            <a:gradFill rotWithShape="1">
              <a:gsLst>
                <a:gs pos="0">
                  <a:srgbClr val="7CCA62">
                    <a:tint val="70000"/>
                    <a:satMod val="130000"/>
                  </a:srgbClr>
                </a:gs>
                <a:gs pos="43000">
                  <a:srgbClr val="7CCA62">
                    <a:tint val="44000"/>
                    <a:satMod val="165000"/>
                  </a:srgbClr>
                </a:gs>
                <a:gs pos="93000">
                  <a:srgbClr val="7CCA62">
                    <a:tint val="15000"/>
                    <a:satMod val="165000"/>
                  </a:srgbClr>
                </a:gs>
                <a:gs pos="100000">
                  <a:srgbClr val="7CCA62">
                    <a:tint val="5000"/>
                    <a:satMod val="250000"/>
                  </a:srgbClr>
                </a:gs>
              </a:gsLst>
              <a:path path="circle">
                <a:fillToRect l="50000" t="130000" r="50000" b="-30000"/>
              </a:path>
            </a:gradFill>
            <a:ln w="9525" cap="flat" cmpd="sng" algn="ctr">
              <a:solidFill>
                <a:srgbClr val="7CCA62">
                  <a:shade val="50000"/>
                  <a:satMod val="103000"/>
                </a:srgbClr>
              </a:solidFill>
              <a:prstDash val="solid"/>
            </a:ln>
            <a:effectLst>
              <a:outerShdw blurRad="57150" dist="38100" dir="5400000" algn="ctr" rotWithShape="0">
                <a:srgbClr val="7CCA62">
                  <a:shade val="9000"/>
                  <a:satMod val="105000"/>
                  <a:alpha val="4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onstantia"/>
                <a:ea typeface="宋体" panose="02010600030101010101" pitchFamily="2" charset="-122"/>
                <a:cs typeface="+mn-cs"/>
              </a:endParaRPr>
            </a:p>
          </p:txBody>
        </p:sp>
        <p:grpSp>
          <p:nvGrpSpPr>
            <p:cNvPr id="97" name="组合 93">
              <a:extLst>
                <a:ext uri="{FF2B5EF4-FFF2-40B4-BE49-F238E27FC236}">
                  <a16:creationId xmlns:a16="http://schemas.microsoft.com/office/drawing/2014/main" id="{F69BE0ED-A8DF-4467-AC9C-14E3672B6C0B}"/>
                </a:ext>
              </a:extLst>
            </p:cNvPr>
            <p:cNvGrpSpPr>
              <a:grpSpLocks/>
            </p:cNvGrpSpPr>
            <p:nvPr/>
          </p:nvGrpSpPr>
          <p:grpSpPr bwMode="auto">
            <a:xfrm>
              <a:off x="3558748" y="440672"/>
              <a:ext cx="6551612" cy="2504428"/>
              <a:chOff x="1691679" y="4257103"/>
              <a:chExt cx="6552209" cy="2503870"/>
            </a:xfrm>
          </p:grpSpPr>
          <p:grpSp>
            <p:nvGrpSpPr>
              <p:cNvPr id="98" name="Group 89">
                <a:extLst>
                  <a:ext uri="{FF2B5EF4-FFF2-40B4-BE49-F238E27FC236}">
                    <a16:creationId xmlns:a16="http://schemas.microsoft.com/office/drawing/2014/main" id="{BFEDF635-1A0D-44B7-8453-9F6A875E2BC0}"/>
                  </a:ext>
                </a:extLst>
              </p:cNvPr>
              <p:cNvGrpSpPr>
                <a:grpSpLocks/>
              </p:cNvGrpSpPr>
              <p:nvPr/>
            </p:nvGrpSpPr>
            <p:grpSpPr bwMode="auto">
              <a:xfrm>
                <a:off x="1691679" y="4257103"/>
                <a:ext cx="6552209" cy="2503870"/>
                <a:chOff x="104" y="1896"/>
                <a:chExt cx="4759" cy="2087"/>
              </a:xfrm>
            </p:grpSpPr>
            <p:grpSp>
              <p:nvGrpSpPr>
                <p:cNvPr id="106" name="Group 4">
                  <a:extLst>
                    <a:ext uri="{FF2B5EF4-FFF2-40B4-BE49-F238E27FC236}">
                      <a16:creationId xmlns:a16="http://schemas.microsoft.com/office/drawing/2014/main" id="{EA080FBC-B44A-4A84-A34C-2ABD18B24D50}"/>
                    </a:ext>
                  </a:extLst>
                </p:cNvPr>
                <p:cNvGrpSpPr>
                  <a:grpSpLocks/>
                </p:cNvGrpSpPr>
                <p:nvPr/>
              </p:nvGrpSpPr>
              <p:grpSpPr bwMode="auto">
                <a:xfrm>
                  <a:off x="1192" y="2279"/>
                  <a:ext cx="1092" cy="1704"/>
                  <a:chOff x="1842" y="2837"/>
                  <a:chExt cx="1092" cy="1704"/>
                </a:xfrm>
              </p:grpSpPr>
              <p:grpSp>
                <p:nvGrpSpPr>
                  <p:cNvPr id="178" name="Group 5">
                    <a:extLst>
                      <a:ext uri="{FF2B5EF4-FFF2-40B4-BE49-F238E27FC236}">
                        <a16:creationId xmlns:a16="http://schemas.microsoft.com/office/drawing/2014/main" id="{A3E06CED-A7D8-4B1F-8CEC-D7D7BF3DABD6}"/>
                      </a:ext>
                    </a:extLst>
                  </p:cNvPr>
                  <p:cNvGrpSpPr>
                    <a:grpSpLocks/>
                  </p:cNvGrpSpPr>
                  <p:nvPr/>
                </p:nvGrpSpPr>
                <p:grpSpPr bwMode="auto">
                  <a:xfrm>
                    <a:off x="1842" y="2837"/>
                    <a:ext cx="1092" cy="1266"/>
                    <a:chOff x="1842" y="2837"/>
                    <a:chExt cx="834" cy="942"/>
                  </a:xfrm>
                </p:grpSpPr>
                <p:sp>
                  <p:nvSpPr>
                    <p:cNvPr id="180" name="Rectangle 6">
                      <a:extLst>
                        <a:ext uri="{FF2B5EF4-FFF2-40B4-BE49-F238E27FC236}">
                          <a16:creationId xmlns:a16="http://schemas.microsoft.com/office/drawing/2014/main" id="{F6027E96-F672-4BFC-94A3-4E8FCF50F5CB}"/>
                        </a:ext>
                      </a:extLst>
                    </p:cNvPr>
                    <p:cNvSpPr>
                      <a:spLocks noChangeArrowheads="1"/>
                    </p:cNvSpPr>
                    <p:nvPr/>
                  </p:nvSpPr>
                  <p:spPr bwMode="auto">
                    <a:xfrm>
                      <a:off x="1878" y="2837"/>
                      <a:ext cx="798" cy="903"/>
                    </a:xfrm>
                    <a:prstGeom prst="rect">
                      <a:avLst/>
                    </a:prstGeom>
                    <a:solidFill>
                      <a:srgbClr val="009DD9"/>
                    </a:solidFill>
                    <a:ln w="9525">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81" name="Rectangle 7">
                      <a:extLst>
                        <a:ext uri="{FF2B5EF4-FFF2-40B4-BE49-F238E27FC236}">
                          <a16:creationId xmlns:a16="http://schemas.microsoft.com/office/drawing/2014/main" id="{1D8CD51F-EACF-414C-8D84-8B46078455BA}"/>
                        </a:ext>
                      </a:extLst>
                    </p:cNvPr>
                    <p:cNvSpPr>
                      <a:spLocks noChangeArrowheads="1"/>
                    </p:cNvSpPr>
                    <p:nvPr/>
                  </p:nvSpPr>
                  <p:spPr bwMode="auto">
                    <a:xfrm>
                      <a:off x="1848" y="2876"/>
                      <a:ext cx="798" cy="903"/>
                    </a:xfrm>
                    <a:prstGeom prst="rect">
                      <a:avLst/>
                    </a:prstGeom>
                    <a:solidFill>
                      <a:sysClr val="window" lastClr="FFFFFF"/>
                    </a:solidFill>
                    <a:ln w="2857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82" name="Line 8">
                      <a:extLst>
                        <a:ext uri="{FF2B5EF4-FFF2-40B4-BE49-F238E27FC236}">
                          <a16:creationId xmlns:a16="http://schemas.microsoft.com/office/drawing/2014/main" id="{F3FF6207-81AC-47C6-9E64-3BBA6C2FABF8}"/>
                        </a:ext>
                      </a:extLst>
                    </p:cNvPr>
                    <p:cNvSpPr>
                      <a:spLocks noChangeShapeType="1"/>
                    </p:cNvSpPr>
                    <p:nvPr/>
                  </p:nvSpPr>
                  <p:spPr bwMode="auto">
                    <a:xfrm flipV="1">
                      <a:off x="1845" y="3077"/>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83" name="Line 9">
                      <a:extLst>
                        <a:ext uri="{FF2B5EF4-FFF2-40B4-BE49-F238E27FC236}">
                          <a16:creationId xmlns:a16="http://schemas.microsoft.com/office/drawing/2014/main" id="{94B183A1-EEC6-47EC-BB56-8D3572AD3363}"/>
                        </a:ext>
                      </a:extLst>
                    </p:cNvPr>
                    <p:cNvSpPr>
                      <a:spLocks noChangeShapeType="1"/>
                    </p:cNvSpPr>
                    <p:nvPr/>
                  </p:nvSpPr>
                  <p:spPr bwMode="auto">
                    <a:xfrm flipV="1">
                      <a:off x="1857" y="3257"/>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84" name="Line 10">
                      <a:extLst>
                        <a:ext uri="{FF2B5EF4-FFF2-40B4-BE49-F238E27FC236}">
                          <a16:creationId xmlns:a16="http://schemas.microsoft.com/office/drawing/2014/main" id="{C4EED9DD-ED2E-46D2-8395-244479A25817}"/>
                        </a:ext>
                      </a:extLst>
                    </p:cNvPr>
                    <p:cNvSpPr>
                      <a:spLocks noChangeShapeType="1"/>
                    </p:cNvSpPr>
                    <p:nvPr/>
                  </p:nvSpPr>
                  <p:spPr bwMode="auto">
                    <a:xfrm flipV="1">
                      <a:off x="1857" y="3419"/>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85" name="Line 11">
                      <a:extLst>
                        <a:ext uri="{FF2B5EF4-FFF2-40B4-BE49-F238E27FC236}">
                          <a16:creationId xmlns:a16="http://schemas.microsoft.com/office/drawing/2014/main" id="{33770FC2-73A0-46A4-A6EA-477D4E9C8A97}"/>
                        </a:ext>
                      </a:extLst>
                    </p:cNvPr>
                    <p:cNvSpPr>
                      <a:spLocks noChangeShapeType="1"/>
                    </p:cNvSpPr>
                    <p:nvPr/>
                  </p:nvSpPr>
                  <p:spPr bwMode="auto">
                    <a:xfrm flipV="1">
                      <a:off x="1842" y="3596"/>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sp>
                <p:nvSpPr>
                  <p:cNvPr id="179" name="Text Box 12">
                    <a:extLst>
                      <a:ext uri="{FF2B5EF4-FFF2-40B4-BE49-F238E27FC236}">
                        <a16:creationId xmlns:a16="http://schemas.microsoft.com/office/drawing/2014/main" id="{68DE25BA-2D8D-4711-A5E8-95D58AC02FE5}"/>
                      </a:ext>
                    </a:extLst>
                  </p:cNvPr>
                  <p:cNvSpPr txBox="1">
                    <a:spLocks noChangeArrowheads="1"/>
                  </p:cNvSpPr>
                  <p:nvPr/>
                </p:nvSpPr>
                <p:spPr bwMode="auto">
                  <a:xfrm>
                    <a:off x="2167" y="2900"/>
                    <a:ext cx="404" cy="1641"/>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5</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4</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3</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2</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1</a:t>
                    </a:r>
                  </a:p>
                </p:txBody>
              </p:sp>
            </p:grpSp>
            <p:grpSp>
              <p:nvGrpSpPr>
                <p:cNvPr id="107" name="Group 14">
                  <a:extLst>
                    <a:ext uri="{FF2B5EF4-FFF2-40B4-BE49-F238E27FC236}">
                      <a16:creationId xmlns:a16="http://schemas.microsoft.com/office/drawing/2014/main" id="{015251B8-8CEC-4B42-923C-599837540EBB}"/>
                    </a:ext>
                  </a:extLst>
                </p:cNvPr>
                <p:cNvGrpSpPr>
                  <a:grpSpLocks/>
                </p:cNvGrpSpPr>
                <p:nvPr/>
              </p:nvGrpSpPr>
              <p:grpSpPr bwMode="auto">
                <a:xfrm>
                  <a:off x="2689" y="2267"/>
                  <a:ext cx="1091" cy="1266"/>
                  <a:chOff x="1842" y="2837"/>
                  <a:chExt cx="833" cy="942"/>
                </a:xfrm>
              </p:grpSpPr>
              <p:sp>
                <p:nvSpPr>
                  <p:cNvPr id="172" name="Rectangle 15">
                    <a:extLst>
                      <a:ext uri="{FF2B5EF4-FFF2-40B4-BE49-F238E27FC236}">
                        <a16:creationId xmlns:a16="http://schemas.microsoft.com/office/drawing/2014/main" id="{EBC22559-A56E-441E-8B39-E9750B22E6B5}"/>
                      </a:ext>
                    </a:extLst>
                  </p:cNvPr>
                  <p:cNvSpPr>
                    <a:spLocks noChangeArrowheads="1"/>
                  </p:cNvSpPr>
                  <p:nvPr/>
                </p:nvSpPr>
                <p:spPr bwMode="auto">
                  <a:xfrm>
                    <a:off x="1877" y="2837"/>
                    <a:ext cx="798" cy="903"/>
                  </a:xfrm>
                  <a:prstGeom prst="rect">
                    <a:avLst/>
                  </a:prstGeom>
                  <a:solidFill>
                    <a:srgbClr val="009DD9"/>
                  </a:solidFill>
                  <a:ln w="9525">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3" name="Rectangle 16">
                    <a:extLst>
                      <a:ext uri="{FF2B5EF4-FFF2-40B4-BE49-F238E27FC236}">
                        <a16:creationId xmlns:a16="http://schemas.microsoft.com/office/drawing/2014/main" id="{548A6412-12A7-4BB9-98C6-EA979A07DFEB}"/>
                      </a:ext>
                    </a:extLst>
                  </p:cNvPr>
                  <p:cNvSpPr>
                    <a:spLocks noChangeArrowheads="1"/>
                  </p:cNvSpPr>
                  <p:nvPr/>
                </p:nvSpPr>
                <p:spPr bwMode="auto">
                  <a:xfrm>
                    <a:off x="1847" y="2876"/>
                    <a:ext cx="798" cy="903"/>
                  </a:xfrm>
                  <a:prstGeom prst="rect">
                    <a:avLst/>
                  </a:prstGeom>
                  <a:solidFill>
                    <a:sysClr val="window" lastClr="FFFFFF"/>
                  </a:solidFill>
                  <a:ln w="28575">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4" name="Line 17">
                    <a:extLst>
                      <a:ext uri="{FF2B5EF4-FFF2-40B4-BE49-F238E27FC236}">
                        <a16:creationId xmlns:a16="http://schemas.microsoft.com/office/drawing/2014/main" id="{2C39DD87-6F0D-4C9B-B997-A5C96E89F392}"/>
                      </a:ext>
                    </a:extLst>
                  </p:cNvPr>
                  <p:cNvSpPr>
                    <a:spLocks noChangeShapeType="1"/>
                  </p:cNvSpPr>
                  <p:nvPr/>
                </p:nvSpPr>
                <p:spPr bwMode="auto">
                  <a:xfrm flipV="1">
                    <a:off x="1845" y="3077"/>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5" name="Line 18">
                    <a:extLst>
                      <a:ext uri="{FF2B5EF4-FFF2-40B4-BE49-F238E27FC236}">
                        <a16:creationId xmlns:a16="http://schemas.microsoft.com/office/drawing/2014/main" id="{75CB9D0E-4676-4879-AFBD-0E03D2771065}"/>
                      </a:ext>
                    </a:extLst>
                  </p:cNvPr>
                  <p:cNvSpPr>
                    <a:spLocks noChangeShapeType="1"/>
                  </p:cNvSpPr>
                  <p:nvPr/>
                </p:nvSpPr>
                <p:spPr bwMode="auto">
                  <a:xfrm flipV="1">
                    <a:off x="1857" y="3257"/>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6" name="Line 19">
                    <a:extLst>
                      <a:ext uri="{FF2B5EF4-FFF2-40B4-BE49-F238E27FC236}">
                        <a16:creationId xmlns:a16="http://schemas.microsoft.com/office/drawing/2014/main" id="{34CFC983-06A9-49F4-B90E-4C0EE1BEA570}"/>
                      </a:ext>
                    </a:extLst>
                  </p:cNvPr>
                  <p:cNvSpPr>
                    <a:spLocks noChangeShapeType="1"/>
                  </p:cNvSpPr>
                  <p:nvPr/>
                </p:nvSpPr>
                <p:spPr bwMode="auto">
                  <a:xfrm flipV="1">
                    <a:off x="1857" y="3419"/>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7" name="Line 20">
                    <a:extLst>
                      <a:ext uri="{FF2B5EF4-FFF2-40B4-BE49-F238E27FC236}">
                        <a16:creationId xmlns:a16="http://schemas.microsoft.com/office/drawing/2014/main" id="{D13AFD06-56AA-4AFF-AB88-52298C63E34C}"/>
                      </a:ext>
                    </a:extLst>
                  </p:cNvPr>
                  <p:cNvSpPr>
                    <a:spLocks noChangeShapeType="1"/>
                  </p:cNvSpPr>
                  <p:nvPr/>
                </p:nvSpPr>
                <p:spPr bwMode="auto">
                  <a:xfrm flipV="1">
                    <a:off x="1842" y="3596"/>
                    <a:ext cx="789" cy="3"/>
                  </a:xfrm>
                  <a:prstGeom prst="line">
                    <a:avLst/>
                  </a:prstGeom>
                  <a:noFill/>
                  <a:ln w="28575">
                    <a:solidFill>
                      <a:sysClr val="windowText" lastClr="000000"/>
                    </a:solidFill>
                    <a:round/>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sp>
              <p:nvSpPr>
                <p:cNvPr id="108" name="Text Box 22">
                  <a:extLst>
                    <a:ext uri="{FF2B5EF4-FFF2-40B4-BE49-F238E27FC236}">
                      <a16:creationId xmlns:a16="http://schemas.microsoft.com/office/drawing/2014/main" id="{A2FE7239-82F5-44E0-8BED-7DBF09550E3C}"/>
                    </a:ext>
                  </a:extLst>
                </p:cNvPr>
                <p:cNvSpPr txBox="1">
                  <a:spLocks noChangeArrowheads="1"/>
                </p:cNvSpPr>
                <p:nvPr/>
              </p:nvSpPr>
              <p:spPr bwMode="auto">
                <a:xfrm>
                  <a:off x="1481" y="1972"/>
                  <a:ext cx="472" cy="410"/>
                </a:xfrm>
                <a:prstGeom prst="rect">
                  <a:avLst/>
                </a:prstGeom>
                <a:noFill/>
                <a:ln w="9525">
                  <a:noFill/>
                  <a:miter lim="800000"/>
                  <a:headEnd/>
                  <a:tailEn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omic Sans MS" pitchFamily="66" charset="0"/>
                      <a:ea typeface="宋体" pitchFamily="2" charset="-122"/>
                    </a:rPr>
                    <a:t>源端</a:t>
                  </a:r>
                  <a:endParaRPr kumimoji="0" lang="en-US" altLang="zh-CN" sz="1800" b="1" i="0" u="none" strike="noStrike" kern="0" cap="none" spc="0" normalizeH="0" baseline="0" noProof="0" dirty="0">
                    <a:ln>
                      <a:noFill/>
                    </a:ln>
                    <a:solidFill>
                      <a:prstClr val="black"/>
                    </a:solidFill>
                    <a:effectLst/>
                    <a:uLnTx/>
                    <a:uFillTx/>
                    <a:latin typeface="Comic Sans MS" pitchFamily="66" charset="0"/>
                    <a:ea typeface="宋体" pitchFamily="2" charset="-122"/>
                  </a:endParaRPr>
                </a:p>
              </p:txBody>
            </p:sp>
            <p:sp>
              <p:nvSpPr>
                <p:cNvPr id="109" name="Text Box 23">
                  <a:extLst>
                    <a:ext uri="{FF2B5EF4-FFF2-40B4-BE49-F238E27FC236}">
                      <a16:creationId xmlns:a16="http://schemas.microsoft.com/office/drawing/2014/main" id="{8D69CFE4-1F84-4FDA-A1AA-B949EE012447}"/>
                    </a:ext>
                  </a:extLst>
                </p:cNvPr>
                <p:cNvSpPr txBox="1">
                  <a:spLocks noChangeArrowheads="1"/>
                </p:cNvSpPr>
                <p:nvPr/>
              </p:nvSpPr>
              <p:spPr bwMode="auto">
                <a:xfrm>
                  <a:off x="2915" y="1979"/>
                  <a:ext cx="641" cy="410"/>
                </a:xfrm>
                <a:prstGeom prst="rect">
                  <a:avLst/>
                </a:prstGeom>
                <a:noFill/>
                <a:ln w="9525">
                  <a:noFill/>
                  <a:miter lim="800000"/>
                  <a:headEnd/>
                  <a:tailEnd/>
                </a:ln>
              </p:spPr>
              <p:txBody>
                <a:bodyPr wrap="non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omic Sans MS" pitchFamily="66" charset="0"/>
                      <a:ea typeface="宋体" pitchFamily="2" charset="-122"/>
                    </a:rPr>
                    <a:t>目的端</a:t>
                  </a:r>
                  <a:endParaRPr kumimoji="0" lang="en-US" altLang="zh-CN" sz="1800" b="1" i="0" u="none" strike="noStrike" kern="0" cap="none" spc="0" normalizeH="0" baseline="0" noProof="0" dirty="0">
                    <a:ln>
                      <a:noFill/>
                    </a:ln>
                    <a:solidFill>
                      <a:prstClr val="black"/>
                    </a:solidFill>
                    <a:effectLst/>
                    <a:uLnTx/>
                    <a:uFillTx/>
                    <a:latin typeface="Comic Sans MS" pitchFamily="66" charset="0"/>
                    <a:ea typeface="宋体" pitchFamily="2" charset="-122"/>
                  </a:endParaRPr>
                </a:p>
              </p:txBody>
            </p:sp>
            <p:grpSp>
              <p:nvGrpSpPr>
                <p:cNvPr id="110" name="Group 25">
                  <a:extLst>
                    <a:ext uri="{FF2B5EF4-FFF2-40B4-BE49-F238E27FC236}">
                      <a16:creationId xmlns:a16="http://schemas.microsoft.com/office/drawing/2014/main" id="{91051B85-7BE6-49FB-A692-1203BC1584EE}"/>
                    </a:ext>
                  </a:extLst>
                </p:cNvPr>
                <p:cNvGrpSpPr>
                  <a:grpSpLocks/>
                </p:cNvGrpSpPr>
                <p:nvPr/>
              </p:nvGrpSpPr>
              <p:grpSpPr bwMode="auto">
                <a:xfrm>
                  <a:off x="104" y="2364"/>
                  <a:ext cx="1051" cy="1098"/>
                  <a:chOff x="230" y="2352"/>
                  <a:chExt cx="1051" cy="1098"/>
                </a:xfrm>
              </p:grpSpPr>
              <p:sp>
                <p:nvSpPr>
                  <p:cNvPr id="143" name="Rectangle 26">
                    <a:extLst>
                      <a:ext uri="{FF2B5EF4-FFF2-40B4-BE49-F238E27FC236}">
                        <a16:creationId xmlns:a16="http://schemas.microsoft.com/office/drawing/2014/main" id="{FA66A6C8-4155-4078-BD17-F2BF4EDD117F}"/>
                      </a:ext>
                    </a:extLst>
                  </p:cNvPr>
                  <p:cNvSpPr>
                    <a:spLocks noChangeArrowheads="1"/>
                  </p:cNvSpPr>
                  <p:nvPr/>
                </p:nvSpPr>
                <p:spPr bwMode="auto">
                  <a:xfrm>
                    <a:off x="892" y="235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44" name="Rectangle 27">
                    <a:extLst>
                      <a:ext uri="{FF2B5EF4-FFF2-40B4-BE49-F238E27FC236}">
                        <a16:creationId xmlns:a16="http://schemas.microsoft.com/office/drawing/2014/main" id="{68137E93-4E06-4AB1-97FA-D78309B310E3}"/>
                      </a:ext>
                    </a:extLst>
                  </p:cNvPr>
                  <p:cNvSpPr>
                    <a:spLocks noChangeArrowheads="1"/>
                  </p:cNvSpPr>
                  <p:nvPr/>
                </p:nvSpPr>
                <p:spPr bwMode="auto">
                  <a:xfrm>
                    <a:off x="892" y="2610"/>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45" name="Rectangle 28">
                    <a:extLst>
                      <a:ext uri="{FF2B5EF4-FFF2-40B4-BE49-F238E27FC236}">
                        <a16:creationId xmlns:a16="http://schemas.microsoft.com/office/drawing/2014/main" id="{F415822D-136C-4633-A254-A5A85B2CA5FB}"/>
                      </a:ext>
                    </a:extLst>
                  </p:cNvPr>
                  <p:cNvSpPr>
                    <a:spLocks noChangeArrowheads="1"/>
                  </p:cNvSpPr>
                  <p:nvPr/>
                </p:nvSpPr>
                <p:spPr bwMode="auto">
                  <a:xfrm>
                    <a:off x="903" y="285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46" name="Rectangle 29">
                    <a:extLst>
                      <a:ext uri="{FF2B5EF4-FFF2-40B4-BE49-F238E27FC236}">
                        <a16:creationId xmlns:a16="http://schemas.microsoft.com/office/drawing/2014/main" id="{52D3A52C-6A0E-4FA8-9AD5-C271AEB3C88E}"/>
                      </a:ext>
                    </a:extLst>
                  </p:cNvPr>
                  <p:cNvSpPr>
                    <a:spLocks noChangeArrowheads="1"/>
                  </p:cNvSpPr>
                  <p:nvPr/>
                </p:nvSpPr>
                <p:spPr bwMode="auto">
                  <a:xfrm>
                    <a:off x="903" y="309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grpSp>
                <p:nvGrpSpPr>
                  <p:cNvPr id="147" name="Group 30">
                    <a:extLst>
                      <a:ext uri="{FF2B5EF4-FFF2-40B4-BE49-F238E27FC236}">
                        <a16:creationId xmlns:a16="http://schemas.microsoft.com/office/drawing/2014/main" id="{62D5F71D-98DF-4591-9A5E-B16D4864E28B}"/>
                      </a:ext>
                    </a:extLst>
                  </p:cNvPr>
                  <p:cNvGrpSpPr>
                    <a:grpSpLocks/>
                  </p:cNvGrpSpPr>
                  <p:nvPr/>
                </p:nvGrpSpPr>
                <p:grpSpPr bwMode="auto">
                  <a:xfrm>
                    <a:off x="633" y="2592"/>
                    <a:ext cx="307" cy="376"/>
                    <a:chOff x="215" y="2368"/>
                    <a:chExt cx="307" cy="376"/>
                  </a:xfrm>
                </p:grpSpPr>
                <p:sp>
                  <p:nvSpPr>
                    <p:cNvPr id="169" name="Rectangle 31">
                      <a:extLst>
                        <a:ext uri="{FF2B5EF4-FFF2-40B4-BE49-F238E27FC236}">
                          <a16:creationId xmlns:a16="http://schemas.microsoft.com/office/drawing/2014/main" id="{CF87C3CD-B9BB-4E43-8491-2DB636D29213}"/>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70" name="Rectangle 32">
                      <a:extLst>
                        <a:ext uri="{FF2B5EF4-FFF2-40B4-BE49-F238E27FC236}">
                          <a16:creationId xmlns:a16="http://schemas.microsoft.com/office/drawing/2014/main" id="{91E8B413-B4FC-4B1F-957F-DB82AF340291}"/>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H</a:t>
                      </a:r>
                    </a:p>
                  </p:txBody>
                </p:sp>
                <p:sp>
                  <p:nvSpPr>
                    <p:cNvPr id="171" name="Text Box 33">
                      <a:extLst>
                        <a:ext uri="{FF2B5EF4-FFF2-40B4-BE49-F238E27FC236}">
                          <a16:creationId xmlns:a16="http://schemas.microsoft.com/office/drawing/2014/main" id="{0A2DCFDA-FBC2-4985-B6A3-D2994F101E05}"/>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48" name="Group 34">
                    <a:extLst>
                      <a:ext uri="{FF2B5EF4-FFF2-40B4-BE49-F238E27FC236}">
                        <a16:creationId xmlns:a16="http://schemas.microsoft.com/office/drawing/2014/main" id="{AD891AB7-2654-4066-989A-B7D94F8AC3CD}"/>
                      </a:ext>
                    </a:extLst>
                  </p:cNvPr>
                  <p:cNvGrpSpPr>
                    <a:grpSpLocks/>
                  </p:cNvGrpSpPr>
                  <p:nvPr/>
                </p:nvGrpSpPr>
                <p:grpSpPr bwMode="auto">
                  <a:xfrm>
                    <a:off x="646" y="2834"/>
                    <a:ext cx="307" cy="376"/>
                    <a:chOff x="215" y="2368"/>
                    <a:chExt cx="307" cy="376"/>
                  </a:xfrm>
                </p:grpSpPr>
                <p:sp>
                  <p:nvSpPr>
                    <p:cNvPr id="166" name="Rectangle 35">
                      <a:extLst>
                        <a:ext uri="{FF2B5EF4-FFF2-40B4-BE49-F238E27FC236}">
                          <a16:creationId xmlns:a16="http://schemas.microsoft.com/office/drawing/2014/main" id="{53299A00-B55D-4BA3-8C08-165749FBC1B7}"/>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67" name="Rectangle 36">
                      <a:extLst>
                        <a:ext uri="{FF2B5EF4-FFF2-40B4-BE49-F238E27FC236}">
                          <a16:creationId xmlns:a16="http://schemas.microsoft.com/office/drawing/2014/main" id="{8ED71BEF-1DB8-4B35-9964-776EBF35E051}"/>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68" name="Text Box 37">
                      <a:extLst>
                        <a:ext uri="{FF2B5EF4-FFF2-40B4-BE49-F238E27FC236}">
                          <a16:creationId xmlns:a16="http://schemas.microsoft.com/office/drawing/2014/main" id="{01F79409-1C73-4059-AAA5-94A95DC9025B}"/>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49" name="Group 38">
                    <a:extLst>
                      <a:ext uri="{FF2B5EF4-FFF2-40B4-BE49-F238E27FC236}">
                        <a16:creationId xmlns:a16="http://schemas.microsoft.com/office/drawing/2014/main" id="{7C9BC1C5-38B3-4164-820D-AA6BE0309264}"/>
                      </a:ext>
                    </a:extLst>
                  </p:cNvPr>
                  <p:cNvGrpSpPr>
                    <a:grpSpLocks/>
                  </p:cNvGrpSpPr>
                  <p:nvPr/>
                </p:nvGrpSpPr>
                <p:grpSpPr bwMode="auto">
                  <a:xfrm>
                    <a:off x="440" y="2834"/>
                    <a:ext cx="307" cy="376"/>
                    <a:chOff x="215" y="2368"/>
                    <a:chExt cx="307" cy="376"/>
                  </a:xfrm>
                </p:grpSpPr>
                <p:sp>
                  <p:nvSpPr>
                    <p:cNvPr id="163" name="Rectangle 39">
                      <a:extLst>
                        <a:ext uri="{FF2B5EF4-FFF2-40B4-BE49-F238E27FC236}">
                          <a16:creationId xmlns:a16="http://schemas.microsoft.com/office/drawing/2014/main" id="{B229E785-D465-4647-B368-6C067BA9D9F2}"/>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64" name="Rectangle 40">
                      <a:extLst>
                        <a:ext uri="{FF2B5EF4-FFF2-40B4-BE49-F238E27FC236}">
                          <a16:creationId xmlns:a16="http://schemas.microsoft.com/office/drawing/2014/main" id="{7D3AA37E-58E3-4469-9D4B-EF7BF44E97FF}"/>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65" name="Text Box 41">
                      <a:extLst>
                        <a:ext uri="{FF2B5EF4-FFF2-40B4-BE49-F238E27FC236}">
                          <a16:creationId xmlns:a16="http://schemas.microsoft.com/office/drawing/2014/main" id="{97B09A55-E45A-44DD-9E2F-B485CB5062DA}"/>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3</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50" name="Group 42">
                    <a:extLst>
                      <a:ext uri="{FF2B5EF4-FFF2-40B4-BE49-F238E27FC236}">
                        <a16:creationId xmlns:a16="http://schemas.microsoft.com/office/drawing/2014/main" id="{D0CB7DB5-4A31-4B0B-8DD2-63649D7EEEDD}"/>
                      </a:ext>
                    </a:extLst>
                  </p:cNvPr>
                  <p:cNvGrpSpPr>
                    <a:grpSpLocks/>
                  </p:cNvGrpSpPr>
                  <p:nvPr/>
                </p:nvGrpSpPr>
                <p:grpSpPr bwMode="auto">
                  <a:xfrm>
                    <a:off x="440" y="3073"/>
                    <a:ext cx="513" cy="376"/>
                    <a:chOff x="440" y="2834"/>
                    <a:chExt cx="513" cy="376"/>
                  </a:xfrm>
                </p:grpSpPr>
                <p:grpSp>
                  <p:nvGrpSpPr>
                    <p:cNvPr id="155" name="Group 43">
                      <a:extLst>
                        <a:ext uri="{FF2B5EF4-FFF2-40B4-BE49-F238E27FC236}">
                          <a16:creationId xmlns:a16="http://schemas.microsoft.com/office/drawing/2014/main" id="{170B2F03-F2C3-47B5-9B0A-69261FCF178C}"/>
                        </a:ext>
                      </a:extLst>
                    </p:cNvPr>
                    <p:cNvGrpSpPr>
                      <a:grpSpLocks/>
                    </p:cNvGrpSpPr>
                    <p:nvPr/>
                  </p:nvGrpSpPr>
                  <p:grpSpPr bwMode="auto">
                    <a:xfrm>
                      <a:off x="646" y="2834"/>
                      <a:ext cx="307" cy="376"/>
                      <a:chOff x="215" y="2368"/>
                      <a:chExt cx="307" cy="376"/>
                    </a:xfrm>
                  </p:grpSpPr>
                  <p:sp>
                    <p:nvSpPr>
                      <p:cNvPr id="160" name="Rectangle 44">
                        <a:extLst>
                          <a:ext uri="{FF2B5EF4-FFF2-40B4-BE49-F238E27FC236}">
                            <a16:creationId xmlns:a16="http://schemas.microsoft.com/office/drawing/2014/main" id="{1DADC143-F3F1-47BE-A737-25432C6ABB58}"/>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61" name="Rectangle 45">
                        <a:extLst>
                          <a:ext uri="{FF2B5EF4-FFF2-40B4-BE49-F238E27FC236}">
                            <a16:creationId xmlns:a16="http://schemas.microsoft.com/office/drawing/2014/main" id="{7B4038D6-1F9E-4203-90FB-AED951BD9117}"/>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62" name="Text Box 46">
                        <a:extLst>
                          <a:ext uri="{FF2B5EF4-FFF2-40B4-BE49-F238E27FC236}">
                            <a16:creationId xmlns:a16="http://schemas.microsoft.com/office/drawing/2014/main" id="{253CDAE5-B3C6-4D9A-A42C-C05995D958EA}"/>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56" name="Group 47">
                      <a:extLst>
                        <a:ext uri="{FF2B5EF4-FFF2-40B4-BE49-F238E27FC236}">
                          <a16:creationId xmlns:a16="http://schemas.microsoft.com/office/drawing/2014/main" id="{95DE6081-BAC0-4046-82CE-B0F553E0A0E2}"/>
                        </a:ext>
                      </a:extLst>
                    </p:cNvPr>
                    <p:cNvGrpSpPr>
                      <a:grpSpLocks/>
                    </p:cNvGrpSpPr>
                    <p:nvPr/>
                  </p:nvGrpSpPr>
                  <p:grpSpPr bwMode="auto">
                    <a:xfrm>
                      <a:off x="440" y="2834"/>
                      <a:ext cx="307" cy="376"/>
                      <a:chOff x="215" y="2368"/>
                      <a:chExt cx="307" cy="376"/>
                    </a:xfrm>
                  </p:grpSpPr>
                  <p:sp>
                    <p:nvSpPr>
                      <p:cNvPr id="157" name="Rectangle 48">
                        <a:extLst>
                          <a:ext uri="{FF2B5EF4-FFF2-40B4-BE49-F238E27FC236}">
                            <a16:creationId xmlns:a16="http://schemas.microsoft.com/office/drawing/2014/main" id="{1C2F8F4C-568B-4150-936F-EBF599E204E4}"/>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58" name="Rectangle 49">
                        <a:extLst>
                          <a:ext uri="{FF2B5EF4-FFF2-40B4-BE49-F238E27FC236}">
                            <a16:creationId xmlns:a16="http://schemas.microsoft.com/office/drawing/2014/main" id="{D7A1C78E-9592-4F81-9C42-76E94B872C4A}"/>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59" name="Text Box 50">
                        <a:extLst>
                          <a:ext uri="{FF2B5EF4-FFF2-40B4-BE49-F238E27FC236}">
                            <a16:creationId xmlns:a16="http://schemas.microsoft.com/office/drawing/2014/main" id="{E3689D61-0FB6-4F26-BBAD-6224C480A8E0}"/>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3</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grpSp>
                <p:nvGrpSpPr>
                  <p:cNvPr id="151" name="Group 51">
                    <a:extLst>
                      <a:ext uri="{FF2B5EF4-FFF2-40B4-BE49-F238E27FC236}">
                        <a16:creationId xmlns:a16="http://schemas.microsoft.com/office/drawing/2014/main" id="{11DA4552-C6BF-4B87-8702-492C7C98D383}"/>
                      </a:ext>
                    </a:extLst>
                  </p:cNvPr>
                  <p:cNvGrpSpPr>
                    <a:grpSpLocks/>
                  </p:cNvGrpSpPr>
                  <p:nvPr/>
                </p:nvGrpSpPr>
                <p:grpSpPr bwMode="auto">
                  <a:xfrm>
                    <a:off x="230" y="3074"/>
                    <a:ext cx="307" cy="376"/>
                    <a:chOff x="215" y="2368"/>
                    <a:chExt cx="307" cy="376"/>
                  </a:xfrm>
                </p:grpSpPr>
                <p:sp>
                  <p:nvSpPr>
                    <p:cNvPr id="152" name="Rectangle 52">
                      <a:extLst>
                        <a:ext uri="{FF2B5EF4-FFF2-40B4-BE49-F238E27FC236}">
                          <a16:creationId xmlns:a16="http://schemas.microsoft.com/office/drawing/2014/main" id="{18EA0A72-3145-44D8-B2B9-F4A9E6C0CF70}"/>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53" name="Rectangle 53">
                      <a:extLst>
                        <a:ext uri="{FF2B5EF4-FFF2-40B4-BE49-F238E27FC236}">
                          <a16:creationId xmlns:a16="http://schemas.microsoft.com/office/drawing/2014/main" id="{DFCEC10F-89A1-4B7A-932F-4E3C4AD40133}"/>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54" name="Text Box 54">
                      <a:extLst>
                        <a:ext uri="{FF2B5EF4-FFF2-40B4-BE49-F238E27FC236}">
                          <a16:creationId xmlns:a16="http://schemas.microsoft.com/office/drawing/2014/main" id="{2E055FA5-2412-4497-8EC3-C670ABC5EDEF}"/>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2</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grpSp>
              <p:nvGrpSpPr>
                <p:cNvPr id="111" name="Group 55">
                  <a:extLst>
                    <a:ext uri="{FF2B5EF4-FFF2-40B4-BE49-F238E27FC236}">
                      <a16:creationId xmlns:a16="http://schemas.microsoft.com/office/drawing/2014/main" id="{8AB81A93-D80D-4CFC-9839-1A43ACD50876}"/>
                    </a:ext>
                  </a:extLst>
                </p:cNvPr>
                <p:cNvGrpSpPr>
                  <a:grpSpLocks/>
                </p:cNvGrpSpPr>
                <p:nvPr/>
              </p:nvGrpSpPr>
              <p:grpSpPr bwMode="auto">
                <a:xfrm>
                  <a:off x="3812" y="2328"/>
                  <a:ext cx="1051" cy="1098"/>
                  <a:chOff x="230" y="2352"/>
                  <a:chExt cx="1051" cy="1098"/>
                </a:xfrm>
              </p:grpSpPr>
              <p:sp>
                <p:nvSpPr>
                  <p:cNvPr id="114" name="Rectangle 56">
                    <a:extLst>
                      <a:ext uri="{FF2B5EF4-FFF2-40B4-BE49-F238E27FC236}">
                        <a16:creationId xmlns:a16="http://schemas.microsoft.com/office/drawing/2014/main" id="{190E724E-DFEF-4DBD-B38F-664E72E64EC3}"/>
                      </a:ext>
                    </a:extLst>
                  </p:cNvPr>
                  <p:cNvSpPr>
                    <a:spLocks noChangeArrowheads="1"/>
                  </p:cNvSpPr>
                  <p:nvPr/>
                </p:nvSpPr>
                <p:spPr bwMode="auto">
                  <a:xfrm>
                    <a:off x="892" y="235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15" name="Rectangle 57">
                    <a:extLst>
                      <a:ext uri="{FF2B5EF4-FFF2-40B4-BE49-F238E27FC236}">
                        <a16:creationId xmlns:a16="http://schemas.microsoft.com/office/drawing/2014/main" id="{188584EC-393D-411A-8C07-7F8B44E47B6A}"/>
                      </a:ext>
                    </a:extLst>
                  </p:cNvPr>
                  <p:cNvSpPr>
                    <a:spLocks noChangeArrowheads="1"/>
                  </p:cNvSpPr>
                  <p:nvPr/>
                </p:nvSpPr>
                <p:spPr bwMode="auto">
                  <a:xfrm>
                    <a:off x="892" y="2610"/>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16" name="Rectangle 58">
                    <a:extLst>
                      <a:ext uri="{FF2B5EF4-FFF2-40B4-BE49-F238E27FC236}">
                        <a16:creationId xmlns:a16="http://schemas.microsoft.com/office/drawing/2014/main" id="{E3B62BC7-A6EF-4EA8-BB36-F65C8791B241}"/>
                      </a:ext>
                    </a:extLst>
                  </p:cNvPr>
                  <p:cNvSpPr>
                    <a:spLocks noChangeArrowheads="1"/>
                  </p:cNvSpPr>
                  <p:nvPr/>
                </p:nvSpPr>
                <p:spPr bwMode="auto">
                  <a:xfrm>
                    <a:off x="903" y="285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sp>
                <p:nvSpPr>
                  <p:cNvPr id="117" name="Rectangle 59">
                    <a:extLst>
                      <a:ext uri="{FF2B5EF4-FFF2-40B4-BE49-F238E27FC236}">
                        <a16:creationId xmlns:a16="http://schemas.microsoft.com/office/drawing/2014/main" id="{6153BE9A-F51A-47B5-8564-E07EDD085504}"/>
                      </a:ext>
                    </a:extLst>
                  </p:cNvPr>
                  <p:cNvSpPr>
                    <a:spLocks noChangeArrowheads="1"/>
                  </p:cNvSpPr>
                  <p:nvPr/>
                </p:nvSpPr>
                <p:spPr bwMode="auto">
                  <a:xfrm>
                    <a:off x="903" y="3092"/>
                    <a:ext cx="37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a:t>
                    </a:r>
                    <a:endParaRPr kumimoji="0" lang="en-US" altLang="zh-CN" sz="1800" b="0" i="0" u="none" strike="noStrike" kern="0" cap="none" spc="0" normalizeH="0" baseline="0" noProof="0" dirty="0">
                      <a:ln>
                        <a:noFill/>
                      </a:ln>
                      <a:solidFill>
                        <a:prstClr val="black"/>
                      </a:solidFill>
                      <a:effectLst/>
                      <a:uLnTx/>
                      <a:uFillTx/>
                      <a:latin typeface="Tahoma" pitchFamily="34" charset="0"/>
                      <a:ea typeface="宋体" pitchFamily="2" charset="-122"/>
                    </a:endParaRPr>
                  </a:p>
                </p:txBody>
              </p:sp>
              <p:grpSp>
                <p:nvGrpSpPr>
                  <p:cNvPr id="118" name="Group 60">
                    <a:extLst>
                      <a:ext uri="{FF2B5EF4-FFF2-40B4-BE49-F238E27FC236}">
                        <a16:creationId xmlns:a16="http://schemas.microsoft.com/office/drawing/2014/main" id="{73C789CC-BC14-4989-B686-5C8EB8629B18}"/>
                      </a:ext>
                    </a:extLst>
                  </p:cNvPr>
                  <p:cNvGrpSpPr>
                    <a:grpSpLocks/>
                  </p:cNvGrpSpPr>
                  <p:nvPr/>
                </p:nvGrpSpPr>
                <p:grpSpPr bwMode="auto">
                  <a:xfrm>
                    <a:off x="633" y="2592"/>
                    <a:ext cx="307" cy="376"/>
                    <a:chOff x="215" y="2368"/>
                    <a:chExt cx="307" cy="376"/>
                  </a:xfrm>
                </p:grpSpPr>
                <p:sp>
                  <p:nvSpPr>
                    <p:cNvPr id="140" name="Rectangle 61">
                      <a:extLst>
                        <a:ext uri="{FF2B5EF4-FFF2-40B4-BE49-F238E27FC236}">
                          <a16:creationId xmlns:a16="http://schemas.microsoft.com/office/drawing/2014/main" id="{5E9110C9-E146-46A0-A716-0161D942F162}"/>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41" name="Rectangle 62">
                      <a:extLst>
                        <a:ext uri="{FF2B5EF4-FFF2-40B4-BE49-F238E27FC236}">
                          <a16:creationId xmlns:a16="http://schemas.microsoft.com/office/drawing/2014/main" id="{C3585942-F9BD-44A7-9A5E-90F379EF930B}"/>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42" name="Text Box 63">
                      <a:extLst>
                        <a:ext uri="{FF2B5EF4-FFF2-40B4-BE49-F238E27FC236}">
                          <a16:creationId xmlns:a16="http://schemas.microsoft.com/office/drawing/2014/main" id="{8C0F588F-6578-422A-840F-316D3381816E}"/>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19" name="Group 64">
                    <a:extLst>
                      <a:ext uri="{FF2B5EF4-FFF2-40B4-BE49-F238E27FC236}">
                        <a16:creationId xmlns:a16="http://schemas.microsoft.com/office/drawing/2014/main" id="{30D2318B-CD8F-4552-B769-536D24A2D512}"/>
                      </a:ext>
                    </a:extLst>
                  </p:cNvPr>
                  <p:cNvGrpSpPr>
                    <a:grpSpLocks/>
                  </p:cNvGrpSpPr>
                  <p:nvPr/>
                </p:nvGrpSpPr>
                <p:grpSpPr bwMode="auto">
                  <a:xfrm>
                    <a:off x="646" y="2834"/>
                    <a:ext cx="307" cy="376"/>
                    <a:chOff x="215" y="2368"/>
                    <a:chExt cx="307" cy="376"/>
                  </a:xfrm>
                </p:grpSpPr>
                <p:sp>
                  <p:nvSpPr>
                    <p:cNvPr id="137" name="Rectangle 65">
                      <a:extLst>
                        <a:ext uri="{FF2B5EF4-FFF2-40B4-BE49-F238E27FC236}">
                          <a16:creationId xmlns:a16="http://schemas.microsoft.com/office/drawing/2014/main" id="{8A9EB9FA-10A8-497B-9D7B-1906AD841C9D}"/>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38" name="Rectangle 66">
                      <a:extLst>
                        <a:ext uri="{FF2B5EF4-FFF2-40B4-BE49-F238E27FC236}">
                          <a16:creationId xmlns:a16="http://schemas.microsoft.com/office/drawing/2014/main" id="{E7CE58F9-7D19-42A7-9A82-3883ACAB4602}"/>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39" name="Text Box 67">
                      <a:extLst>
                        <a:ext uri="{FF2B5EF4-FFF2-40B4-BE49-F238E27FC236}">
                          <a16:creationId xmlns:a16="http://schemas.microsoft.com/office/drawing/2014/main" id="{CA01208B-461E-41A1-BDA6-DBF449959D9B}"/>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20" name="Group 68">
                    <a:extLst>
                      <a:ext uri="{FF2B5EF4-FFF2-40B4-BE49-F238E27FC236}">
                        <a16:creationId xmlns:a16="http://schemas.microsoft.com/office/drawing/2014/main" id="{FA719D34-11A0-40E9-872C-32C46927FAB7}"/>
                      </a:ext>
                    </a:extLst>
                  </p:cNvPr>
                  <p:cNvGrpSpPr>
                    <a:grpSpLocks/>
                  </p:cNvGrpSpPr>
                  <p:nvPr/>
                </p:nvGrpSpPr>
                <p:grpSpPr bwMode="auto">
                  <a:xfrm>
                    <a:off x="440" y="2834"/>
                    <a:ext cx="307" cy="376"/>
                    <a:chOff x="215" y="2368"/>
                    <a:chExt cx="307" cy="376"/>
                  </a:xfrm>
                </p:grpSpPr>
                <p:sp>
                  <p:nvSpPr>
                    <p:cNvPr id="134" name="Rectangle 69">
                      <a:extLst>
                        <a:ext uri="{FF2B5EF4-FFF2-40B4-BE49-F238E27FC236}">
                          <a16:creationId xmlns:a16="http://schemas.microsoft.com/office/drawing/2014/main" id="{1F350BA0-A7B7-4C17-ADA6-73F590FA214A}"/>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35" name="Rectangle 70">
                      <a:extLst>
                        <a:ext uri="{FF2B5EF4-FFF2-40B4-BE49-F238E27FC236}">
                          <a16:creationId xmlns:a16="http://schemas.microsoft.com/office/drawing/2014/main" id="{A7D1C483-8643-4109-970D-D659749D5821}"/>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36" name="Text Box 71">
                      <a:extLst>
                        <a:ext uri="{FF2B5EF4-FFF2-40B4-BE49-F238E27FC236}">
                          <a16:creationId xmlns:a16="http://schemas.microsoft.com/office/drawing/2014/main" id="{15392849-1ADB-40C6-81B1-C7995FAC9728}"/>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3</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21" name="Group 72">
                    <a:extLst>
                      <a:ext uri="{FF2B5EF4-FFF2-40B4-BE49-F238E27FC236}">
                        <a16:creationId xmlns:a16="http://schemas.microsoft.com/office/drawing/2014/main" id="{89817A56-3C0E-4132-8282-A91B8B00DD64}"/>
                      </a:ext>
                    </a:extLst>
                  </p:cNvPr>
                  <p:cNvGrpSpPr>
                    <a:grpSpLocks/>
                  </p:cNvGrpSpPr>
                  <p:nvPr/>
                </p:nvGrpSpPr>
                <p:grpSpPr bwMode="auto">
                  <a:xfrm>
                    <a:off x="440" y="3073"/>
                    <a:ext cx="513" cy="376"/>
                    <a:chOff x="440" y="2834"/>
                    <a:chExt cx="513" cy="376"/>
                  </a:xfrm>
                </p:grpSpPr>
                <p:grpSp>
                  <p:nvGrpSpPr>
                    <p:cNvPr id="126" name="Group 73">
                      <a:extLst>
                        <a:ext uri="{FF2B5EF4-FFF2-40B4-BE49-F238E27FC236}">
                          <a16:creationId xmlns:a16="http://schemas.microsoft.com/office/drawing/2014/main" id="{87322426-B560-4EFD-8EA2-51F78FA580CD}"/>
                        </a:ext>
                      </a:extLst>
                    </p:cNvPr>
                    <p:cNvGrpSpPr>
                      <a:grpSpLocks/>
                    </p:cNvGrpSpPr>
                    <p:nvPr/>
                  </p:nvGrpSpPr>
                  <p:grpSpPr bwMode="auto">
                    <a:xfrm>
                      <a:off x="646" y="2834"/>
                      <a:ext cx="307" cy="376"/>
                      <a:chOff x="215" y="2368"/>
                      <a:chExt cx="307" cy="376"/>
                    </a:xfrm>
                  </p:grpSpPr>
                  <p:sp>
                    <p:nvSpPr>
                      <p:cNvPr id="131" name="Rectangle 74">
                        <a:extLst>
                          <a:ext uri="{FF2B5EF4-FFF2-40B4-BE49-F238E27FC236}">
                            <a16:creationId xmlns:a16="http://schemas.microsoft.com/office/drawing/2014/main" id="{2C4DED25-DE00-48A7-AB99-AC65EF999355}"/>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32" name="Rectangle 75">
                        <a:extLst>
                          <a:ext uri="{FF2B5EF4-FFF2-40B4-BE49-F238E27FC236}">
                            <a16:creationId xmlns:a16="http://schemas.microsoft.com/office/drawing/2014/main" id="{835075C6-4C38-4FF6-8E74-1A73787869F0}"/>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33" name="Text Box 76">
                        <a:extLst>
                          <a:ext uri="{FF2B5EF4-FFF2-40B4-BE49-F238E27FC236}">
                            <a16:creationId xmlns:a16="http://schemas.microsoft.com/office/drawing/2014/main" id="{80BB0883-B02D-46D6-A945-B3F456DFAD8C}"/>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4</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nvGrpSpPr>
                    <p:cNvPr id="127" name="Group 77">
                      <a:extLst>
                        <a:ext uri="{FF2B5EF4-FFF2-40B4-BE49-F238E27FC236}">
                          <a16:creationId xmlns:a16="http://schemas.microsoft.com/office/drawing/2014/main" id="{2286651D-5004-4B7D-BD47-49BAB63220C8}"/>
                        </a:ext>
                      </a:extLst>
                    </p:cNvPr>
                    <p:cNvGrpSpPr>
                      <a:grpSpLocks/>
                    </p:cNvGrpSpPr>
                    <p:nvPr/>
                  </p:nvGrpSpPr>
                  <p:grpSpPr bwMode="auto">
                    <a:xfrm>
                      <a:off x="440" y="2834"/>
                      <a:ext cx="307" cy="376"/>
                      <a:chOff x="215" y="2368"/>
                      <a:chExt cx="307" cy="376"/>
                    </a:xfrm>
                  </p:grpSpPr>
                  <p:sp>
                    <p:nvSpPr>
                      <p:cNvPr id="128" name="Rectangle 78">
                        <a:extLst>
                          <a:ext uri="{FF2B5EF4-FFF2-40B4-BE49-F238E27FC236}">
                            <a16:creationId xmlns:a16="http://schemas.microsoft.com/office/drawing/2014/main" id="{CB0D1105-FB58-4BE9-B476-4A136FEED1DC}"/>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29" name="Rectangle 79">
                        <a:extLst>
                          <a:ext uri="{FF2B5EF4-FFF2-40B4-BE49-F238E27FC236}">
                            <a16:creationId xmlns:a16="http://schemas.microsoft.com/office/drawing/2014/main" id="{405C5D02-5292-45A4-8F0D-401B9DD44486}"/>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30" name="Text Box 80">
                        <a:extLst>
                          <a:ext uri="{FF2B5EF4-FFF2-40B4-BE49-F238E27FC236}">
                            <a16:creationId xmlns:a16="http://schemas.microsoft.com/office/drawing/2014/main" id="{6740218B-2046-4AA0-A28A-32BB5FB0255D}"/>
                          </a:ext>
                        </a:extLst>
                      </p:cNvPr>
                      <p:cNvSpPr txBox="1">
                        <a:spLocks noChangeArrowheads="1"/>
                      </p:cNvSpPr>
                      <p:nvPr/>
                    </p:nvSpPr>
                    <p:spPr bwMode="auto">
                      <a:xfrm>
                        <a:off x="335" y="2412"/>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3</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grpSp>
                <p:nvGrpSpPr>
                  <p:cNvPr id="122" name="Group 81">
                    <a:extLst>
                      <a:ext uri="{FF2B5EF4-FFF2-40B4-BE49-F238E27FC236}">
                        <a16:creationId xmlns:a16="http://schemas.microsoft.com/office/drawing/2014/main" id="{98C4A045-A3D4-4664-8BAB-A3628401870D}"/>
                      </a:ext>
                    </a:extLst>
                  </p:cNvPr>
                  <p:cNvGrpSpPr>
                    <a:grpSpLocks/>
                  </p:cNvGrpSpPr>
                  <p:nvPr/>
                </p:nvGrpSpPr>
                <p:grpSpPr bwMode="auto">
                  <a:xfrm>
                    <a:off x="230" y="3074"/>
                    <a:ext cx="307" cy="376"/>
                    <a:chOff x="215" y="2368"/>
                    <a:chExt cx="307" cy="376"/>
                  </a:xfrm>
                </p:grpSpPr>
                <p:sp>
                  <p:nvSpPr>
                    <p:cNvPr id="123" name="Rectangle 82">
                      <a:extLst>
                        <a:ext uri="{FF2B5EF4-FFF2-40B4-BE49-F238E27FC236}">
                          <a16:creationId xmlns:a16="http://schemas.microsoft.com/office/drawing/2014/main" id="{440CEDCE-0FE3-44AC-B085-653D86198F28}"/>
                        </a:ext>
                      </a:extLst>
                    </p:cNvPr>
                    <p:cNvSpPr>
                      <a:spLocks noChangeArrowheads="1"/>
                    </p:cNvSpPr>
                    <p:nvPr/>
                  </p:nvSpPr>
                  <p:spPr bwMode="auto">
                    <a:xfrm>
                      <a:off x="263" y="2386"/>
                      <a:ext cx="208" cy="198"/>
                    </a:xfrm>
                    <a:prstGeom prst="rect">
                      <a:avLst/>
                    </a:prstGeom>
                    <a:solidFill>
                      <a:sysClr val="window" lastClr="FFFFFF"/>
                    </a:solidFill>
                    <a:ln w="19050">
                      <a:solidFill>
                        <a:sysClr val="windowText" lastClr="000000"/>
                      </a:solid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sp>
                  <p:nvSpPr>
                    <p:cNvPr id="124" name="Rectangle 83">
                      <a:extLst>
                        <a:ext uri="{FF2B5EF4-FFF2-40B4-BE49-F238E27FC236}">
                          <a16:creationId xmlns:a16="http://schemas.microsoft.com/office/drawing/2014/main" id="{EEF48885-972D-47FC-A165-9106E5A956A9}"/>
                        </a:ext>
                      </a:extLst>
                    </p:cNvPr>
                    <p:cNvSpPr>
                      <a:spLocks noChangeArrowheads="1"/>
                    </p:cNvSpPr>
                    <p:nvPr/>
                  </p:nvSpPr>
                  <p:spPr bwMode="auto">
                    <a:xfrm>
                      <a:off x="215" y="2368"/>
                      <a:ext cx="197" cy="376"/>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Comic Sans MS" pitchFamily="66" charset="0"/>
                          <a:ea typeface="宋体" pitchFamily="2" charset="-122"/>
                        </a:rPr>
                        <a:t>H</a:t>
                      </a:r>
                    </a:p>
                  </p:txBody>
                </p:sp>
                <p:sp>
                  <p:nvSpPr>
                    <p:cNvPr id="125" name="Text Box 84">
                      <a:extLst>
                        <a:ext uri="{FF2B5EF4-FFF2-40B4-BE49-F238E27FC236}">
                          <a16:creationId xmlns:a16="http://schemas.microsoft.com/office/drawing/2014/main" id="{0A4A0096-1A8A-48B8-9DEE-0122957EECA4}"/>
                        </a:ext>
                      </a:extLst>
                    </p:cNvPr>
                    <p:cNvSpPr txBox="1">
                      <a:spLocks noChangeArrowheads="1"/>
                    </p:cNvSpPr>
                    <p:nvPr/>
                  </p:nvSpPr>
                  <p:spPr bwMode="auto">
                    <a:xfrm>
                      <a:off x="335" y="2424"/>
                      <a:ext cx="187" cy="308"/>
                    </a:xfrm>
                    <a:prstGeom prst="rect">
                      <a:avLst/>
                    </a:prstGeom>
                    <a:noFill/>
                    <a:ln w="9525">
                      <a:noFill/>
                      <a:miter lim="800000"/>
                      <a:headEnd/>
                      <a:tailEnd/>
                    </a:ln>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Comic Sans MS" pitchFamily="66" charset="0"/>
                          <a:ea typeface="宋体" pitchFamily="2" charset="-122"/>
                        </a:rPr>
                        <a:t>2</a:t>
                      </a:r>
                      <a:endParaRPr kumimoji="0" lang="en-US" altLang="zh-CN"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grpSp>
            <p:sp>
              <p:nvSpPr>
                <p:cNvPr id="112" name="Text Box 85">
                  <a:extLst>
                    <a:ext uri="{FF2B5EF4-FFF2-40B4-BE49-F238E27FC236}">
                      <a16:creationId xmlns:a16="http://schemas.microsoft.com/office/drawing/2014/main" id="{1153E297-7C2B-439B-B9F2-CD94E51E5F0D}"/>
                    </a:ext>
                  </a:extLst>
                </p:cNvPr>
                <p:cNvSpPr txBox="1">
                  <a:spLocks noChangeArrowheads="1"/>
                </p:cNvSpPr>
                <p:nvPr/>
              </p:nvSpPr>
              <p:spPr bwMode="auto">
                <a:xfrm>
                  <a:off x="529" y="1896"/>
                  <a:ext cx="687" cy="376"/>
                </a:xfrm>
                <a:prstGeom prst="rect">
                  <a:avLst/>
                </a:prstGeom>
                <a:noFill/>
                <a:ln w="9525">
                  <a:noFill/>
                  <a:miter lim="800000"/>
                  <a:headEnd/>
                  <a:tailEnd/>
                </a:ln>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Comic Sans MS" pitchFamily="66" charset="0"/>
                      <a:ea typeface="宋体" pitchFamily="2" charset="-122"/>
                    </a:rPr>
                    <a:t>D: </a:t>
                  </a:r>
                  <a:r>
                    <a:rPr kumimoji="0" lang="zh-CN" altLang="en-US" sz="1600" b="0" i="0" u="none" strike="noStrike" kern="0" cap="none" spc="0" normalizeH="0" baseline="0" noProof="0" dirty="0">
                      <a:ln>
                        <a:noFill/>
                      </a:ln>
                      <a:solidFill>
                        <a:prstClr val="black"/>
                      </a:solidFill>
                      <a:effectLst/>
                      <a:uLnTx/>
                      <a:uFillTx/>
                      <a:latin typeface="Comic Sans MS" pitchFamily="66" charset="0"/>
                      <a:ea typeface="宋体" pitchFamily="2" charset="-122"/>
                    </a:rPr>
                    <a:t>数据</a:t>
                  </a:r>
                  <a:endParaRPr kumimoji="0" lang="en-US" altLang="zh-CN" sz="1800" b="1" i="0" u="none" strike="noStrike" kern="0" cap="none" spc="0" normalizeH="0" baseline="0" noProof="0" dirty="0">
                    <a:ln>
                      <a:noFill/>
                    </a:ln>
                    <a:solidFill>
                      <a:srgbClr val="FF0000"/>
                    </a:solidFill>
                    <a:effectLst/>
                    <a:uLnTx/>
                    <a:uFillTx/>
                    <a:latin typeface="Comic Sans MS" pitchFamily="66" charset="0"/>
                    <a:ea typeface="宋体" pitchFamily="2" charset="-122"/>
                  </a:endParaRPr>
                </a:p>
              </p:txBody>
            </p:sp>
            <p:sp>
              <p:nvSpPr>
                <p:cNvPr id="113" name="Freeform 24">
                  <a:extLst>
                    <a:ext uri="{FF2B5EF4-FFF2-40B4-BE49-F238E27FC236}">
                      <a16:creationId xmlns:a16="http://schemas.microsoft.com/office/drawing/2014/main" id="{2BD091C7-ED01-4935-A692-00464F28D9EF}"/>
                    </a:ext>
                  </a:extLst>
                </p:cNvPr>
                <p:cNvSpPr>
                  <a:spLocks/>
                </p:cNvSpPr>
                <p:nvPr/>
              </p:nvSpPr>
              <p:spPr bwMode="auto">
                <a:xfrm>
                  <a:off x="838" y="1926"/>
                  <a:ext cx="3674" cy="1860"/>
                </a:xfrm>
                <a:custGeom>
                  <a:avLst/>
                  <a:gdLst>
                    <a:gd name="T0" fmla="*/ 0 w 4572"/>
                    <a:gd name="T1" fmla="*/ 280 h 1752"/>
                    <a:gd name="T2" fmla="*/ 0 w 4572"/>
                    <a:gd name="T3" fmla="*/ 1860 h 1752"/>
                    <a:gd name="T4" fmla="*/ 3674 w 4572"/>
                    <a:gd name="T5" fmla="*/ 1854 h 1752"/>
                    <a:gd name="T6" fmla="*/ 3674 w 4572"/>
                    <a:gd name="T7" fmla="*/ 0 h 1752"/>
                    <a:gd name="T8" fmla="*/ 0 60000 65536"/>
                    <a:gd name="T9" fmla="*/ 0 60000 65536"/>
                    <a:gd name="T10" fmla="*/ 0 60000 65536"/>
                    <a:gd name="T11" fmla="*/ 0 60000 65536"/>
                    <a:gd name="T12" fmla="*/ 0 w 4572"/>
                    <a:gd name="T13" fmla="*/ 0 h 1752"/>
                    <a:gd name="T14" fmla="*/ 4572 w 4572"/>
                    <a:gd name="T15" fmla="*/ 1752 h 1752"/>
                  </a:gdLst>
                  <a:ahLst/>
                  <a:cxnLst>
                    <a:cxn ang="T8">
                      <a:pos x="T0" y="T1"/>
                    </a:cxn>
                    <a:cxn ang="T9">
                      <a:pos x="T2" y="T3"/>
                    </a:cxn>
                    <a:cxn ang="T10">
                      <a:pos x="T4" y="T5"/>
                    </a:cxn>
                    <a:cxn ang="T11">
                      <a:pos x="T6" y="T7"/>
                    </a:cxn>
                  </a:cxnLst>
                  <a:rect l="T12" t="T13" r="T14" b="T15"/>
                  <a:pathLst>
                    <a:path w="4572" h="1752">
                      <a:moveTo>
                        <a:pt x="0" y="264"/>
                      </a:moveTo>
                      <a:lnTo>
                        <a:pt x="0" y="1752"/>
                      </a:lnTo>
                      <a:lnTo>
                        <a:pt x="4572" y="1746"/>
                      </a:lnTo>
                      <a:lnTo>
                        <a:pt x="4572" y="0"/>
                      </a:lnTo>
                    </a:path>
                  </a:pathLst>
                </a:custGeom>
                <a:noFill/>
                <a:ln w="28575" cmpd="sng">
                  <a:solidFill>
                    <a:srgbClr val="FF0000"/>
                  </a:solidFill>
                  <a:round/>
                  <a:headEnd type="none" w="med" len="med"/>
                  <a:tailEnd type="triangle" w="lg" len="lg"/>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Tahoma" pitchFamily="34" charset="0"/>
                    <a:ea typeface="宋体" pitchFamily="2" charset="-122"/>
                  </a:endParaRPr>
                </a:p>
              </p:txBody>
            </p:sp>
          </p:grpSp>
          <p:sp>
            <p:nvSpPr>
              <p:cNvPr id="99" name="Text Box 12">
                <a:extLst>
                  <a:ext uri="{FF2B5EF4-FFF2-40B4-BE49-F238E27FC236}">
                    <a16:creationId xmlns:a16="http://schemas.microsoft.com/office/drawing/2014/main" id="{A6B11EF7-D061-4DC6-8EF6-9392695CE32D}"/>
                  </a:ext>
                </a:extLst>
              </p:cNvPr>
              <p:cNvSpPr txBox="1">
                <a:spLocks noChangeArrowheads="1"/>
              </p:cNvSpPr>
              <p:nvPr/>
            </p:nvSpPr>
            <p:spPr bwMode="auto">
              <a:xfrm>
                <a:off x="5743604" y="4759984"/>
                <a:ext cx="556614" cy="1969332"/>
              </a:xfrm>
              <a:prstGeom prst="rect">
                <a:avLst/>
              </a:prstGeom>
              <a:noFill/>
              <a:ln w="9525">
                <a:noFill/>
                <a:miter lim="800000"/>
                <a:headEnd/>
                <a:tailEnd/>
              </a:ln>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5</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4</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3</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2</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a:ln>
                      <a:noFill/>
                    </a:ln>
                    <a:solidFill>
                      <a:prstClr val="black"/>
                    </a:solidFill>
                    <a:effectLst/>
                    <a:uLnTx/>
                    <a:uFillTx/>
                    <a:latin typeface="Comic Sans MS" pitchFamily="66" charset="0"/>
                    <a:ea typeface="宋体" pitchFamily="2" charset="-122"/>
                  </a:rPr>
                  <a:t>层</a:t>
                </a:r>
                <a:r>
                  <a:rPr kumimoji="0" lang="en-US" altLang="zh-CN" sz="1800" b="0" i="0" u="none" strike="noStrike" kern="0" cap="none" spc="0" normalizeH="0" baseline="0" noProof="0">
                    <a:ln>
                      <a:noFill/>
                    </a:ln>
                    <a:solidFill>
                      <a:prstClr val="black"/>
                    </a:solidFill>
                    <a:effectLst/>
                    <a:uLnTx/>
                    <a:uFillTx/>
                    <a:latin typeface="Comic Sans MS" pitchFamily="66" charset="0"/>
                    <a:ea typeface="宋体" pitchFamily="2" charset="-122"/>
                  </a:rPr>
                  <a:t>1</a:t>
                </a:r>
              </a:p>
            </p:txBody>
          </p:sp>
          <p:cxnSp>
            <p:nvCxnSpPr>
              <p:cNvPr id="100" name="直接箭头连接符 99">
                <a:extLst>
                  <a:ext uri="{FF2B5EF4-FFF2-40B4-BE49-F238E27FC236}">
                    <a16:creationId xmlns:a16="http://schemas.microsoft.com/office/drawing/2014/main" id="{4945CB48-1FB9-4A02-B2A2-05B270504045}"/>
                  </a:ext>
                </a:extLst>
              </p:cNvPr>
              <p:cNvCxnSpPr/>
              <p:nvPr/>
            </p:nvCxnSpPr>
            <p:spPr>
              <a:xfrm>
                <a:off x="4689900" y="4942239"/>
                <a:ext cx="576316" cy="0"/>
              </a:xfrm>
              <a:prstGeom prst="straightConnector1">
                <a:avLst/>
              </a:prstGeom>
              <a:noFill/>
              <a:ln w="19050" cap="flat" cmpd="sng" algn="ctr">
                <a:solidFill>
                  <a:sysClr val="windowText" lastClr="000000"/>
                </a:solidFill>
                <a:prstDash val="dash"/>
                <a:headEnd type="triangle" w="med" len="med"/>
                <a:tailEnd type="triangle" w="med" len="med"/>
              </a:ln>
              <a:effectLst/>
            </p:spPr>
          </p:cxnSp>
          <p:cxnSp>
            <p:nvCxnSpPr>
              <p:cNvPr id="101" name="直接箭头连接符 100">
                <a:extLst>
                  <a:ext uri="{FF2B5EF4-FFF2-40B4-BE49-F238E27FC236}">
                    <a16:creationId xmlns:a16="http://schemas.microsoft.com/office/drawing/2014/main" id="{4910CB68-7EB6-445C-8F16-E8C4A7BB6395}"/>
                  </a:ext>
                </a:extLst>
              </p:cNvPr>
              <p:cNvCxnSpPr/>
              <p:nvPr/>
            </p:nvCxnSpPr>
            <p:spPr>
              <a:xfrm>
                <a:off x="4689900" y="5229512"/>
                <a:ext cx="576316" cy="0"/>
              </a:xfrm>
              <a:prstGeom prst="straightConnector1">
                <a:avLst/>
              </a:prstGeom>
              <a:noFill/>
              <a:ln w="19050" cap="flat" cmpd="sng" algn="ctr">
                <a:solidFill>
                  <a:sysClr val="windowText" lastClr="000000"/>
                </a:solidFill>
                <a:prstDash val="dash"/>
                <a:headEnd type="triangle" w="med" len="med"/>
                <a:tailEnd type="triangle" w="med" len="med"/>
              </a:ln>
              <a:effectLst/>
            </p:spPr>
          </p:cxnSp>
          <p:cxnSp>
            <p:nvCxnSpPr>
              <p:cNvPr id="102" name="直接箭头连接符 101">
                <a:extLst>
                  <a:ext uri="{FF2B5EF4-FFF2-40B4-BE49-F238E27FC236}">
                    <a16:creationId xmlns:a16="http://schemas.microsoft.com/office/drawing/2014/main" id="{456722FD-D872-48E6-A83F-2BA4517B6BAC}"/>
                  </a:ext>
                </a:extLst>
              </p:cNvPr>
              <p:cNvCxnSpPr/>
              <p:nvPr/>
            </p:nvCxnSpPr>
            <p:spPr>
              <a:xfrm>
                <a:off x="4689900" y="5516786"/>
                <a:ext cx="576316" cy="0"/>
              </a:xfrm>
              <a:prstGeom prst="straightConnector1">
                <a:avLst/>
              </a:prstGeom>
              <a:noFill/>
              <a:ln w="19050" cap="flat" cmpd="sng" algn="ctr">
                <a:solidFill>
                  <a:sysClr val="windowText" lastClr="000000"/>
                </a:solidFill>
                <a:prstDash val="dash"/>
                <a:headEnd type="triangle" w="med" len="med"/>
                <a:tailEnd type="triangle" w="med" len="med"/>
              </a:ln>
              <a:effectLst/>
            </p:spPr>
          </p:cxnSp>
          <p:cxnSp>
            <p:nvCxnSpPr>
              <p:cNvPr id="103" name="直接箭头连接符 102">
                <a:extLst>
                  <a:ext uri="{FF2B5EF4-FFF2-40B4-BE49-F238E27FC236}">
                    <a16:creationId xmlns:a16="http://schemas.microsoft.com/office/drawing/2014/main" id="{A06DA185-F340-4D58-AA40-056066762DD6}"/>
                  </a:ext>
                </a:extLst>
              </p:cNvPr>
              <p:cNvCxnSpPr/>
              <p:nvPr/>
            </p:nvCxnSpPr>
            <p:spPr>
              <a:xfrm>
                <a:off x="4689900" y="5805647"/>
                <a:ext cx="576316" cy="0"/>
              </a:xfrm>
              <a:prstGeom prst="straightConnector1">
                <a:avLst/>
              </a:prstGeom>
              <a:noFill/>
              <a:ln w="19050" cap="flat" cmpd="sng" algn="ctr">
                <a:solidFill>
                  <a:sysClr val="windowText" lastClr="000000"/>
                </a:solidFill>
                <a:prstDash val="dash"/>
                <a:headEnd type="triangle" w="med" len="med"/>
                <a:tailEnd type="triangle" w="med" len="med"/>
              </a:ln>
              <a:effectLst/>
            </p:spPr>
          </p:cxnSp>
          <p:cxnSp>
            <p:nvCxnSpPr>
              <p:cNvPr id="104" name="直接箭头连接符 103">
                <a:extLst>
                  <a:ext uri="{FF2B5EF4-FFF2-40B4-BE49-F238E27FC236}">
                    <a16:creationId xmlns:a16="http://schemas.microsoft.com/office/drawing/2014/main" id="{5DF4441A-82B2-4DC9-A9A8-97B186C71F99}"/>
                  </a:ext>
                </a:extLst>
              </p:cNvPr>
              <p:cNvCxnSpPr/>
              <p:nvPr/>
            </p:nvCxnSpPr>
            <p:spPr>
              <a:xfrm>
                <a:off x="4689900" y="6092920"/>
                <a:ext cx="576316" cy="0"/>
              </a:xfrm>
              <a:prstGeom prst="straightConnector1">
                <a:avLst/>
              </a:prstGeom>
              <a:noFill/>
              <a:ln w="19050" cap="flat" cmpd="sng" algn="ctr">
                <a:solidFill>
                  <a:sysClr val="windowText" lastClr="000000"/>
                </a:solidFill>
                <a:prstDash val="dash"/>
                <a:headEnd type="triangle" w="med" len="med"/>
                <a:tailEnd type="triangle" w="med" len="med"/>
              </a:ln>
              <a:effectLst/>
            </p:spPr>
          </p:cxnSp>
          <p:cxnSp>
            <p:nvCxnSpPr>
              <p:cNvPr id="105" name="肘形连接符 195">
                <a:extLst>
                  <a:ext uri="{FF2B5EF4-FFF2-40B4-BE49-F238E27FC236}">
                    <a16:creationId xmlns:a16="http://schemas.microsoft.com/office/drawing/2014/main" id="{7C3E8D63-4847-4455-BEE2-47A6C2E45F56}"/>
                  </a:ext>
                </a:extLst>
              </p:cNvPr>
              <p:cNvCxnSpPr>
                <a:stCxn id="181" idx="2"/>
                <a:endCxn id="99" idx="2"/>
              </p:cNvCxnSpPr>
              <p:nvPr/>
            </p:nvCxnSpPr>
            <p:spPr>
              <a:xfrm rot="16200000" flipH="1">
                <a:off x="4723912" y="5431317"/>
                <a:ext cx="493831" cy="2102168"/>
              </a:xfrm>
              <a:prstGeom prst="bentConnector3">
                <a:avLst>
                  <a:gd name="adj1" fmla="val 161708"/>
                </a:avLst>
              </a:prstGeom>
              <a:noFill/>
              <a:ln w="9525" cap="flat" cmpd="sng" algn="ctr">
                <a:solidFill>
                  <a:sysClr val="windowText" lastClr="000000"/>
                </a:solidFill>
                <a:prstDash val="solid"/>
              </a:ln>
              <a:effectLst/>
            </p:spPr>
          </p:cxnSp>
        </p:grpSp>
      </p:grpSp>
    </p:spTree>
    <p:custDataLst>
      <p:tags r:id="rId1"/>
    </p:custDataLst>
    <p:extLst>
      <p:ext uri="{BB962C8B-B14F-4D97-AF65-F5344CB8AC3E}">
        <p14:creationId xmlns:p14="http://schemas.microsoft.com/office/powerpoint/2010/main" val="266633151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wipe(up)">
                                      <p:cBhvr>
                                        <p:cTn id="7" dur="500"/>
                                        <p:tgtEl>
                                          <p:spTgt spid="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xEl>
                                              <p:pRg st="1" end="1"/>
                                            </p:txEl>
                                          </p:spTgt>
                                        </p:tgtEl>
                                        <p:attrNameLst>
                                          <p:attrName>style.visibility</p:attrName>
                                        </p:attrNameLst>
                                      </p:cBhvr>
                                      <p:to>
                                        <p:strVal val="visible"/>
                                      </p:to>
                                    </p:set>
                                    <p:animEffect transition="in" filter="wipe(up)">
                                      <p:cBhvr>
                                        <p:cTn id="12" dur="500"/>
                                        <p:tgtEl>
                                          <p:spTgt spid="52">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52">
                                            <p:txEl>
                                              <p:pRg st="2" end="2"/>
                                            </p:txEl>
                                          </p:spTgt>
                                        </p:tgtEl>
                                        <p:attrNameLst>
                                          <p:attrName>style.visibility</p:attrName>
                                        </p:attrNameLst>
                                      </p:cBhvr>
                                      <p:to>
                                        <p:strVal val="visible"/>
                                      </p:to>
                                    </p:set>
                                    <p:animEffect transition="in" filter="wipe(up)">
                                      <p:cBhvr>
                                        <p:cTn id="15" dur="500"/>
                                        <p:tgtEl>
                                          <p:spTgt spid="52">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52">
                                            <p:txEl>
                                              <p:pRg st="3" end="3"/>
                                            </p:txEl>
                                          </p:spTgt>
                                        </p:tgtEl>
                                        <p:attrNameLst>
                                          <p:attrName>style.visibility</p:attrName>
                                        </p:attrNameLst>
                                      </p:cBhvr>
                                      <p:to>
                                        <p:strVal val="visible"/>
                                      </p:to>
                                    </p:set>
                                    <p:animEffect transition="in" filter="wipe(up)">
                                      <p:cBhvr>
                                        <p:cTn id="18" dur="500"/>
                                        <p:tgtEl>
                                          <p:spTgt spid="52">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xEl>
                                              <p:pRg st="4" end="4"/>
                                            </p:txEl>
                                          </p:spTgt>
                                        </p:tgtEl>
                                        <p:attrNameLst>
                                          <p:attrName>style.visibility</p:attrName>
                                        </p:attrNameLst>
                                      </p:cBhvr>
                                      <p:to>
                                        <p:strVal val="visible"/>
                                      </p:to>
                                    </p:set>
                                    <p:animEffect transition="in" filter="wipe(up)">
                                      <p:cBhvr>
                                        <p:cTn id="21" dur="500"/>
                                        <p:tgtEl>
                                          <p:spTgt spid="52">
                                            <p:txEl>
                                              <p:pRg st="4" end="4"/>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52">
                                            <p:txEl>
                                              <p:pRg st="5" end="5"/>
                                            </p:txEl>
                                          </p:spTgt>
                                        </p:tgtEl>
                                        <p:attrNameLst>
                                          <p:attrName>style.visibility</p:attrName>
                                        </p:attrNameLst>
                                      </p:cBhvr>
                                      <p:to>
                                        <p:strVal val="visible"/>
                                      </p:to>
                                    </p:set>
                                    <p:animEffect transition="in" filter="wipe(up)">
                                      <p:cBhvr>
                                        <p:cTn id="24" dur="500"/>
                                        <p:tgtEl>
                                          <p:spTgt spid="52">
                                            <p:txEl>
                                              <p:pRg st="5" end="5"/>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52">
                                            <p:txEl>
                                              <p:pRg st="6" end="6"/>
                                            </p:txEl>
                                          </p:spTgt>
                                        </p:tgtEl>
                                        <p:attrNameLst>
                                          <p:attrName>style.visibility</p:attrName>
                                        </p:attrNameLst>
                                      </p:cBhvr>
                                      <p:to>
                                        <p:strVal val="visible"/>
                                      </p:to>
                                    </p:set>
                                    <p:animEffect transition="in" filter="wipe(up)">
                                      <p:cBhvr>
                                        <p:cTn id="27" dur="500"/>
                                        <p:tgtEl>
                                          <p:spTgt spid="5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
                                            <p:txEl>
                                              <p:pRg st="7" end="7"/>
                                            </p:txEl>
                                          </p:spTgt>
                                        </p:tgtEl>
                                        <p:attrNameLst>
                                          <p:attrName>style.visibility</p:attrName>
                                        </p:attrNameLst>
                                      </p:cBhvr>
                                      <p:to>
                                        <p:strVal val="visible"/>
                                      </p:to>
                                    </p:set>
                                    <p:animEffect transition="in" filter="wipe(up)">
                                      <p:cBhvr>
                                        <p:cTn id="32" dur="500"/>
                                        <p:tgtEl>
                                          <p:spTgt spid="5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
                                            <p:txEl>
                                              <p:pRg st="8" end="8"/>
                                            </p:txEl>
                                          </p:spTgt>
                                        </p:tgtEl>
                                        <p:attrNameLst>
                                          <p:attrName>style.visibility</p:attrName>
                                        </p:attrNameLst>
                                      </p:cBhvr>
                                      <p:to>
                                        <p:strVal val="visible"/>
                                      </p:to>
                                    </p:set>
                                    <p:animEffect transition="in" filter="wipe(up)">
                                      <p:cBhvr>
                                        <p:cTn id="37" dur="500"/>
                                        <p:tgtEl>
                                          <p:spTgt spid="52">
                                            <p:txEl>
                                              <p:pRg st="8" end="8"/>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52">
                                            <p:txEl>
                                              <p:pRg st="9" end="9"/>
                                            </p:txEl>
                                          </p:spTgt>
                                        </p:tgtEl>
                                        <p:attrNameLst>
                                          <p:attrName>style.visibility</p:attrName>
                                        </p:attrNameLst>
                                      </p:cBhvr>
                                      <p:to>
                                        <p:strVal val="visible"/>
                                      </p:to>
                                    </p:set>
                                    <p:animEffect transition="in" filter="wipe(up)">
                                      <p:cBhvr>
                                        <p:cTn id="40" dur="500"/>
                                        <p:tgtEl>
                                          <p:spTgt spid="52">
                                            <p:txEl>
                                              <p:pRg st="9" end="9"/>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52">
                                            <p:txEl>
                                              <p:pRg st="10" end="10"/>
                                            </p:txEl>
                                          </p:spTgt>
                                        </p:tgtEl>
                                        <p:attrNameLst>
                                          <p:attrName>style.visibility</p:attrName>
                                        </p:attrNameLst>
                                      </p:cBhvr>
                                      <p:to>
                                        <p:strVal val="visible"/>
                                      </p:to>
                                    </p:set>
                                    <p:animEffect transition="in" filter="wipe(up)">
                                      <p:cBhvr>
                                        <p:cTn id="43" dur="500"/>
                                        <p:tgtEl>
                                          <p:spTgt spid="52">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p:cTn id="48" dur="500" fill="hold"/>
                                        <p:tgtEl>
                                          <p:spTgt spid="53"/>
                                        </p:tgtEl>
                                        <p:attrNameLst>
                                          <p:attrName>ppt_w</p:attrName>
                                        </p:attrNameLst>
                                      </p:cBhvr>
                                      <p:tavLst>
                                        <p:tav tm="0">
                                          <p:val>
                                            <p:fltVal val="0"/>
                                          </p:val>
                                        </p:tav>
                                        <p:tav tm="100000">
                                          <p:val>
                                            <p:strVal val="#ppt_w"/>
                                          </p:val>
                                        </p:tav>
                                      </p:tavLst>
                                    </p:anim>
                                    <p:anim calcmode="lin" valueType="num">
                                      <p:cBhvr>
                                        <p:cTn id="49" dur="500" fill="hold"/>
                                        <p:tgtEl>
                                          <p:spTgt spid="53"/>
                                        </p:tgtEl>
                                        <p:attrNameLst>
                                          <p:attrName>ppt_h</p:attrName>
                                        </p:attrNameLst>
                                      </p:cBhvr>
                                      <p:tavLst>
                                        <p:tav tm="0">
                                          <p:val>
                                            <p:fltVal val="0"/>
                                          </p:val>
                                        </p:tav>
                                        <p:tav tm="100000">
                                          <p:val>
                                            <p:strVal val="#ppt_h"/>
                                          </p:val>
                                        </p:tav>
                                      </p:tavLst>
                                    </p:anim>
                                    <p:animEffect transition="in" filter="fade">
                                      <p:cBhvr>
                                        <p:cTn id="5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03</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2672747"/>
              <a:ext cx="5756555" cy="1569660"/>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因特网的组成和连接设备</a:t>
              </a:r>
            </a:p>
          </p:txBody>
        </p:sp>
      </p:grpSp>
    </p:spTree>
    <p:extLst>
      <p:ext uri="{BB962C8B-B14F-4D97-AF65-F5344CB8AC3E}">
        <p14:creationId xmlns:p14="http://schemas.microsoft.com/office/powerpoint/2010/main" val="1660939688"/>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8227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3.1 Internet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的组成</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55" name="Text Box 3"/>
          <p:cNvSpPr txBox="1">
            <a:spLocks noChangeArrowheads="1"/>
          </p:cNvSpPr>
          <p:nvPr/>
        </p:nvSpPr>
        <p:spPr bwMode="auto">
          <a:xfrm>
            <a:off x="1394708" y="1159722"/>
            <a:ext cx="4868009" cy="454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marL="284163" indent="-284163" defTabSz="762000"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801688" indent="-258763" defTabSz="76200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defTabSz="7620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defTabSz="7620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defTabSz="7620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defTabSz="7620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fontAlgn="base">
              <a:lnSpc>
                <a:spcPct val="115000"/>
              </a:lnSpc>
              <a:spcBef>
                <a:spcPct val="15000"/>
              </a:spcBef>
              <a:spcAft>
                <a:spcPct val="0"/>
              </a:spcAft>
              <a:buClrTx/>
              <a:buSzPct val="65000"/>
            </a:pPr>
            <a:r>
              <a:rPr kumimoji="1" lang="zh-CN" altLang="en-US" sz="2400" dirty="0">
                <a:solidFill>
                  <a:srgbClr val="333399"/>
                </a:solidFill>
                <a:latin typeface="华文中宋" pitchFamily="2" charset="-122"/>
                <a:ea typeface="华文中宋" pitchFamily="2" charset="-122"/>
              </a:rPr>
              <a:t>成千上万个互相连接起来的计算设备</a:t>
            </a:r>
          </a:p>
          <a:p>
            <a:pPr lvl="1" fontAlgn="base">
              <a:lnSpc>
                <a:spcPct val="115000"/>
              </a:lnSpc>
              <a:spcBef>
                <a:spcPct val="15000"/>
              </a:spcBef>
              <a:spcAft>
                <a:spcPct val="0"/>
              </a:spcAft>
              <a:buClr>
                <a:srgbClr val="FF0000"/>
              </a:buClr>
              <a:buSzPct val="60000"/>
            </a:pPr>
            <a:r>
              <a:rPr lang="zh-CN" altLang="en-US" sz="2000" dirty="0">
                <a:solidFill>
                  <a:srgbClr val="000000"/>
                </a:solidFill>
                <a:latin typeface="华文中宋" pitchFamily="2" charset="-122"/>
                <a:ea typeface="华文中宋" pitchFamily="2" charset="-122"/>
              </a:rPr>
              <a:t>主机、端接设备</a:t>
            </a:r>
            <a:endParaRPr kumimoji="1" lang="zh-CN" altLang="en-US" sz="2000" dirty="0">
              <a:solidFill>
                <a:srgbClr val="FD0101"/>
              </a:solidFill>
              <a:latin typeface="华文中宋" pitchFamily="2" charset="-122"/>
              <a:ea typeface="华文中宋" pitchFamily="2" charset="-122"/>
            </a:endParaRPr>
          </a:p>
          <a:p>
            <a:pPr fontAlgn="base">
              <a:lnSpc>
                <a:spcPct val="115000"/>
              </a:lnSpc>
              <a:spcBef>
                <a:spcPct val="15000"/>
              </a:spcBef>
              <a:spcAft>
                <a:spcPct val="0"/>
              </a:spcAft>
              <a:buClrTx/>
              <a:buSzPct val="65000"/>
            </a:pPr>
            <a:r>
              <a:rPr lang="zh-CN" altLang="en-US" sz="2400" dirty="0">
                <a:solidFill>
                  <a:srgbClr val="333399"/>
                </a:solidFill>
                <a:latin typeface="华文中宋" pitchFamily="2" charset="-122"/>
                <a:ea typeface="华文中宋" pitchFamily="2" charset="-122"/>
              </a:rPr>
              <a:t>各种各样的网络软件；</a:t>
            </a:r>
          </a:p>
          <a:p>
            <a:pPr fontAlgn="base">
              <a:lnSpc>
                <a:spcPct val="115000"/>
              </a:lnSpc>
              <a:spcBef>
                <a:spcPct val="15000"/>
              </a:spcBef>
              <a:spcAft>
                <a:spcPct val="0"/>
              </a:spcAft>
              <a:buClrTx/>
              <a:buSzPct val="65000"/>
            </a:pPr>
            <a:r>
              <a:rPr lang="zh-CN" altLang="en-US" sz="2400" dirty="0">
                <a:solidFill>
                  <a:srgbClr val="333399"/>
                </a:solidFill>
                <a:latin typeface="华文中宋" pitchFamily="2" charset="-122"/>
                <a:ea typeface="华文中宋" pitchFamily="2" charset="-122"/>
              </a:rPr>
              <a:t>通信链路</a:t>
            </a:r>
          </a:p>
          <a:p>
            <a:pPr lvl="1" fontAlgn="base">
              <a:lnSpc>
                <a:spcPct val="115000"/>
              </a:lnSpc>
              <a:spcBef>
                <a:spcPct val="15000"/>
              </a:spcBef>
              <a:spcAft>
                <a:spcPct val="0"/>
              </a:spcAft>
              <a:buClr>
                <a:srgbClr val="FF0000"/>
              </a:buClr>
              <a:buSzPct val="60000"/>
            </a:pPr>
            <a:r>
              <a:rPr lang="zh-CN" altLang="en-US" sz="2000" dirty="0">
                <a:solidFill>
                  <a:srgbClr val="000000"/>
                </a:solidFill>
                <a:latin typeface="华文中宋" pitchFamily="2" charset="-122"/>
                <a:ea typeface="华文中宋" pitchFamily="2" charset="-122"/>
              </a:rPr>
              <a:t>光纤、双绞线、无线电、卫星等</a:t>
            </a:r>
          </a:p>
          <a:p>
            <a:pPr fontAlgn="base">
              <a:lnSpc>
                <a:spcPct val="115000"/>
              </a:lnSpc>
              <a:spcBef>
                <a:spcPct val="15000"/>
              </a:spcBef>
              <a:spcAft>
                <a:spcPct val="0"/>
              </a:spcAft>
              <a:buClr>
                <a:srgbClr val="000000"/>
              </a:buClr>
              <a:buSzPct val="65000"/>
            </a:pPr>
            <a:r>
              <a:rPr kumimoji="1" lang="zh-CN" altLang="en-US" sz="2400" dirty="0">
                <a:solidFill>
                  <a:srgbClr val="333399"/>
                </a:solidFill>
                <a:latin typeface="华文中宋" pitchFamily="2" charset="-122"/>
                <a:ea typeface="华文中宋" pitchFamily="2" charset="-122"/>
              </a:rPr>
              <a:t>网络连接设备：</a:t>
            </a:r>
            <a:endParaRPr kumimoji="1" lang="en-US" altLang="zh-CN" sz="2400" dirty="0">
              <a:solidFill>
                <a:srgbClr val="333399"/>
              </a:solidFill>
              <a:latin typeface="华文中宋" pitchFamily="2" charset="-122"/>
              <a:ea typeface="华文中宋" pitchFamily="2" charset="-122"/>
            </a:endParaRPr>
          </a:p>
          <a:p>
            <a:pPr lvl="1" fontAlgn="base">
              <a:lnSpc>
                <a:spcPct val="115000"/>
              </a:lnSpc>
              <a:spcBef>
                <a:spcPct val="15000"/>
              </a:spcBef>
              <a:spcAft>
                <a:spcPct val="0"/>
              </a:spcAft>
              <a:buClr>
                <a:srgbClr val="FF0000"/>
              </a:buClr>
              <a:buSzPct val="60000"/>
            </a:pPr>
            <a:r>
              <a:rPr lang="zh-CN" altLang="en-US" sz="2000" dirty="0">
                <a:solidFill>
                  <a:srgbClr val="000000"/>
                </a:solidFill>
                <a:latin typeface="华文中宋" pitchFamily="2" charset="-122"/>
                <a:ea typeface="华文中宋" pitchFamily="2" charset="-122"/>
              </a:rPr>
              <a:t>路由器</a:t>
            </a:r>
          </a:p>
          <a:p>
            <a:pPr fontAlgn="base">
              <a:lnSpc>
                <a:spcPct val="115000"/>
              </a:lnSpc>
              <a:spcBef>
                <a:spcPct val="15000"/>
              </a:spcBef>
              <a:spcAft>
                <a:spcPct val="0"/>
              </a:spcAft>
              <a:buClr>
                <a:srgbClr val="000000"/>
              </a:buClr>
              <a:buSzPct val="65000"/>
            </a:pPr>
            <a:r>
              <a:rPr kumimoji="1" lang="zh-CN" altLang="en-US" sz="2400" dirty="0">
                <a:solidFill>
                  <a:srgbClr val="333399"/>
                </a:solidFill>
                <a:latin typeface="华文中宋" pitchFamily="2" charset="-122"/>
                <a:ea typeface="华文中宋" pitchFamily="2" charset="-122"/>
              </a:rPr>
              <a:t>协议：控制信息的发送接收</a:t>
            </a:r>
          </a:p>
          <a:p>
            <a:pPr lvl="1" fontAlgn="base">
              <a:lnSpc>
                <a:spcPct val="115000"/>
              </a:lnSpc>
              <a:spcBef>
                <a:spcPct val="50000"/>
              </a:spcBef>
              <a:spcAft>
                <a:spcPct val="0"/>
              </a:spcAft>
              <a:buClr>
                <a:srgbClr val="FF0000"/>
              </a:buClr>
              <a:buSzPct val="60000"/>
            </a:pPr>
            <a:r>
              <a:rPr kumimoji="1" lang="en-US" altLang="zh-CN" sz="2000" dirty="0">
                <a:solidFill>
                  <a:srgbClr val="000000"/>
                </a:solidFill>
                <a:latin typeface="华文中宋" pitchFamily="2" charset="-122"/>
                <a:ea typeface="华文中宋" pitchFamily="2" charset="-122"/>
              </a:rPr>
              <a:t>TCP,IP,</a:t>
            </a:r>
            <a:r>
              <a:rPr lang="en-US" altLang="zh-CN" sz="2000" dirty="0">
                <a:solidFill>
                  <a:srgbClr val="000000"/>
                </a:solidFill>
                <a:latin typeface="华文中宋" pitchFamily="2" charset="-122"/>
                <a:ea typeface="华文中宋" pitchFamily="2" charset="-122"/>
              </a:rPr>
              <a:t>HTTP, FTP</a:t>
            </a:r>
            <a:r>
              <a:rPr lang="zh-CN" altLang="en-US" sz="2000" dirty="0">
                <a:solidFill>
                  <a:srgbClr val="000000"/>
                </a:solidFill>
                <a:latin typeface="华文中宋" pitchFamily="2" charset="-122"/>
                <a:ea typeface="华文中宋" pitchFamily="2" charset="-122"/>
              </a:rPr>
              <a:t>等</a:t>
            </a:r>
          </a:p>
        </p:txBody>
      </p:sp>
      <p:grpSp>
        <p:nvGrpSpPr>
          <p:cNvPr id="156" name="Group 4"/>
          <p:cNvGrpSpPr>
            <a:grpSpLocks/>
          </p:cNvGrpSpPr>
          <p:nvPr/>
        </p:nvGrpSpPr>
        <p:grpSpPr bwMode="auto">
          <a:xfrm>
            <a:off x="6712585" y="1486535"/>
            <a:ext cx="4191000" cy="4572000"/>
            <a:chOff x="2880" y="1276"/>
            <a:chExt cx="2640" cy="2880"/>
          </a:xfrm>
        </p:grpSpPr>
        <p:pic>
          <p:nvPicPr>
            <p:cNvPr id="157" name="Picture 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52" y="1276"/>
              <a:ext cx="7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8" name="Picture 6"/>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20" y="1996"/>
              <a:ext cx="1104"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9" name="Picture 7"/>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56" y="3100"/>
              <a:ext cx="1872"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60" name="Picture 8"/>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80" y="1996"/>
              <a:ext cx="1440"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61" name="Group 9"/>
            <p:cNvGrpSpPr>
              <a:grpSpLocks/>
            </p:cNvGrpSpPr>
            <p:nvPr/>
          </p:nvGrpSpPr>
          <p:grpSpPr bwMode="auto">
            <a:xfrm>
              <a:off x="3705" y="2681"/>
              <a:ext cx="132" cy="249"/>
              <a:chOff x="4180" y="783"/>
              <a:chExt cx="150" cy="307"/>
            </a:xfrm>
          </p:grpSpPr>
          <p:sp>
            <p:nvSpPr>
              <p:cNvPr id="271" name="AutoShape 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2" name="Rectangle 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3" name="Rectangle 12"/>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4" name="AutoShape 13"/>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5" name="Line 14"/>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6" name="Line 15"/>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7" name="Rectangle 16"/>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8" name="Rectangle 17"/>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grpSp>
          <p:nvGrpSpPr>
            <p:cNvPr id="162" name="Group 18"/>
            <p:cNvGrpSpPr>
              <a:grpSpLocks/>
            </p:cNvGrpSpPr>
            <p:nvPr/>
          </p:nvGrpSpPr>
          <p:grpSpPr bwMode="auto">
            <a:xfrm rot="-5400000">
              <a:off x="3902" y="2730"/>
              <a:ext cx="51" cy="147"/>
              <a:chOff x="3842" y="406"/>
              <a:chExt cx="51" cy="167"/>
            </a:xfrm>
          </p:grpSpPr>
          <p:sp>
            <p:nvSpPr>
              <p:cNvPr id="268" name="Oval 19"/>
              <p:cNvSpPr>
                <a:spLocks noChangeArrowheads="1"/>
              </p:cNvSpPr>
              <p:nvPr/>
            </p:nvSpPr>
            <p:spPr bwMode="auto">
              <a:xfrm>
                <a:off x="3842" y="406"/>
                <a:ext cx="47" cy="47"/>
              </a:xfrm>
              <a:prstGeom prst="ellipse">
                <a:avLst/>
              </a:prstGeom>
              <a:solidFill>
                <a:srgbClr val="FFCF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9" name="Oval 20"/>
              <p:cNvSpPr>
                <a:spLocks noChangeArrowheads="1"/>
              </p:cNvSpPr>
              <p:nvPr/>
            </p:nvSpPr>
            <p:spPr bwMode="auto">
              <a:xfrm>
                <a:off x="3844" y="466"/>
                <a:ext cx="47" cy="47"/>
              </a:xfrm>
              <a:prstGeom prst="ellipse">
                <a:avLst/>
              </a:prstGeom>
              <a:solidFill>
                <a:srgbClr val="FFCF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70" name="Oval 21"/>
              <p:cNvSpPr>
                <a:spLocks noChangeArrowheads="1"/>
              </p:cNvSpPr>
              <p:nvPr/>
            </p:nvSpPr>
            <p:spPr bwMode="auto">
              <a:xfrm>
                <a:off x="3846" y="526"/>
                <a:ext cx="47" cy="47"/>
              </a:xfrm>
              <a:prstGeom prst="ellipse">
                <a:avLst/>
              </a:prstGeom>
              <a:solidFill>
                <a:srgbClr val="FFCF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63" name="Line 22"/>
            <p:cNvSpPr>
              <a:spLocks noChangeShapeType="1"/>
            </p:cNvSpPr>
            <p:nvPr/>
          </p:nvSpPr>
          <p:spPr bwMode="auto">
            <a:xfrm>
              <a:off x="3791" y="2623"/>
              <a:ext cx="31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64" name="Line 23"/>
            <p:cNvSpPr>
              <a:spLocks noChangeShapeType="1"/>
            </p:cNvSpPr>
            <p:nvPr/>
          </p:nvSpPr>
          <p:spPr bwMode="auto">
            <a:xfrm>
              <a:off x="3793" y="2621"/>
              <a:ext cx="1" cy="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65" name="Line 24"/>
            <p:cNvSpPr>
              <a:spLocks noChangeShapeType="1"/>
            </p:cNvSpPr>
            <p:nvPr/>
          </p:nvSpPr>
          <p:spPr bwMode="auto">
            <a:xfrm>
              <a:off x="4105" y="2620"/>
              <a:ext cx="1" cy="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66" name="Line 25"/>
            <p:cNvSpPr>
              <a:spLocks noChangeShapeType="1"/>
            </p:cNvSpPr>
            <p:nvPr/>
          </p:nvSpPr>
          <p:spPr bwMode="auto">
            <a:xfrm>
              <a:off x="3602" y="2283"/>
              <a:ext cx="182" cy="167"/>
            </a:xfrm>
            <a:prstGeom prst="line">
              <a:avLst/>
            </a:prstGeom>
            <a:noFill/>
            <a:ln w="12700">
              <a:solidFill>
                <a:srgbClr val="FD0101"/>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67" name="Line 26"/>
            <p:cNvSpPr>
              <a:spLocks noChangeShapeType="1"/>
            </p:cNvSpPr>
            <p:nvPr/>
          </p:nvSpPr>
          <p:spPr bwMode="auto">
            <a:xfrm flipV="1">
              <a:off x="3552" y="2463"/>
              <a:ext cx="232" cy="109"/>
            </a:xfrm>
            <a:prstGeom prst="line">
              <a:avLst/>
            </a:prstGeom>
            <a:noFill/>
            <a:ln w="12700">
              <a:solidFill>
                <a:srgbClr val="FD0101"/>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68" name="Line 27"/>
            <p:cNvSpPr>
              <a:spLocks noChangeShapeType="1"/>
            </p:cNvSpPr>
            <p:nvPr/>
          </p:nvSpPr>
          <p:spPr bwMode="auto">
            <a:xfrm flipV="1">
              <a:off x="3942" y="2517"/>
              <a:ext cx="1" cy="10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nvGrpSpPr>
            <p:cNvPr id="169" name="Group 28"/>
            <p:cNvGrpSpPr>
              <a:grpSpLocks/>
            </p:cNvGrpSpPr>
            <p:nvPr/>
          </p:nvGrpSpPr>
          <p:grpSpPr bwMode="auto">
            <a:xfrm>
              <a:off x="4017" y="2667"/>
              <a:ext cx="132" cy="249"/>
              <a:chOff x="4180" y="783"/>
              <a:chExt cx="150" cy="307"/>
            </a:xfrm>
          </p:grpSpPr>
          <p:sp>
            <p:nvSpPr>
              <p:cNvPr id="260" name="AutoShape 2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1" name="Rectangle 3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2" name="Rectangle 31"/>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3" name="AutoShape 32"/>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4" name="Line 33"/>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5" name="Line 34"/>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6" name="Rectangle 35"/>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67" name="Rectangle 36"/>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70" name="Oval 37"/>
            <p:cNvSpPr>
              <a:spLocks noChangeArrowheads="1"/>
            </p:cNvSpPr>
            <p:nvPr/>
          </p:nvSpPr>
          <p:spPr bwMode="auto">
            <a:xfrm rot="-5400000">
              <a:off x="3837" y="3751"/>
              <a:ext cx="40" cy="41"/>
            </a:xfrm>
            <a:prstGeom prst="ellipse">
              <a:avLst/>
            </a:prstGeom>
            <a:solidFill>
              <a:srgbClr val="FFCF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1" name="Oval 38"/>
            <p:cNvSpPr>
              <a:spLocks noChangeArrowheads="1"/>
            </p:cNvSpPr>
            <p:nvPr/>
          </p:nvSpPr>
          <p:spPr bwMode="auto">
            <a:xfrm rot="-5400000">
              <a:off x="3890" y="3750"/>
              <a:ext cx="40" cy="42"/>
            </a:xfrm>
            <a:prstGeom prst="ellipse">
              <a:avLst/>
            </a:prstGeom>
            <a:solidFill>
              <a:srgbClr val="FFCF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2" name="Line 39"/>
            <p:cNvSpPr>
              <a:spLocks noChangeShapeType="1"/>
            </p:cNvSpPr>
            <p:nvPr/>
          </p:nvSpPr>
          <p:spPr bwMode="auto">
            <a:xfrm rot="-5400000">
              <a:off x="4103" y="3677"/>
              <a:ext cx="3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3" name="Line 40"/>
            <p:cNvSpPr>
              <a:spLocks noChangeShapeType="1"/>
            </p:cNvSpPr>
            <p:nvPr/>
          </p:nvSpPr>
          <p:spPr bwMode="auto">
            <a:xfrm rot="5400000" flipH="1">
              <a:off x="3708" y="3672"/>
              <a:ext cx="4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4" name="Line 41"/>
            <p:cNvSpPr>
              <a:spLocks noChangeShapeType="1"/>
            </p:cNvSpPr>
            <p:nvPr/>
          </p:nvSpPr>
          <p:spPr bwMode="auto">
            <a:xfrm rot="16200000" flipV="1">
              <a:off x="3927" y="3458"/>
              <a:ext cx="0" cy="39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5" name="Line 42"/>
            <p:cNvSpPr>
              <a:spLocks noChangeShapeType="1"/>
            </p:cNvSpPr>
            <p:nvPr/>
          </p:nvSpPr>
          <p:spPr bwMode="auto">
            <a:xfrm flipH="1" flipV="1">
              <a:off x="3936" y="3484"/>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6" name="Line 43"/>
            <p:cNvSpPr>
              <a:spLocks noChangeShapeType="1"/>
            </p:cNvSpPr>
            <p:nvPr/>
          </p:nvSpPr>
          <p:spPr bwMode="auto">
            <a:xfrm>
              <a:off x="4095" y="3449"/>
              <a:ext cx="225" cy="17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7" name="Line 44"/>
            <p:cNvSpPr>
              <a:spLocks noChangeShapeType="1"/>
            </p:cNvSpPr>
            <p:nvPr/>
          </p:nvSpPr>
          <p:spPr bwMode="auto">
            <a:xfrm flipH="1">
              <a:off x="4596" y="3447"/>
              <a:ext cx="176" cy="24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78" name="Line 45"/>
            <p:cNvSpPr>
              <a:spLocks noChangeShapeType="1"/>
            </p:cNvSpPr>
            <p:nvPr/>
          </p:nvSpPr>
          <p:spPr bwMode="auto">
            <a:xfrm>
              <a:off x="4464" y="3750"/>
              <a:ext cx="0" cy="1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nvGrpSpPr>
            <p:cNvPr id="179" name="Group 46"/>
            <p:cNvGrpSpPr>
              <a:grpSpLocks/>
            </p:cNvGrpSpPr>
            <p:nvPr/>
          </p:nvGrpSpPr>
          <p:grpSpPr bwMode="auto">
            <a:xfrm>
              <a:off x="4961" y="3387"/>
              <a:ext cx="131" cy="258"/>
              <a:chOff x="4180" y="783"/>
              <a:chExt cx="150" cy="307"/>
            </a:xfrm>
          </p:grpSpPr>
          <p:sp>
            <p:nvSpPr>
              <p:cNvPr id="252" name="AutoShape 4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3" name="Rectangle 4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4" name="Rectangle 49"/>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5" name="AutoShape 50"/>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6" name="Line 51"/>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7" name="Line 52"/>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8" name="Rectangle 53"/>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9" name="Rectangle 54"/>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grpSp>
          <p:nvGrpSpPr>
            <p:cNvPr id="180" name="Group 55"/>
            <p:cNvGrpSpPr>
              <a:grpSpLocks/>
            </p:cNvGrpSpPr>
            <p:nvPr/>
          </p:nvGrpSpPr>
          <p:grpSpPr bwMode="auto">
            <a:xfrm>
              <a:off x="4953" y="3667"/>
              <a:ext cx="131" cy="258"/>
              <a:chOff x="4180" y="783"/>
              <a:chExt cx="150" cy="307"/>
            </a:xfrm>
          </p:grpSpPr>
          <p:sp>
            <p:nvSpPr>
              <p:cNvPr id="244" name="AutoShape 5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45" name="Rectangle 5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46" name="Rectangle 58"/>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47" name="AutoShape 59"/>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48" name="Line 60"/>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49" name="Line 61"/>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0" name="Rectangle 62"/>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51" name="Rectangle 63"/>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81" name="Line 64"/>
            <p:cNvSpPr>
              <a:spLocks noChangeShapeType="1"/>
            </p:cNvSpPr>
            <p:nvPr/>
          </p:nvSpPr>
          <p:spPr bwMode="auto">
            <a:xfrm rot="5400000" flipH="1">
              <a:off x="4717" y="3623"/>
              <a:ext cx="38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2" name="Line 65"/>
            <p:cNvSpPr>
              <a:spLocks noChangeShapeType="1"/>
            </p:cNvSpPr>
            <p:nvPr/>
          </p:nvSpPr>
          <p:spPr bwMode="auto">
            <a:xfrm rot="-5400000">
              <a:off x="4941" y="3781"/>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3" name="Line 66"/>
            <p:cNvSpPr>
              <a:spLocks noChangeShapeType="1"/>
            </p:cNvSpPr>
            <p:nvPr/>
          </p:nvSpPr>
          <p:spPr bwMode="auto">
            <a:xfrm rot="-5400000">
              <a:off x="4934" y="348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4" name="Line 67"/>
            <p:cNvSpPr>
              <a:spLocks noChangeShapeType="1"/>
            </p:cNvSpPr>
            <p:nvPr/>
          </p:nvSpPr>
          <p:spPr bwMode="auto">
            <a:xfrm flipV="1">
              <a:off x="4102" y="2332"/>
              <a:ext cx="362" cy="11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5" name="Line 68"/>
            <p:cNvSpPr>
              <a:spLocks noChangeShapeType="1"/>
            </p:cNvSpPr>
            <p:nvPr/>
          </p:nvSpPr>
          <p:spPr bwMode="auto">
            <a:xfrm>
              <a:off x="4691" y="2305"/>
              <a:ext cx="306" cy="13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6" name="Line 69"/>
            <p:cNvSpPr>
              <a:spLocks noChangeShapeType="1"/>
            </p:cNvSpPr>
            <p:nvPr/>
          </p:nvSpPr>
          <p:spPr bwMode="auto">
            <a:xfrm flipH="1">
              <a:off x="5018" y="2517"/>
              <a:ext cx="152" cy="42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7" name="Line 70"/>
            <p:cNvSpPr>
              <a:spLocks noChangeShapeType="1"/>
            </p:cNvSpPr>
            <p:nvPr/>
          </p:nvSpPr>
          <p:spPr bwMode="auto">
            <a:xfrm>
              <a:off x="4608" y="2380"/>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8" name="Line 71"/>
            <p:cNvSpPr>
              <a:spLocks noChangeShapeType="1"/>
            </p:cNvSpPr>
            <p:nvPr/>
          </p:nvSpPr>
          <p:spPr bwMode="auto">
            <a:xfrm>
              <a:off x="4549" y="2784"/>
              <a:ext cx="337" cy="2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89" name="Line 72"/>
            <p:cNvSpPr>
              <a:spLocks noChangeShapeType="1"/>
            </p:cNvSpPr>
            <p:nvPr/>
          </p:nvSpPr>
          <p:spPr bwMode="auto">
            <a:xfrm flipH="1">
              <a:off x="4839" y="3077"/>
              <a:ext cx="168" cy="2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90" name="Line 73"/>
            <p:cNvSpPr>
              <a:spLocks noChangeShapeType="1"/>
            </p:cNvSpPr>
            <p:nvPr/>
          </p:nvSpPr>
          <p:spPr bwMode="auto">
            <a:xfrm flipH="1">
              <a:off x="4696" y="2497"/>
              <a:ext cx="353" cy="2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91" name="Line 74"/>
            <p:cNvSpPr>
              <a:spLocks noChangeShapeType="1"/>
            </p:cNvSpPr>
            <p:nvPr/>
          </p:nvSpPr>
          <p:spPr bwMode="auto">
            <a:xfrm>
              <a:off x="5136" y="1612"/>
              <a:ext cx="18" cy="75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192" name="Picture 75"/>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4" y="2332"/>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 name="Picture 7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6" y="2236"/>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77"/>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4" y="2332"/>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78"/>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16" y="2620"/>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7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2" y="2908"/>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8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2" y="3292"/>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 name="Picture 81"/>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72" y="3580"/>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 name="Line 82"/>
            <p:cNvSpPr>
              <a:spLocks noChangeShapeType="1"/>
            </p:cNvSpPr>
            <p:nvPr/>
          </p:nvSpPr>
          <p:spPr bwMode="auto">
            <a:xfrm flipH="1">
              <a:off x="4128" y="3340"/>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200" name="Picture 8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08" y="3244"/>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1" name="Group 84"/>
            <p:cNvGrpSpPr>
              <a:grpSpLocks/>
            </p:cNvGrpSpPr>
            <p:nvPr/>
          </p:nvGrpSpPr>
          <p:grpSpPr bwMode="auto">
            <a:xfrm>
              <a:off x="3072" y="2140"/>
              <a:ext cx="506" cy="240"/>
              <a:chOff x="3456" y="1056"/>
              <a:chExt cx="506" cy="240"/>
            </a:xfrm>
          </p:grpSpPr>
          <p:pic>
            <p:nvPicPr>
              <p:cNvPr id="241" name="Picture 85"/>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6" y="105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2" name="Line 86"/>
              <p:cNvSpPr>
                <a:spLocks noChangeShapeType="1"/>
              </p:cNvSpPr>
              <p:nvPr/>
            </p:nvSpPr>
            <p:spPr bwMode="auto">
              <a:xfrm>
                <a:off x="3696" y="1200"/>
                <a:ext cx="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243" name="Picture 8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 y="1152"/>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02" name="Group 88"/>
            <p:cNvGrpSpPr>
              <a:grpSpLocks/>
            </p:cNvGrpSpPr>
            <p:nvPr/>
          </p:nvGrpSpPr>
          <p:grpSpPr bwMode="auto">
            <a:xfrm>
              <a:off x="3072" y="2428"/>
              <a:ext cx="506" cy="240"/>
              <a:chOff x="3456" y="1056"/>
              <a:chExt cx="506" cy="240"/>
            </a:xfrm>
          </p:grpSpPr>
          <p:pic>
            <p:nvPicPr>
              <p:cNvPr id="238" name="Picture 8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6" y="105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9" name="Line 90"/>
              <p:cNvSpPr>
                <a:spLocks noChangeShapeType="1"/>
              </p:cNvSpPr>
              <p:nvPr/>
            </p:nvSpPr>
            <p:spPr bwMode="auto">
              <a:xfrm>
                <a:off x="3696" y="1200"/>
                <a:ext cx="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240" name="Picture 91"/>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44" y="1152"/>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203" name="Group 92"/>
            <p:cNvGrpSpPr>
              <a:grpSpLocks/>
            </p:cNvGrpSpPr>
            <p:nvPr/>
          </p:nvGrpSpPr>
          <p:grpSpPr bwMode="auto">
            <a:xfrm>
              <a:off x="3648" y="3676"/>
              <a:ext cx="131" cy="258"/>
              <a:chOff x="4180" y="783"/>
              <a:chExt cx="150" cy="307"/>
            </a:xfrm>
          </p:grpSpPr>
          <p:sp>
            <p:nvSpPr>
              <p:cNvPr id="230" name="AutoShape 93"/>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1" name="Rectangle 94"/>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2" name="Rectangle 95"/>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3" name="AutoShape 96"/>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4" name="Line 97"/>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5" name="Line 98"/>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6" name="Rectangle 99"/>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37" name="Rectangle 100"/>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grpSp>
          <p:nvGrpSpPr>
            <p:cNvPr id="204" name="Group 101"/>
            <p:cNvGrpSpPr>
              <a:grpSpLocks/>
            </p:cNvGrpSpPr>
            <p:nvPr/>
          </p:nvGrpSpPr>
          <p:grpSpPr bwMode="auto">
            <a:xfrm>
              <a:off x="4032" y="3676"/>
              <a:ext cx="131" cy="258"/>
              <a:chOff x="4180" y="783"/>
              <a:chExt cx="150" cy="307"/>
            </a:xfrm>
          </p:grpSpPr>
          <p:sp>
            <p:nvSpPr>
              <p:cNvPr id="222" name="AutoShape 10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3" name="Rectangle 10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4" name="Rectangle 104"/>
              <p:cNvSpPr>
                <a:spLocks noChangeArrowheads="1"/>
              </p:cNvSpPr>
              <p:nvPr/>
            </p:nvSpPr>
            <p:spPr bwMode="auto">
              <a:xfrm>
                <a:off x="4181" y="852"/>
                <a:ext cx="95" cy="236"/>
              </a:xfrm>
              <a:prstGeom prst="rect">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5" name="AutoShape 105"/>
              <p:cNvSpPr>
                <a:spLocks noChangeArrowheads="1"/>
              </p:cNvSpPr>
              <p:nvPr/>
            </p:nvSpPr>
            <p:spPr bwMode="auto">
              <a:xfrm>
                <a:off x="4180" y="783"/>
                <a:ext cx="150" cy="71"/>
              </a:xfrm>
              <a:prstGeom prst="parallelogram">
                <a:avLst>
                  <a:gd name="adj" fmla="val 81387"/>
                </a:avLst>
              </a:prstGeom>
              <a:solidFill>
                <a:srgbClr val="33CCCC"/>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6" name="Line 106"/>
              <p:cNvSpPr>
                <a:spLocks noChangeShapeType="1"/>
              </p:cNvSpPr>
              <p:nvPr/>
            </p:nvSpPr>
            <p:spPr bwMode="auto">
              <a:xfrm>
                <a:off x="4330" y="788"/>
                <a:ext cx="0" cy="23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7" name="Line 107"/>
              <p:cNvSpPr>
                <a:spLocks noChangeShapeType="1"/>
              </p:cNvSpPr>
              <p:nvPr/>
            </p:nvSpPr>
            <p:spPr bwMode="auto">
              <a:xfrm flipH="1">
                <a:off x="4276" y="1019"/>
                <a:ext cx="54" cy="6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8" name="Rectangle 108"/>
              <p:cNvSpPr>
                <a:spLocks noChangeArrowheads="1"/>
              </p:cNvSpPr>
              <p:nvPr/>
            </p:nvSpPr>
            <p:spPr bwMode="auto">
              <a:xfrm>
                <a:off x="4193" y="883"/>
                <a:ext cx="63" cy="136"/>
              </a:xfrm>
              <a:prstGeom prst="rect">
                <a:avLst/>
              </a:prstGeom>
              <a:solidFill>
                <a:srgbClr val="FFCF01"/>
              </a:solidFill>
              <a:ln w="9525">
                <a:solidFill>
                  <a:srgbClr val="000000"/>
                </a:solidFill>
                <a:miter lim="800000"/>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9" name="Rectangle 109"/>
              <p:cNvSpPr>
                <a:spLocks noChangeArrowheads="1"/>
              </p:cNvSpPr>
              <p:nvPr/>
            </p:nvSpPr>
            <p:spPr bwMode="auto">
              <a:xfrm>
                <a:off x="4202" y="924"/>
                <a:ext cx="48" cy="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pic>
          <p:nvPicPr>
            <p:cNvPr id="205" name="Picture 11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44" y="1420"/>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 name="Picture 111"/>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04" y="372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7" name="Line 112"/>
            <p:cNvSpPr>
              <a:spLocks noChangeShapeType="1"/>
            </p:cNvSpPr>
            <p:nvPr/>
          </p:nvSpPr>
          <p:spPr bwMode="auto">
            <a:xfrm flipV="1">
              <a:off x="4818" y="3772"/>
              <a:ext cx="96"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08" name="Line 113"/>
            <p:cNvSpPr>
              <a:spLocks noChangeShapeType="1"/>
            </p:cNvSpPr>
            <p:nvPr/>
          </p:nvSpPr>
          <p:spPr bwMode="auto">
            <a:xfrm flipH="1">
              <a:off x="4368" y="3886"/>
              <a:ext cx="3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09" name="Line 114"/>
            <p:cNvSpPr>
              <a:spLocks noChangeShapeType="1"/>
            </p:cNvSpPr>
            <p:nvPr/>
          </p:nvSpPr>
          <p:spPr bwMode="auto">
            <a:xfrm>
              <a:off x="4368" y="3892"/>
              <a:ext cx="0" cy="9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10" name="Line 115"/>
            <p:cNvSpPr>
              <a:spLocks noChangeShapeType="1"/>
            </p:cNvSpPr>
            <p:nvPr/>
          </p:nvSpPr>
          <p:spPr bwMode="auto">
            <a:xfrm>
              <a:off x="4578" y="3892"/>
              <a:ext cx="0" cy="9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11" name="Line 116"/>
            <p:cNvSpPr>
              <a:spLocks noChangeShapeType="1"/>
            </p:cNvSpPr>
            <p:nvPr/>
          </p:nvSpPr>
          <p:spPr bwMode="auto">
            <a:xfrm>
              <a:off x="4752" y="3898"/>
              <a:ext cx="0" cy="96"/>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212" name="Picture 11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04" y="396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3" name="Picture 118"/>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12" y="396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4" name="Picture 119"/>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20" y="396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5" name="Picture 12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40" y="1372"/>
              <a:ext cx="768"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6" name="Line 121"/>
            <p:cNvSpPr>
              <a:spLocks noChangeShapeType="1"/>
            </p:cNvSpPr>
            <p:nvPr/>
          </p:nvSpPr>
          <p:spPr bwMode="auto">
            <a:xfrm>
              <a:off x="4320" y="1660"/>
              <a:ext cx="288" cy="5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pic>
          <p:nvPicPr>
            <p:cNvPr id="217" name="Picture 12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80" y="1516"/>
              <a:ext cx="39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 name="Picture 123"/>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16" y="1276"/>
              <a:ext cx="403"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9" name="Picture 124"/>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48" y="1420"/>
              <a:ext cx="218"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0" name="Line 125"/>
            <p:cNvSpPr>
              <a:spLocks noChangeShapeType="1"/>
            </p:cNvSpPr>
            <p:nvPr/>
          </p:nvSpPr>
          <p:spPr bwMode="auto">
            <a:xfrm>
              <a:off x="3552" y="1420"/>
              <a:ext cx="144" cy="48"/>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1" name="Line 126"/>
            <p:cNvSpPr>
              <a:spLocks noChangeShapeType="1"/>
            </p:cNvSpPr>
            <p:nvPr/>
          </p:nvSpPr>
          <p:spPr bwMode="auto">
            <a:xfrm>
              <a:off x="3840" y="1468"/>
              <a:ext cx="240" cy="96"/>
            </a:xfrm>
            <a:prstGeom prst="line">
              <a:avLst/>
            </a:prstGeom>
            <a:noFill/>
            <a:ln w="12700">
              <a:solidFill>
                <a:srgbClr val="FD010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Tree>
    <p:custDataLst>
      <p:tags r:id="rId1"/>
    </p:custDataLst>
    <p:extLst>
      <p:ext uri="{BB962C8B-B14F-4D97-AF65-F5344CB8AC3E}">
        <p14:creationId xmlns:p14="http://schemas.microsoft.com/office/powerpoint/2010/main" val="55742968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 calcmode="lin" valueType="num">
                                      <p:cBhvr additive="base">
                                        <p:cTn id="7" dur="500" fill="hold"/>
                                        <p:tgtEl>
                                          <p:spTgt spid="156"/>
                                        </p:tgtEl>
                                        <p:attrNameLst>
                                          <p:attrName>ppt_x</p:attrName>
                                        </p:attrNameLst>
                                      </p:cBhvr>
                                      <p:tavLst>
                                        <p:tav tm="0">
                                          <p:val>
                                            <p:strVal val="#ppt_x"/>
                                          </p:val>
                                        </p:tav>
                                        <p:tav tm="100000">
                                          <p:val>
                                            <p:strVal val="#ppt_x"/>
                                          </p:val>
                                        </p:tav>
                                      </p:tavLst>
                                    </p:anim>
                                    <p:anim calcmode="lin" valueType="num">
                                      <p:cBhvr additive="base">
                                        <p:cTn id="8" dur="500" fill="hold"/>
                                        <p:tgtEl>
                                          <p:spTgt spid="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982180"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传输介质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双绞线</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305" name="Group 4"/>
          <p:cNvGrpSpPr>
            <a:grpSpLocks/>
          </p:cNvGrpSpPr>
          <p:nvPr/>
        </p:nvGrpSpPr>
        <p:grpSpPr bwMode="auto">
          <a:xfrm>
            <a:off x="1957464" y="1132015"/>
            <a:ext cx="3910463" cy="3506465"/>
            <a:chOff x="3593" y="1311"/>
            <a:chExt cx="2167" cy="1796"/>
          </a:xfrm>
        </p:grpSpPr>
        <p:pic>
          <p:nvPicPr>
            <p:cNvPr id="306" name="Picture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3" y="1311"/>
              <a:ext cx="1507" cy="1796"/>
            </a:xfrm>
            <a:prstGeom prst="rect">
              <a:avLst/>
            </a:prstGeom>
            <a:noFill/>
            <a:ln w="50799">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pic>
        <p:sp>
          <p:nvSpPr>
            <p:cNvPr id="307" name="Line 6"/>
            <p:cNvSpPr>
              <a:spLocks noChangeShapeType="1"/>
            </p:cNvSpPr>
            <p:nvPr/>
          </p:nvSpPr>
          <p:spPr bwMode="auto">
            <a:xfrm flipV="1">
              <a:off x="4944" y="1488"/>
              <a:ext cx="384" cy="48"/>
            </a:xfrm>
            <a:prstGeom prst="line">
              <a:avLst/>
            </a:prstGeom>
            <a:noFill/>
            <a:ln w="127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08" name="Text Box 7"/>
            <p:cNvSpPr txBox="1">
              <a:spLocks noChangeArrowheads="1"/>
            </p:cNvSpPr>
            <p:nvPr/>
          </p:nvSpPr>
          <p:spPr bwMode="auto">
            <a:xfrm>
              <a:off x="5328" y="1440"/>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marL="0" marR="0" lvl="0" indent="0" defTabSz="762000" eaLnBrk="0" fontAlgn="auto" latinLnBrk="0" hangingPunct="0">
                <a:lnSpc>
                  <a:spcPct val="100000"/>
                </a:lnSpc>
                <a:spcBef>
                  <a:spcPct val="5000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CordiaUPC" pitchFamily="34" charset="-34"/>
                  <a:ea typeface="宋体" charset="-122"/>
                </a:rPr>
                <a:t>铜芯</a:t>
              </a:r>
            </a:p>
          </p:txBody>
        </p:sp>
        <p:sp>
          <p:nvSpPr>
            <p:cNvPr id="309" name="Line 8"/>
            <p:cNvSpPr>
              <a:spLocks noChangeShapeType="1"/>
            </p:cNvSpPr>
            <p:nvPr/>
          </p:nvSpPr>
          <p:spPr bwMode="auto">
            <a:xfrm>
              <a:off x="4800" y="1872"/>
              <a:ext cx="480" cy="0"/>
            </a:xfrm>
            <a:prstGeom prst="line">
              <a:avLst/>
            </a:prstGeom>
            <a:noFill/>
            <a:ln w="127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10" name="Text Box 9"/>
            <p:cNvSpPr txBox="1">
              <a:spLocks noChangeArrowheads="1"/>
            </p:cNvSpPr>
            <p:nvPr/>
          </p:nvSpPr>
          <p:spPr bwMode="auto">
            <a:xfrm>
              <a:off x="5232" y="1824"/>
              <a:ext cx="5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marL="0" marR="0" lvl="0" indent="0" defTabSz="762000" eaLnBrk="0" fontAlgn="auto" latinLnBrk="0" hangingPunct="0">
                <a:lnSpc>
                  <a:spcPct val="100000"/>
                </a:lnSpc>
                <a:spcBef>
                  <a:spcPct val="5000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CordiaUPC" pitchFamily="34" charset="-34"/>
                  <a:ea typeface="宋体" charset="-122"/>
                </a:rPr>
                <a:t>绝缘层</a:t>
              </a:r>
            </a:p>
          </p:txBody>
        </p:sp>
        <p:sp>
          <p:nvSpPr>
            <p:cNvPr id="311" name="Line 10"/>
            <p:cNvSpPr>
              <a:spLocks noChangeShapeType="1"/>
            </p:cNvSpPr>
            <p:nvPr/>
          </p:nvSpPr>
          <p:spPr bwMode="auto">
            <a:xfrm>
              <a:off x="4608" y="2160"/>
              <a:ext cx="624" cy="96"/>
            </a:xfrm>
            <a:prstGeom prst="line">
              <a:avLst/>
            </a:prstGeom>
            <a:noFill/>
            <a:ln w="127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12" name="Line 11"/>
            <p:cNvSpPr>
              <a:spLocks noChangeShapeType="1"/>
            </p:cNvSpPr>
            <p:nvPr/>
          </p:nvSpPr>
          <p:spPr bwMode="auto">
            <a:xfrm>
              <a:off x="4368" y="2592"/>
              <a:ext cx="864" cy="144"/>
            </a:xfrm>
            <a:prstGeom prst="line">
              <a:avLst/>
            </a:prstGeom>
            <a:noFill/>
            <a:ln w="12700">
              <a:solidFill>
                <a:srgbClr val="FF99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13" name="Text Box 12"/>
            <p:cNvSpPr txBox="1">
              <a:spLocks noChangeArrowheads="1"/>
            </p:cNvSpPr>
            <p:nvPr/>
          </p:nvSpPr>
          <p:spPr bwMode="auto">
            <a:xfrm>
              <a:off x="5232" y="2112"/>
              <a:ext cx="528"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marL="0" marR="0" lvl="0" indent="0" defTabSz="762000" eaLnBrk="0" fontAlgn="auto" latinLnBrk="0" hangingPunct="0">
                <a:lnSpc>
                  <a:spcPct val="100000"/>
                </a:lnSpc>
                <a:spcBef>
                  <a:spcPct val="5000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CordiaUPC" pitchFamily="34" charset="-34"/>
                  <a:ea typeface="宋体" charset="-122"/>
                </a:rPr>
                <a:t>外导体屏蔽层</a:t>
              </a:r>
            </a:p>
          </p:txBody>
        </p:sp>
        <p:sp>
          <p:nvSpPr>
            <p:cNvPr id="314" name="Text Box 13"/>
            <p:cNvSpPr txBox="1">
              <a:spLocks noChangeArrowheads="1"/>
            </p:cNvSpPr>
            <p:nvPr/>
          </p:nvSpPr>
          <p:spPr bwMode="auto">
            <a:xfrm>
              <a:off x="5232" y="2736"/>
              <a:ext cx="5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marL="0" marR="0" lvl="0" indent="0" defTabSz="762000" eaLnBrk="0" fontAlgn="auto" latinLnBrk="0" hangingPunct="0">
                <a:lnSpc>
                  <a:spcPct val="100000"/>
                </a:lnSpc>
                <a:spcBef>
                  <a:spcPct val="5000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CordiaUPC" pitchFamily="34" charset="-34"/>
                  <a:ea typeface="宋体" charset="-122"/>
                </a:rPr>
                <a:t>保护套</a:t>
              </a:r>
            </a:p>
          </p:txBody>
        </p:sp>
      </p:grpSp>
      <p:grpSp>
        <p:nvGrpSpPr>
          <p:cNvPr id="315" name="Group 4"/>
          <p:cNvGrpSpPr>
            <a:grpSpLocks/>
          </p:cNvGrpSpPr>
          <p:nvPr/>
        </p:nvGrpSpPr>
        <p:grpSpPr bwMode="auto">
          <a:xfrm>
            <a:off x="6887415" y="1075455"/>
            <a:ext cx="3200400" cy="3581400"/>
            <a:chOff x="1296" y="1008"/>
            <a:chExt cx="3168" cy="2832"/>
          </a:xfrm>
        </p:grpSpPr>
        <p:grpSp>
          <p:nvGrpSpPr>
            <p:cNvPr id="316" name="Group 5"/>
            <p:cNvGrpSpPr>
              <a:grpSpLocks/>
            </p:cNvGrpSpPr>
            <p:nvPr/>
          </p:nvGrpSpPr>
          <p:grpSpPr bwMode="auto">
            <a:xfrm>
              <a:off x="1296" y="1008"/>
              <a:ext cx="3168" cy="2833"/>
              <a:chOff x="1289" y="1187"/>
              <a:chExt cx="2773" cy="2126"/>
            </a:xfrm>
          </p:grpSpPr>
          <p:grpSp>
            <p:nvGrpSpPr>
              <p:cNvPr id="321" name="Group 6"/>
              <p:cNvGrpSpPr>
                <a:grpSpLocks/>
              </p:cNvGrpSpPr>
              <p:nvPr/>
            </p:nvGrpSpPr>
            <p:grpSpPr bwMode="auto">
              <a:xfrm>
                <a:off x="2912" y="2164"/>
                <a:ext cx="1150" cy="1149"/>
                <a:chOff x="2101" y="2297"/>
                <a:chExt cx="1150" cy="1149"/>
              </a:xfrm>
            </p:grpSpPr>
            <p:sp>
              <p:nvSpPr>
                <p:cNvPr id="349" name="Freeform 7"/>
                <p:cNvSpPr>
                  <a:spLocks/>
                </p:cNvSpPr>
                <p:nvPr/>
              </p:nvSpPr>
              <p:spPr bwMode="auto">
                <a:xfrm>
                  <a:off x="2101" y="2584"/>
                  <a:ext cx="1150" cy="862"/>
                </a:xfrm>
                <a:custGeom>
                  <a:avLst/>
                  <a:gdLst>
                    <a:gd name="T0" fmla="*/ 0 w 1150"/>
                    <a:gd name="T1" fmla="*/ 743 h 862"/>
                    <a:gd name="T2" fmla="*/ 41 w 1150"/>
                    <a:gd name="T3" fmla="*/ 775 h 862"/>
                    <a:gd name="T4" fmla="*/ 87 w 1150"/>
                    <a:gd name="T5" fmla="*/ 802 h 862"/>
                    <a:gd name="T6" fmla="*/ 135 w 1150"/>
                    <a:gd name="T7" fmla="*/ 823 h 862"/>
                    <a:gd name="T8" fmla="*/ 188 w 1150"/>
                    <a:gd name="T9" fmla="*/ 840 h 862"/>
                    <a:gd name="T10" fmla="*/ 241 w 1150"/>
                    <a:gd name="T11" fmla="*/ 852 h 862"/>
                    <a:gd name="T12" fmla="*/ 295 w 1150"/>
                    <a:gd name="T13" fmla="*/ 860 h 862"/>
                    <a:gd name="T14" fmla="*/ 351 w 1150"/>
                    <a:gd name="T15" fmla="*/ 861 h 862"/>
                    <a:gd name="T16" fmla="*/ 405 w 1150"/>
                    <a:gd name="T17" fmla="*/ 856 h 862"/>
                    <a:gd name="T18" fmla="*/ 459 w 1150"/>
                    <a:gd name="T19" fmla="*/ 847 h 862"/>
                    <a:gd name="T20" fmla="*/ 512 w 1150"/>
                    <a:gd name="T21" fmla="*/ 832 h 862"/>
                    <a:gd name="T22" fmla="*/ 562 w 1150"/>
                    <a:gd name="T23" fmla="*/ 813 h 862"/>
                    <a:gd name="T24" fmla="*/ 609 w 1150"/>
                    <a:gd name="T25" fmla="*/ 789 h 862"/>
                    <a:gd name="T26" fmla="*/ 648 w 1150"/>
                    <a:gd name="T27" fmla="*/ 761 h 862"/>
                    <a:gd name="T28" fmla="*/ 689 w 1150"/>
                    <a:gd name="T29" fmla="*/ 737 h 862"/>
                    <a:gd name="T30" fmla="*/ 734 w 1150"/>
                    <a:gd name="T31" fmla="*/ 718 h 862"/>
                    <a:gd name="T32" fmla="*/ 780 w 1150"/>
                    <a:gd name="T33" fmla="*/ 705 h 862"/>
                    <a:gd name="T34" fmla="*/ 830 w 1150"/>
                    <a:gd name="T35" fmla="*/ 697 h 862"/>
                    <a:gd name="T36" fmla="*/ 879 w 1150"/>
                    <a:gd name="T37" fmla="*/ 694 h 862"/>
                    <a:gd name="T38" fmla="*/ 929 w 1150"/>
                    <a:gd name="T39" fmla="*/ 697 h 862"/>
                    <a:gd name="T40" fmla="*/ 976 w 1150"/>
                    <a:gd name="T41" fmla="*/ 705 h 862"/>
                    <a:gd name="T42" fmla="*/ 1024 w 1150"/>
                    <a:gd name="T43" fmla="*/ 718 h 862"/>
                    <a:gd name="T44" fmla="*/ 1069 w 1150"/>
                    <a:gd name="T45" fmla="*/ 737 h 862"/>
                    <a:gd name="T46" fmla="*/ 1111 w 1150"/>
                    <a:gd name="T47" fmla="*/ 761 h 862"/>
                    <a:gd name="T48" fmla="*/ 1149 w 1150"/>
                    <a:gd name="T49" fmla="*/ 789 h 862"/>
                    <a:gd name="T50" fmla="*/ 1149 w 1150"/>
                    <a:gd name="T51" fmla="*/ 0 h 862"/>
                    <a:gd name="T52" fmla="*/ 0 w 1150"/>
                    <a:gd name="T53" fmla="*/ 0 h 862"/>
                    <a:gd name="T54" fmla="*/ 0 w 1150"/>
                    <a:gd name="T55" fmla="*/ 743 h 8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50"/>
                    <a:gd name="T85" fmla="*/ 0 h 862"/>
                    <a:gd name="T86" fmla="*/ 1150 w 1150"/>
                    <a:gd name="T87" fmla="*/ 862 h 8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50" h="862">
                      <a:moveTo>
                        <a:pt x="0" y="743"/>
                      </a:moveTo>
                      <a:lnTo>
                        <a:pt x="41" y="775"/>
                      </a:lnTo>
                      <a:lnTo>
                        <a:pt x="87" y="802"/>
                      </a:lnTo>
                      <a:lnTo>
                        <a:pt x="135" y="823"/>
                      </a:lnTo>
                      <a:lnTo>
                        <a:pt x="188" y="840"/>
                      </a:lnTo>
                      <a:lnTo>
                        <a:pt x="241" y="852"/>
                      </a:lnTo>
                      <a:lnTo>
                        <a:pt x="295" y="860"/>
                      </a:lnTo>
                      <a:lnTo>
                        <a:pt x="351" y="861"/>
                      </a:lnTo>
                      <a:lnTo>
                        <a:pt x="405" y="856"/>
                      </a:lnTo>
                      <a:lnTo>
                        <a:pt x="459" y="847"/>
                      </a:lnTo>
                      <a:lnTo>
                        <a:pt x="512" y="832"/>
                      </a:lnTo>
                      <a:lnTo>
                        <a:pt x="562" y="813"/>
                      </a:lnTo>
                      <a:lnTo>
                        <a:pt x="609" y="789"/>
                      </a:lnTo>
                      <a:lnTo>
                        <a:pt x="648" y="761"/>
                      </a:lnTo>
                      <a:lnTo>
                        <a:pt x="689" y="737"/>
                      </a:lnTo>
                      <a:lnTo>
                        <a:pt x="734" y="718"/>
                      </a:lnTo>
                      <a:lnTo>
                        <a:pt x="780" y="705"/>
                      </a:lnTo>
                      <a:lnTo>
                        <a:pt x="830" y="697"/>
                      </a:lnTo>
                      <a:lnTo>
                        <a:pt x="879" y="694"/>
                      </a:lnTo>
                      <a:lnTo>
                        <a:pt x="929" y="697"/>
                      </a:lnTo>
                      <a:lnTo>
                        <a:pt x="976" y="705"/>
                      </a:lnTo>
                      <a:lnTo>
                        <a:pt x="1024" y="718"/>
                      </a:lnTo>
                      <a:lnTo>
                        <a:pt x="1069" y="737"/>
                      </a:lnTo>
                      <a:lnTo>
                        <a:pt x="1111" y="761"/>
                      </a:lnTo>
                      <a:lnTo>
                        <a:pt x="1149" y="789"/>
                      </a:lnTo>
                      <a:lnTo>
                        <a:pt x="1149" y="0"/>
                      </a:lnTo>
                      <a:lnTo>
                        <a:pt x="0" y="0"/>
                      </a:lnTo>
                      <a:lnTo>
                        <a:pt x="0" y="743"/>
                      </a:lnTo>
                    </a:path>
                  </a:pathLst>
                </a:custGeom>
                <a:gradFill rotWithShape="0">
                  <a:gsLst>
                    <a:gs pos="0">
                      <a:srgbClr val="008EB2"/>
                    </a:gs>
                    <a:gs pos="100000">
                      <a:srgbClr val="00CCFF"/>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50" name="Freeform 8"/>
                <p:cNvSpPr>
                  <a:spLocks/>
                </p:cNvSpPr>
                <p:nvPr/>
              </p:nvSpPr>
              <p:spPr bwMode="auto">
                <a:xfrm>
                  <a:off x="2101" y="2297"/>
                  <a:ext cx="1150" cy="575"/>
                </a:xfrm>
                <a:custGeom>
                  <a:avLst/>
                  <a:gdLst>
                    <a:gd name="T0" fmla="*/ 0 w 1150"/>
                    <a:gd name="T1" fmla="*/ 287 h 575"/>
                    <a:gd name="T2" fmla="*/ 3 w 1150"/>
                    <a:gd name="T3" fmla="*/ 257 h 575"/>
                    <a:gd name="T4" fmla="*/ 11 w 1150"/>
                    <a:gd name="T5" fmla="*/ 227 h 575"/>
                    <a:gd name="T6" fmla="*/ 27 w 1150"/>
                    <a:gd name="T7" fmla="*/ 198 h 575"/>
                    <a:gd name="T8" fmla="*/ 49 w 1150"/>
                    <a:gd name="T9" fmla="*/ 169 h 575"/>
                    <a:gd name="T10" fmla="*/ 76 w 1150"/>
                    <a:gd name="T11" fmla="*/ 144 h 575"/>
                    <a:gd name="T12" fmla="*/ 108 w 1150"/>
                    <a:gd name="T13" fmla="*/ 118 h 575"/>
                    <a:gd name="T14" fmla="*/ 147 w 1150"/>
                    <a:gd name="T15" fmla="*/ 94 h 575"/>
                    <a:gd name="T16" fmla="*/ 190 w 1150"/>
                    <a:gd name="T17" fmla="*/ 74 h 575"/>
                    <a:gd name="T18" fmla="*/ 236 w 1150"/>
                    <a:gd name="T19" fmla="*/ 55 h 575"/>
                    <a:gd name="T20" fmla="*/ 287 w 1150"/>
                    <a:gd name="T21" fmla="*/ 39 h 575"/>
                    <a:gd name="T22" fmla="*/ 340 w 1150"/>
                    <a:gd name="T23" fmla="*/ 24 h 575"/>
                    <a:gd name="T24" fmla="*/ 396 w 1150"/>
                    <a:gd name="T25" fmla="*/ 13 h 575"/>
                    <a:gd name="T26" fmla="*/ 455 w 1150"/>
                    <a:gd name="T27" fmla="*/ 7 h 575"/>
                    <a:gd name="T28" fmla="*/ 514 w 1150"/>
                    <a:gd name="T29" fmla="*/ 2 h 575"/>
                    <a:gd name="T30" fmla="*/ 574 w 1150"/>
                    <a:gd name="T31" fmla="*/ 0 h 575"/>
                    <a:gd name="T32" fmla="*/ 633 w 1150"/>
                    <a:gd name="T33" fmla="*/ 2 h 575"/>
                    <a:gd name="T34" fmla="*/ 692 w 1150"/>
                    <a:gd name="T35" fmla="*/ 7 h 575"/>
                    <a:gd name="T36" fmla="*/ 751 w 1150"/>
                    <a:gd name="T37" fmla="*/ 13 h 575"/>
                    <a:gd name="T38" fmla="*/ 807 w 1150"/>
                    <a:gd name="T39" fmla="*/ 24 h 575"/>
                    <a:gd name="T40" fmla="*/ 862 w 1150"/>
                    <a:gd name="T41" fmla="*/ 39 h 575"/>
                    <a:gd name="T42" fmla="*/ 911 w 1150"/>
                    <a:gd name="T43" fmla="*/ 55 h 575"/>
                    <a:gd name="T44" fmla="*/ 959 w 1150"/>
                    <a:gd name="T45" fmla="*/ 74 h 575"/>
                    <a:gd name="T46" fmla="*/ 1000 w 1150"/>
                    <a:gd name="T47" fmla="*/ 94 h 575"/>
                    <a:gd name="T48" fmla="*/ 1039 w 1150"/>
                    <a:gd name="T49" fmla="*/ 118 h 575"/>
                    <a:gd name="T50" fmla="*/ 1071 w 1150"/>
                    <a:gd name="T51" fmla="*/ 144 h 575"/>
                    <a:gd name="T52" fmla="*/ 1099 w 1150"/>
                    <a:gd name="T53" fmla="*/ 169 h 575"/>
                    <a:gd name="T54" fmla="*/ 1120 w 1150"/>
                    <a:gd name="T55" fmla="*/ 198 h 575"/>
                    <a:gd name="T56" fmla="*/ 1136 w 1150"/>
                    <a:gd name="T57" fmla="*/ 227 h 575"/>
                    <a:gd name="T58" fmla="*/ 1146 w 1150"/>
                    <a:gd name="T59" fmla="*/ 257 h 575"/>
                    <a:gd name="T60" fmla="*/ 1149 w 1150"/>
                    <a:gd name="T61" fmla="*/ 287 h 575"/>
                    <a:gd name="T62" fmla="*/ 1146 w 1150"/>
                    <a:gd name="T63" fmla="*/ 316 h 575"/>
                    <a:gd name="T64" fmla="*/ 1136 w 1150"/>
                    <a:gd name="T65" fmla="*/ 346 h 575"/>
                    <a:gd name="T66" fmla="*/ 1120 w 1150"/>
                    <a:gd name="T67" fmla="*/ 375 h 575"/>
                    <a:gd name="T68" fmla="*/ 1099 w 1150"/>
                    <a:gd name="T69" fmla="*/ 404 h 575"/>
                    <a:gd name="T70" fmla="*/ 1071 w 1150"/>
                    <a:gd name="T71" fmla="*/ 431 h 575"/>
                    <a:gd name="T72" fmla="*/ 1039 w 1150"/>
                    <a:gd name="T73" fmla="*/ 455 h 575"/>
                    <a:gd name="T74" fmla="*/ 1000 w 1150"/>
                    <a:gd name="T75" fmla="*/ 479 h 575"/>
                    <a:gd name="T76" fmla="*/ 959 w 1150"/>
                    <a:gd name="T77" fmla="*/ 499 h 575"/>
                    <a:gd name="T78" fmla="*/ 911 w 1150"/>
                    <a:gd name="T79" fmla="*/ 518 h 575"/>
                    <a:gd name="T80" fmla="*/ 862 w 1150"/>
                    <a:gd name="T81" fmla="*/ 536 h 575"/>
                    <a:gd name="T82" fmla="*/ 807 w 1150"/>
                    <a:gd name="T83" fmla="*/ 549 h 575"/>
                    <a:gd name="T84" fmla="*/ 751 w 1150"/>
                    <a:gd name="T85" fmla="*/ 560 h 575"/>
                    <a:gd name="T86" fmla="*/ 692 w 1150"/>
                    <a:gd name="T87" fmla="*/ 568 h 575"/>
                    <a:gd name="T88" fmla="*/ 633 w 1150"/>
                    <a:gd name="T89" fmla="*/ 573 h 575"/>
                    <a:gd name="T90" fmla="*/ 574 w 1150"/>
                    <a:gd name="T91" fmla="*/ 574 h 575"/>
                    <a:gd name="T92" fmla="*/ 514 w 1150"/>
                    <a:gd name="T93" fmla="*/ 573 h 575"/>
                    <a:gd name="T94" fmla="*/ 455 w 1150"/>
                    <a:gd name="T95" fmla="*/ 568 h 575"/>
                    <a:gd name="T96" fmla="*/ 396 w 1150"/>
                    <a:gd name="T97" fmla="*/ 560 h 575"/>
                    <a:gd name="T98" fmla="*/ 340 w 1150"/>
                    <a:gd name="T99" fmla="*/ 549 h 575"/>
                    <a:gd name="T100" fmla="*/ 287 w 1150"/>
                    <a:gd name="T101" fmla="*/ 536 h 575"/>
                    <a:gd name="T102" fmla="*/ 236 w 1150"/>
                    <a:gd name="T103" fmla="*/ 518 h 575"/>
                    <a:gd name="T104" fmla="*/ 190 w 1150"/>
                    <a:gd name="T105" fmla="*/ 499 h 575"/>
                    <a:gd name="T106" fmla="*/ 147 w 1150"/>
                    <a:gd name="T107" fmla="*/ 479 h 575"/>
                    <a:gd name="T108" fmla="*/ 108 w 1150"/>
                    <a:gd name="T109" fmla="*/ 455 h 575"/>
                    <a:gd name="T110" fmla="*/ 76 w 1150"/>
                    <a:gd name="T111" fmla="*/ 431 h 575"/>
                    <a:gd name="T112" fmla="*/ 49 w 1150"/>
                    <a:gd name="T113" fmla="*/ 404 h 575"/>
                    <a:gd name="T114" fmla="*/ 27 w 1150"/>
                    <a:gd name="T115" fmla="*/ 375 h 575"/>
                    <a:gd name="T116" fmla="*/ 11 w 1150"/>
                    <a:gd name="T117" fmla="*/ 346 h 575"/>
                    <a:gd name="T118" fmla="*/ 3 w 1150"/>
                    <a:gd name="T119" fmla="*/ 316 h 575"/>
                    <a:gd name="T120" fmla="*/ 0 w 1150"/>
                    <a:gd name="T121" fmla="*/ 287 h 57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50"/>
                    <a:gd name="T184" fmla="*/ 0 h 575"/>
                    <a:gd name="T185" fmla="*/ 1150 w 1150"/>
                    <a:gd name="T186" fmla="*/ 575 h 57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50" h="575">
                      <a:moveTo>
                        <a:pt x="0" y="287"/>
                      </a:moveTo>
                      <a:lnTo>
                        <a:pt x="3" y="257"/>
                      </a:lnTo>
                      <a:lnTo>
                        <a:pt x="11" y="227"/>
                      </a:lnTo>
                      <a:lnTo>
                        <a:pt x="27" y="198"/>
                      </a:lnTo>
                      <a:lnTo>
                        <a:pt x="49" y="169"/>
                      </a:lnTo>
                      <a:lnTo>
                        <a:pt x="76" y="144"/>
                      </a:lnTo>
                      <a:lnTo>
                        <a:pt x="108" y="118"/>
                      </a:lnTo>
                      <a:lnTo>
                        <a:pt x="147" y="94"/>
                      </a:lnTo>
                      <a:lnTo>
                        <a:pt x="190" y="74"/>
                      </a:lnTo>
                      <a:lnTo>
                        <a:pt x="236" y="55"/>
                      </a:lnTo>
                      <a:lnTo>
                        <a:pt x="287" y="39"/>
                      </a:lnTo>
                      <a:lnTo>
                        <a:pt x="340" y="24"/>
                      </a:lnTo>
                      <a:lnTo>
                        <a:pt x="396" y="13"/>
                      </a:lnTo>
                      <a:lnTo>
                        <a:pt x="455" y="7"/>
                      </a:lnTo>
                      <a:lnTo>
                        <a:pt x="514" y="2"/>
                      </a:lnTo>
                      <a:lnTo>
                        <a:pt x="574" y="0"/>
                      </a:lnTo>
                      <a:lnTo>
                        <a:pt x="633" y="2"/>
                      </a:lnTo>
                      <a:lnTo>
                        <a:pt x="692" y="7"/>
                      </a:lnTo>
                      <a:lnTo>
                        <a:pt x="751" y="13"/>
                      </a:lnTo>
                      <a:lnTo>
                        <a:pt x="807" y="24"/>
                      </a:lnTo>
                      <a:lnTo>
                        <a:pt x="862" y="39"/>
                      </a:lnTo>
                      <a:lnTo>
                        <a:pt x="911" y="55"/>
                      </a:lnTo>
                      <a:lnTo>
                        <a:pt x="959" y="74"/>
                      </a:lnTo>
                      <a:lnTo>
                        <a:pt x="1000" y="94"/>
                      </a:lnTo>
                      <a:lnTo>
                        <a:pt x="1039" y="118"/>
                      </a:lnTo>
                      <a:lnTo>
                        <a:pt x="1071" y="144"/>
                      </a:lnTo>
                      <a:lnTo>
                        <a:pt x="1099" y="169"/>
                      </a:lnTo>
                      <a:lnTo>
                        <a:pt x="1120" y="198"/>
                      </a:lnTo>
                      <a:lnTo>
                        <a:pt x="1136" y="227"/>
                      </a:lnTo>
                      <a:lnTo>
                        <a:pt x="1146" y="257"/>
                      </a:lnTo>
                      <a:lnTo>
                        <a:pt x="1149" y="287"/>
                      </a:lnTo>
                      <a:lnTo>
                        <a:pt x="1146" y="316"/>
                      </a:lnTo>
                      <a:lnTo>
                        <a:pt x="1136" y="346"/>
                      </a:lnTo>
                      <a:lnTo>
                        <a:pt x="1120" y="375"/>
                      </a:lnTo>
                      <a:lnTo>
                        <a:pt x="1099" y="404"/>
                      </a:lnTo>
                      <a:lnTo>
                        <a:pt x="1071" y="431"/>
                      </a:lnTo>
                      <a:lnTo>
                        <a:pt x="1039" y="455"/>
                      </a:lnTo>
                      <a:lnTo>
                        <a:pt x="1000" y="479"/>
                      </a:lnTo>
                      <a:lnTo>
                        <a:pt x="959" y="499"/>
                      </a:lnTo>
                      <a:lnTo>
                        <a:pt x="911" y="518"/>
                      </a:lnTo>
                      <a:lnTo>
                        <a:pt x="862" y="536"/>
                      </a:lnTo>
                      <a:lnTo>
                        <a:pt x="807" y="549"/>
                      </a:lnTo>
                      <a:lnTo>
                        <a:pt x="751" y="560"/>
                      </a:lnTo>
                      <a:lnTo>
                        <a:pt x="692" y="568"/>
                      </a:lnTo>
                      <a:lnTo>
                        <a:pt x="633" y="573"/>
                      </a:lnTo>
                      <a:lnTo>
                        <a:pt x="574" y="574"/>
                      </a:lnTo>
                      <a:lnTo>
                        <a:pt x="514" y="573"/>
                      </a:lnTo>
                      <a:lnTo>
                        <a:pt x="455" y="568"/>
                      </a:lnTo>
                      <a:lnTo>
                        <a:pt x="396" y="560"/>
                      </a:lnTo>
                      <a:lnTo>
                        <a:pt x="340" y="549"/>
                      </a:lnTo>
                      <a:lnTo>
                        <a:pt x="287" y="536"/>
                      </a:lnTo>
                      <a:lnTo>
                        <a:pt x="236" y="518"/>
                      </a:lnTo>
                      <a:lnTo>
                        <a:pt x="190" y="499"/>
                      </a:lnTo>
                      <a:lnTo>
                        <a:pt x="147" y="479"/>
                      </a:lnTo>
                      <a:lnTo>
                        <a:pt x="108" y="455"/>
                      </a:lnTo>
                      <a:lnTo>
                        <a:pt x="76" y="431"/>
                      </a:lnTo>
                      <a:lnTo>
                        <a:pt x="49" y="404"/>
                      </a:lnTo>
                      <a:lnTo>
                        <a:pt x="27" y="375"/>
                      </a:lnTo>
                      <a:lnTo>
                        <a:pt x="11" y="346"/>
                      </a:lnTo>
                      <a:lnTo>
                        <a:pt x="3" y="316"/>
                      </a:lnTo>
                      <a:lnTo>
                        <a:pt x="0" y="287"/>
                      </a:lnTo>
                    </a:path>
                  </a:pathLst>
                </a:custGeom>
                <a:gradFill rotWithShape="0">
                  <a:gsLst>
                    <a:gs pos="0">
                      <a:srgbClr val="00CCFF"/>
                    </a:gs>
                    <a:gs pos="100000">
                      <a:srgbClr val="008EB2"/>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2" name="Group 9"/>
              <p:cNvGrpSpPr>
                <a:grpSpLocks/>
              </p:cNvGrpSpPr>
              <p:nvPr/>
            </p:nvGrpSpPr>
            <p:grpSpPr bwMode="auto">
              <a:xfrm>
                <a:off x="3055" y="1842"/>
                <a:ext cx="863" cy="803"/>
                <a:chOff x="2244" y="1975"/>
                <a:chExt cx="863" cy="803"/>
              </a:xfrm>
            </p:grpSpPr>
            <p:sp>
              <p:nvSpPr>
                <p:cNvPr id="347" name="Freeform 10"/>
                <p:cNvSpPr>
                  <a:spLocks/>
                </p:cNvSpPr>
                <p:nvPr/>
              </p:nvSpPr>
              <p:spPr bwMode="auto">
                <a:xfrm>
                  <a:off x="2244" y="2208"/>
                  <a:ext cx="863" cy="570"/>
                </a:xfrm>
                <a:custGeom>
                  <a:avLst/>
                  <a:gdLst>
                    <a:gd name="T0" fmla="*/ 0 w 863"/>
                    <a:gd name="T1" fmla="*/ 386 h 570"/>
                    <a:gd name="T2" fmla="*/ 48 w 863"/>
                    <a:gd name="T3" fmla="*/ 429 h 570"/>
                    <a:gd name="T4" fmla="*/ 99 w 863"/>
                    <a:gd name="T5" fmla="*/ 469 h 570"/>
                    <a:gd name="T6" fmla="*/ 155 w 863"/>
                    <a:gd name="T7" fmla="*/ 502 h 570"/>
                    <a:gd name="T8" fmla="*/ 214 w 863"/>
                    <a:gd name="T9" fmla="*/ 527 h 570"/>
                    <a:gd name="T10" fmla="*/ 275 w 863"/>
                    <a:gd name="T11" fmla="*/ 548 h 570"/>
                    <a:gd name="T12" fmla="*/ 336 w 863"/>
                    <a:gd name="T13" fmla="*/ 562 h 570"/>
                    <a:gd name="T14" fmla="*/ 399 w 863"/>
                    <a:gd name="T15" fmla="*/ 569 h 570"/>
                    <a:gd name="T16" fmla="*/ 462 w 863"/>
                    <a:gd name="T17" fmla="*/ 569 h 570"/>
                    <a:gd name="T18" fmla="*/ 525 w 863"/>
                    <a:gd name="T19" fmla="*/ 562 h 570"/>
                    <a:gd name="T20" fmla="*/ 588 w 863"/>
                    <a:gd name="T21" fmla="*/ 548 h 570"/>
                    <a:gd name="T22" fmla="*/ 648 w 863"/>
                    <a:gd name="T23" fmla="*/ 527 h 570"/>
                    <a:gd name="T24" fmla="*/ 706 w 863"/>
                    <a:gd name="T25" fmla="*/ 502 h 570"/>
                    <a:gd name="T26" fmla="*/ 762 w 863"/>
                    <a:gd name="T27" fmla="*/ 469 h 570"/>
                    <a:gd name="T28" fmla="*/ 813 w 863"/>
                    <a:gd name="T29" fmla="*/ 429 h 570"/>
                    <a:gd name="T30" fmla="*/ 862 w 863"/>
                    <a:gd name="T31" fmla="*/ 386 h 570"/>
                    <a:gd name="T32" fmla="*/ 862 w 863"/>
                    <a:gd name="T33" fmla="*/ 0 h 570"/>
                    <a:gd name="T34" fmla="*/ 0 w 863"/>
                    <a:gd name="T35" fmla="*/ 0 h 570"/>
                    <a:gd name="T36" fmla="*/ 0 w 863"/>
                    <a:gd name="T37" fmla="*/ 386 h 5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63"/>
                    <a:gd name="T58" fmla="*/ 0 h 570"/>
                    <a:gd name="T59" fmla="*/ 863 w 863"/>
                    <a:gd name="T60" fmla="*/ 570 h 57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63" h="570">
                      <a:moveTo>
                        <a:pt x="0" y="386"/>
                      </a:moveTo>
                      <a:lnTo>
                        <a:pt x="48" y="429"/>
                      </a:lnTo>
                      <a:lnTo>
                        <a:pt x="99" y="469"/>
                      </a:lnTo>
                      <a:lnTo>
                        <a:pt x="155" y="502"/>
                      </a:lnTo>
                      <a:lnTo>
                        <a:pt x="214" y="527"/>
                      </a:lnTo>
                      <a:lnTo>
                        <a:pt x="275" y="548"/>
                      </a:lnTo>
                      <a:lnTo>
                        <a:pt x="336" y="562"/>
                      </a:lnTo>
                      <a:lnTo>
                        <a:pt x="399" y="569"/>
                      </a:lnTo>
                      <a:lnTo>
                        <a:pt x="462" y="569"/>
                      </a:lnTo>
                      <a:lnTo>
                        <a:pt x="525" y="562"/>
                      </a:lnTo>
                      <a:lnTo>
                        <a:pt x="588" y="548"/>
                      </a:lnTo>
                      <a:lnTo>
                        <a:pt x="648" y="527"/>
                      </a:lnTo>
                      <a:lnTo>
                        <a:pt x="706" y="502"/>
                      </a:lnTo>
                      <a:lnTo>
                        <a:pt x="762" y="469"/>
                      </a:lnTo>
                      <a:lnTo>
                        <a:pt x="813" y="429"/>
                      </a:lnTo>
                      <a:lnTo>
                        <a:pt x="862" y="386"/>
                      </a:lnTo>
                      <a:lnTo>
                        <a:pt x="862" y="0"/>
                      </a:lnTo>
                      <a:lnTo>
                        <a:pt x="0" y="0"/>
                      </a:lnTo>
                      <a:lnTo>
                        <a:pt x="0" y="386"/>
                      </a:lnTo>
                    </a:path>
                  </a:pathLst>
                </a:custGeom>
                <a:gradFill rotWithShape="0">
                  <a:gsLst>
                    <a:gs pos="0">
                      <a:srgbClr val="FF9900"/>
                    </a:gs>
                    <a:gs pos="100000">
                      <a:srgbClr val="B26B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48" name="Freeform 11"/>
                <p:cNvSpPr>
                  <a:spLocks/>
                </p:cNvSpPr>
                <p:nvPr/>
              </p:nvSpPr>
              <p:spPr bwMode="auto">
                <a:xfrm>
                  <a:off x="2244" y="1975"/>
                  <a:ext cx="863" cy="437"/>
                </a:xfrm>
                <a:custGeom>
                  <a:avLst/>
                  <a:gdLst>
                    <a:gd name="T0" fmla="*/ 0 w 863"/>
                    <a:gd name="T1" fmla="*/ 216 h 437"/>
                    <a:gd name="T2" fmla="*/ 4 w 863"/>
                    <a:gd name="T3" fmla="*/ 191 h 437"/>
                    <a:gd name="T4" fmla="*/ 12 w 863"/>
                    <a:gd name="T5" fmla="*/ 165 h 437"/>
                    <a:gd name="T6" fmla="*/ 27 w 863"/>
                    <a:gd name="T7" fmla="*/ 140 h 437"/>
                    <a:gd name="T8" fmla="*/ 50 w 863"/>
                    <a:gd name="T9" fmla="*/ 115 h 437"/>
                    <a:gd name="T10" fmla="*/ 75 w 863"/>
                    <a:gd name="T11" fmla="*/ 93 h 437"/>
                    <a:gd name="T12" fmla="*/ 109 w 863"/>
                    <a:gd name="T13" fmla="*/ 72 h 437"/>
                    <a:gd name="T14" fmla="*/ 146 w 863"/>
                    <a:gd name="T15" fmla="*/ 53 h 437"/>
                    <a:gd name="T16" fmla="*/ 185 w 863"/>
                    <a:gd name="T17" fmla="*/ 38 h 437"/>
                    <a:gd name="T18" fmla="*/ 230 w 863"/>
                    <a:gd name="T19" fmla="*/ 24 h 437"/>
                    <a:gd name="T20" fmla="*/ 278 w 863"/>
                    <a:gd name="T21" fmla="*/ 14 h 437"/>
                    <a:gd name="T22" fmla="*/ 328 w 863"/>
                    <a:gd name="T23" fmla="*/ 5 h 437"/>
                    <a:gd name="T24" fmla="*/ 379 w 863"/>
                    <a:gd name="T25" fmla="*/ 2 h 437"/>
                    <a:gd name="T26" fmla="*/ 431 w 863"/>
                    <a:gd name="T27" fmla="*/ 0 h 437"/>
                    <a:gd name="T28" fmla="*/ 482 w 863"/>
                    <a:gd name="T29" fmla="*/ 2 h 437"/>
                    <a:gd name="T30" fmla="*/ 533 w 863"/>
                    <a:gd name="T31" fmla="*/ 5 h 437"/>
                    <a:gd name="T32" fmla="*/ 583 w 863"/>
                    <a:gd name="T33" fmla="*/ 14 h 437"/>
                    <a:gd name="T34" fmla="*/ 631 w 863"/>
                    <a:gd name="T35" fmla="*/ 24 h 437"/>
                    <a:gd name="T36" fmla="*/ 675 w 863"/>
                    <a:gd name="T37" fmla="*/ 38 h 437"/>
                    <a:gd name="T38" fmla="*/ 717 w 863"/>
                    <a:gd name="T39" fmla="*/ 53 h 437"/>
                    <a:gd name="T40" fmla="*/ 754 w 863"/>
                    <a:gd name="T41" fmla="*/ 72 h 437"/>
                    <a:gd name="T42" fmla="*/ 786 w 863"/>
                    <a:gd name="T43" fmla="*/ 93 h 437"/>
                    <a:gd name="T44" fmla="*/ 813 w 863"/>
                    <a:gd name="T45" fmla="*/ 115 h 437"/>
                    <a:gd name="T46" fmla="*/ 833 w 863"/>
                    <a:gd name="T47" fmla="*/ 140 h 437"/>
                    <a:gd name="T48" fmla="*/ 849 w 863"/>
                    <a:gd name="T49" fmla="*/ 165 h 437"/>
                    <a:gd name="T50" fmla="*/ 859 w 863"/>
                    <a:gd name="T51" fmla="*/ 191 h 437"/>
                    <a:gd name="T52" fmla="*/ 862 w 863"/>
                    <a:gd name="T53" fmla="*/ 216 h 437"/>
                    <a:gd name="T54" fmla="*/ 859 w 863"/>
                    <a:gd name="T55" fmla="*/ 242 h 437"/>
                    <a:gd name="T56" fmla="*/ 849 w 863"/>
                    <a:gd name="T57" fmla="*/ 268 h 437"/>
                    <a:gd name="T58" fmla="*/ 833 w 863"/>
                    <a:gd name="T59" fmla="*/ 294 h 437"/>
                    <a:gd name="T60" fmla="*/ 813 w 863"/>
                    <a:gd name="T61" fmla="*/ 318 h 437"/>
                    <a:gd name="T62" fmla="*/ 786 w 863"/>
                    <a:gd name="T63" fmla="*/ 341 h 437"/>
                    <a:gd name="T64" fmla="*/ 754 w 863"/>
                    <a:gd name="T65" fmla="*/ 361 h 437"/>
                    <a:gd name="T66" fmla="*/ 717 w 863"/>
                    <a:gd name="T67" fmla="*/ 380 h 437"/>
                    <a:gd name="T68" fmla="*/ 675 w 863"/>
                    <a:gd name="T69" fmla="*/ 396 h 437"/>
                    <a:gd name="T70" fmla="*/ 631 w 863"/>
                    <a:gd name="T71" fmla="*/ 410 h 437"/>
                    <a:gd name="T72" fmla="*/ 583 w 863"/>
                    <a:gd name="T73" fmla="*/ 421 h 437"/>
                    <a:gd name="T74" fmla="*/ 533 w 863"/>
                    <a:gd name="T75" fmla="*/ 428 h 437"/>
                    <a:gd name="T76" fmla="*/ 482 w 863"/>
                    <a:gd name="T77" fmla="*/ 433 h 437"/>
                    <a:gd name="T78" fmla="*/ 431 w 863"/>
                    <a:gd name="T79" fmla="*/ 436 h 437"/>
                    <a:gd name="T80" fmla="*/ 379 w 863"/>
                    <a:gd name="T81" fmla="*/ 433 h 437"/>
                    <a:gd name="T82" fmla="*/ 328 w 863"/>
                    <a:gd name="T83" fmla="*/ 428 h 437"/>
                    <a:gd name="T84" fmla="*/ 278 w 863"/>
                    <a:gd name="T85" fmla="*/ 421 h 437"/>
                    <a:gd name="T86" fmla="*/ 230 w 863"/>
                    <a:gd name="T87" fmla="*/ 410 h 437"/>
                    <a:gd name="T88" fmla="*/ 185 w 863"/>
                    <a:gd name="T89" fmla="*/ 396 h 437"/>
                    <a:gd name="T90" fmla="*/ 146 w 863"/>
                    <a:gd name="T91" fmla="*/ 380 h 437"/>
                    <a:gd name="T92" fmla="*/ 109 w 863"/>
                    <a:gd name="T93" fmla="*/ 361 h 437"/>
                    <a:gd name="T94" fmla="*/ 75 w 863"/>
                    <a:gd name="T95" fmla="*/ 341 h 437"/>
                    <a:gd name="T96" fmla="*/ 50 w 863"/>
                    <a:gd name="T97" fmla="*/ 318 h 437"/>
                    <a:gd name="T98" fmla="*/ 27 w 863"/>
                    <a:gd name="T99" fmla="*/ 294 h 437"/>
                    <a:gd name="T100" fmla="*/ 12 w 863"/>
                    <a:gd name="T101" fmla="*/ 268 h 437"/>
                    <a:gd name="T102" fmla="*/ 4 w 863"/>
                    <a:gd name="T103" fmla="*/ 242 h 437"/>
                    <a:gd name="T104" fmla="*/ 0 w 863"/>
                    <a:gd name="T105" fmla="*/ 216 h 43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63"/>
                    <a:gd name="T160" fmla="*/ 0 h 437"/>
                    <a:gd name="T161" fmla="*/ 863 w 863"/>
                    <a:gd name="T162" fmla="*/ 437 h 43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63" h="437">
                      <a:moveTo>
                        <a:pt x="0" y="216"/>
                      </a:moveTo>
                      <a:lnTo>
                        <a:pt x="4" y="191"/>
                      </a:lnTo>
                      <a:lnTo>
                        <a:pt x="12" y="165"/>
                      </a:lnTo>
                      <a:lnTo>
                        <a:pt x="27" y="140"/>
                      </a:lnTo>
                      <a:lnTo>
                        <a:pt x="50" y="115"/>
                      </a:lnTo>
                      <a:lnTo>
                        <a:pt x="75" y="93"/>
                      </a:lnTo>
                      <a:lnTo>
                        <a:pt x="109" y="72"/>
                      </a:lnTo>
                      <a:lnTo>
                        <a:pt x="146" y="53"/>
                      </a:lnTo>
                      <a:lnTo>
                        <a:pt x="185" y="38"/>
                      </a:lnTo>
                      <a:lnTo>
                        <a:pt x="230" y="24"/>
                      </a:lnTo>
                      <a:lnTo>
                        <a:pt x="278" y="14"/>
                      </a:lnTo>
                      <a:lnTo>
                        <a:pt x="328" y="5"/>
                      </a:lnTo>
                      <a:lnTo>
                        <a:pt x="379" y="2"/>
                      </a:lnTo>
                      <a:lnTo>
                        <a:pt x="431" y="0"/>
                      </a:lnTo>
                      <a:lnTo>
                        <a:pt x="482" y="2"/>
                      </a:lnTo>
                      <a:lnTo>
                        <a:pt x="533" y="5"/>
                      </a:lnTo>
                      <a:lnTo>
                        <a:pt x="583" y="14"/>
                      </a:lnTo>
                      <a:lnTo>
                        <a:pt x="631" y="24"/>
                      </a:lnTo>
                      <a:lnTo>
                        <a:pt x="675" y="38"/>
                      </a:lnTo>
                      <a:lnTo>
                        <a:pt x="717" y="53"/>
                      </a:lnTo>
                      <a:lnTo>
                        <a:pt x="754" y="72"/>
                      </a:lnTo>
                      <a:lnTo>
                        <a:pt x="786" y="93"/>
                      </a:lnTo>
                      <a:lnTo>
                        <a:pt x="813" y="115"/>
                      </a:lnTo>
                      <a:lnTo>
                        <a:pt x="833" y="140"/>
                      </a:lnTo>
                      <a:lnTo>
                        <a:pt x="849" y="165"/>
                      </a:lnTo>
                      <a:lnTo>
                        <a:pt x="859" y="191"/>
                      </a:lnTo>
                      <a:lnTo>
                        <a:pt x="862" y="216"/>
                      </a:lnTo>
                      <a:lnTo>
                        <a:pt x="859" y="242"/>
                      </a:lnTo>
                      <a:lnTo>
                        <a:pt x="849" y="268"/>
                      </a:lnTo>
                      <a:lnTo>
                        <a:pt x="833" y="294"/>
                      </a:lnTo>
                      <a:lnTo>
                        <a:pt x="813" y="318"/>
                      </a:lnTo>
                      <a:lnTo>
                        <a:pt x="786" y="341"/>
                      </a:lnTo>
                      <a:lnTo>
                        <a:pt x="754" y="361"/>
                      </a:lnTo>
                      <a:lnTo>
                        <a:pt x="717" y="380"/>
                      </a:lnTo>
                      <a:lnTo>
                        <a:pt x="675" y="396"/>
                      </a:lnTo>
                      <a:lnTo>
                        <a:pt x="631" y="410"/>
                      </a:lnTo>
                      <a:lnTo>
                        <a:pt x="583" y="421"/>
                      </a:lnTo>
                      <a:lnTo>
                        <a:pt x="533" y="428"/>
                      </a:lnTo>
                      <a:lnTo>
                        <a:pt x="482" y="433"/>
                      </a:lnTo>
                      <a:lnTo>
                        <a:pt x="431" y="436"/>
                      </a:lnTo>
                      <a:lnTo>
                        <a:pt x="379" y="433"/>
                      </a:lnTo>
                      <a:lnTo>
                        <a:pt x="328" y="428"/>
                      </a:lnTo>
                      <a:lnTo>
                        <a:pt x="278" y="421"/>
                      </a:lnTo>
                      <a:lnTo>
                        <a:pt x="230" y="410"/>
                      </a:lnTo>
                      <a:lnTo>
                        <a:pt x="185" y="396"/>
                      </a:lnTo>
                      <a:lnTo>
                        <a:pt x="146" y="380"/>
                      </a:lnTo>
                      <a:lnTo>
                        <a:pt x="109" y="361"/>
                      </a:lnTo>
                      <a:lnTo>
                        <a:pt x="75" y="341"/>
                      </a:lnTo>
                      <a:lnTo>
                        <a:pt x="50" y="318"/>
                      </a:lnTo>
                      <a:lnTo>
                        <a:pt x="27" y="294"/>
                      </a:lnTo>
                      <a:lnTo>
                        <a:pt x="12" y="268"/>
                      </a:lnTo>
                      <a:lnTo>
                        <a:pt x="4" y="242"/>
                      </a:lnTo>
                      <a:lnTo>
                        <a:pt x="0" y="216"/>
                      </a:lnTo>
                    </a:path>
                  </a:pathLst>
                </a:custGeom>
                <a:gradFill rotWithShape="0">
                  <a:gsLst>
                    <a:gs pos="0">
                      <a:srgbClr val="B26B00"/>
                    </a:gs>
                    <a:gs pos="100000">
                      <a:srgbClr val="FF99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3" name="Group 12"/>
              <p:cNvGrpSpPr>
                <a:grpSpLocks/>
              </p:cNvGrpSpPr>
              <p:nvPr/>
            </p:nvGrpSpPr>
            <p:grpSpPr bwMode="auto">
              <a:xfrm>
                <a:off x="3552" y="1632"/>
                <a:ext cx="219" cy="492"/>
                <a:chOff x="2741" y="1765"/>
                <a:chExt cx="219" cy="492"/>
              </a:xfrm>
            </p:grpSpPr>
            <p:sp>
              <p:nvSpPr>
                <p:cNvPr id="345" name="Freeform 13"/>
                <p:cNvSpPr>
                  <a:spLocks/>
                </p:cNvSpPr>
                <p:nvPr/>
              </p:nvSpPr>
              <p:spPr bwMode="auto">
                <a:xfrm>
                  <a:off x="2741" y="1845"/>
                  <a:ext cx="219" cy="412"/>
                </a:xfrm>
                <a:custGeom>
                  <a:avLst/>
                  <a:gdLst>
                    <a:gd name="T0" fmla="*/ 0 w 219"/>
                    <a:gd name="T1" fmla="*/ 353 h 412"/>
                    <a:gd name="T2" fmla="*/ 11 w 219"/>
                    <a:gd name="T3" fmla="*/ 371 h 412"/>
                    <a:gd name="T4" fmla="*/ 27 w 219"/>
                    <a:gd name="T5" fmla="*/ 384 h 412"/>
                    <a:gd name="T6" fmla="*/ 48 w 219"/>
                    <a:gd name="T7" fmla="*/ 397 h 412"/>
                    <a:gd name="T8" fmla="*/ 70 w 219"/>
                    <a:gd name="T9" fmla="*/ 407 h 412"/>
                    <a:gd name="T10" fmla="*/ 95 w 219"/>
                    <a:gd name="T11" fmla="*/ 411 h 412"/>
                    <a:gd name="T12" fmla="*/ 121 w 219"/>
                    <a:gd name="T13" fmla="*/ 411 h 412"/>
                    <a:gd name="T14" fmla="*/ 146 w 219"/>
                    <a:gd name="T15" fmla="*/ 407 h 412"/>
                    <a:gd name="T16" fmla="*/ 168 w 219"/>
                    <a:gd name="T17" fmla="*/ 397 h 412"/>
                    <a:gd name="T18" fmla="*/ 189 w 219"/>
                    <a:gd name="T19" fmla="*/ 384 h 412"/>
                    <a:gd name="T20" fmla="*/ 205 w 219"/>
                    <a:gd name="T21" fmla="*/ 371 h 412"/>
                    <a:gd name="T22" fmla="*/ 218 w 219"/>
                    <a:gd name="T23" fmla="*/ 353 h 412"/>
                    <a:gd name="T24" fmla="*/ 218 w 219"/>
                    <a:gd name="T25" fmla="*/ 0 h 412"/>
                    <a:gd name="T26" fmla="*/ 0 w 219"/>
                    <a:gd name="T27" fmla="*/ 0 h 412"/>
                    <a:gd name="T28" fmla="*/ 0 w 219"/>
                    <a:gd name="T29" fmla="*/ 353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9"/>
                    <a:gd name="T46" fmla="*/ 0 h 412"/>
                    <a:gd name="T47" fmla="*/ 219 w 219"/>
                    <a:gd name="T48" fmla="*/ 412 h 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9" h="412">
                      <a:moveTo>
                        <a:pt x="0" y="353"/>
                      </a:moveTo>
                      <a:lnTo>
                        <a:pt x="11" y="371"/>
                      </a:lnTo>
                      <a:lnTo>
                        <a:pt x="27" y="384"/>
                      </a:lnTo>
                      <a:lnTo>
                        <a:pt x="48" y="397"/>
                      </a:lnTo>
                      <a:lnTo>
                        <a:pt x="70" y="407"/>
                      </a:lnTo>
                      <a:lnTo>
                        <a:pt x="95" y="411"/>
                      </a:lnTo>
                      <a:lnTo>
                        <a:pt x="121" y="411"/>
                      </a:lnTo>
                      <a:lnTo>
                        <a:pt x="146" y="407"/>
                      </a:lnTo>
                      <a:lnTo>
                        <a:pt x="168" y="397"/>
                      </a:lnTo>
                      <a:lnTo>
                        <a:pt x="189" y="384"/>
                      </a:lnTo>
                      <a:lnTo>
                        <a:pt x="205" y="371"/>
                      </a:lnTo>
                      <a:lnTo>
                        <a:pt x="218" y="353"/>
                      </a:lnTo>
                      <a:lnTo>
                        <a:pt x="218" y="0"/>
                      </a:lnTo>
                      <a:lnTo>
                        <a:pt x="0" y="0"/>
                      </a:lnTo>
                      <a:lnTo>
                        <a:pt x="0" y="353"/>
                      </a:lnTo>
                    </a:path>
                  </a:pathLst>
                </a:custGeom>
                <a:gradFill rotWithShape="0">
                  <a:gsLst>
                    <a:gs pos="0">
                      <a:srgbClr val="FFCC00"/>
                    </a:gs>
                    <a:gs pos="100000">
                      <a:srgbClr val="B28E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46" name="Freeform 14"/>
                <p:cNvSpPr>
                  <a:spLocks/>
                </p:cNvSpPr>
                <p:nvPr/>
              </p:nvSpPr>
              <p:spPr bwMode="auto">
                <a:xfrm>
                  <a:off x="2741" y="1765"/>
                  <a:ext cx="219" cy="141"/>
                </a:xfrm>
                <a:custGeom>
                  <a:avLst/>
                  <a:gdLst>
                    <a:gd name="T0" fmla="*/ 0 w 219"/>
                    <a:gd name="T1" fmla="*/ 70 h 141"/>
                    <a:gd name="T2" fmla="*/ 3 w 219"/>
                    <a:gd name="T3" fmla="*/ 51 h 141"/>
                    <a:gd name="T4" fmla="*/ 11 w 219"/>
                    <a:gd name="T5" fmla="*/ 36 h 141"/>
                    <a:gd name="T6" fmla="*/ 27 w 219"/>
                    <a:gd name="T7" fmla="*/ 22 h 141"/>
                    <a:gd name="T8" fmla="*/ 46 w 219"/>
                    <a:gd name="T9" fmla="*/ 12 h 141"/>
                    <a:gd name="T10" fmla="*/ 69 w 219"/>
                    <a:gd name="T11" fmla="*/ 3 h 141"/>
                    <a:gd name="T12" fmla="*/ 95 w 219"/>
                    <a:gd name="T13" fmla="*/ 0 h 141"/>
                    <a:gd name="T14" fmla="*/ 121 w 219"/>
                    <a:gd name="T15" fmla="*/ 0 h 141"/>
                    <a:gd name="T16" fmla="*/ 147 w 219"/>
                    <a:gd name="T17" fmla="*/ 3 h 141"/>
                    <a:gd name="T18" fmla="*/ 170 w 219"/>
                    <a:gd name="T19" fmla="*/ 12 h 141"/>
                    <a:gd name="T20" fmla="*/ 190 w 219"/>
                    <a:gd name="T21" fmla="*/ 22 h 141"/>
                    <a:gd name="T22" fmla="*/ 205 w 219"/>
                    <a:gd name="T23" fmla="*/ 36 h 141"/>
                    <a:gd name="T24" fmla="*/ 214 w 219"/>
                    <a:gd name="T25" fmla="*/ 51 h 141"/>
                    <a:gd name="T26" fmla="*/ 218 w 219"/>
                    <a:gd name="T27" fmla="*/ 70 h 141"/>
                    <a:gd name="T28" fmla="*/ 214 w 219"/>
                    <a:gd name="T29" fmla="*/ 86 h 141"/>
                    <a:gd name="T30" fmla="*/ 205 w 219"/>
                    <a:gd name="T31" fmla="*/ 101 h 141"/>
                    <a:gd name="T32" fmla="*/ 190 w 219"/>
                    <a:gd name="T33" fmla="*/ 115 h 141"/>
                    <a:gd name="T34" fmla="*/ 170 w 219"/>
                    <a:gd name="T35" fmla="*/ 127 h 141"/>
                    <a:gd name="T36" fmla="*/ 147 w 219"/>
                    <a:gd name="T37" fmla="*/ 135 h 141"/>
                    <a:gd name="T38" fmla="*/ 121 w 219"/>
                    <a:gd name="T39" fmla="*/ 140 h 141"/>
                    <a:gd name="T40" fmla="*/ 95 w 219"/>
                    <a:gd name="T41" fmla="*/ 140 h 141"/>
                    <a:gd name="T42" fmla="*/ 69 w 219"/>
                    <a:gd name="T43" fmla="*/ 135 h 141"/>
                    <a:gd name="T44" fmla="*/ 46 w 219"/>
                    <a:gd name="T45" fmla="*/ 127 h 141"/>
                    <a:gd name="T46" fmla="*/ 27 w 219"/>
                    <a:gd name="T47" fmla="*/ 115 h 141"/>
                    <a:gd name="T48" fmla="*/ 11 w 219"/>
                    <a:gd name="T49" fmla="*/ 101 h 141"/>
                    <a:gd name="T50" fmla="*/ 3 w 219"/>
                    <a:gd name="T51" fmla="*/ 86 h 141"/>
                    <a:gd name="T52" fmla="*/ 0 w 219"/>
                    <a:gd name="T53" fmla="*/ 70 h 1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9"/>
                    <a:gd name="T82" fmla="*/ 0 h 141"/>
                    <a:gd name="T83" fmla="*/ 219 w 219"/>
                    <a:gd name="T84" fmla="*/ 141 h 1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9" h="141">
                      <a:moveTo>
                        <a:pt x="0" y="70"/>
                      </a:moveTo>
                      <a:lnTo>
                        <a:pt x="3" y="51"/>
                      </a:lnTo>
                      <a:lnTo>
                        <a:pt x="11" y="36"/>
                      </a:lnTo>
                      <a:lnTo>
                        <a:pt x="27" y="22"/>
                      </a:lnTo>
                      <a:lnTo>
                        <a:pt x="46" y="12"/>
                      </a:lnTo>
                      <a:lnTo>
                        <a:pt x="69" y="3"/>
                      </a:lnTo>
                      <a:lnTo>
                        <a:pt x="95" y="0"/>
                      </a:lnTo>
                      <a:lnTo>
                        <a:pt x="121" y="0"/>
                      </a:lnTo>
                      <a:lnTo>
                        <a:pt x="147" y="3"/>
                      </a:lnTo>
                      <a:lnTo>
                        <a:pt x="170" y="12"/>
                      </a:lnTo>
                      <a:lnTo>
                        <a:pt x="190" y="22"/>
                      </a:lnTo>
                      <a:lnTo>
                        <a:pt x="205" y="36"/>
                      </a:lnTo>
                      <a:lnTo>
                        <a:pt x="214" y="51"/>
                      </a:lnTo>
                      <a:lnTo>
                        <a:pt x="218" y="70"/>
                      </a:lnTo>
                      <a:lnTo>
                        <a:pt x="214" y="86"/>
                      </a:lnTo>
                      <a:lnTo>
                        <a:pt x="205" y="101"/>
                      </a:lnTo>
                      <a:lnTo>
                        <a:pt x="190" y="115"/>
                      </a:lnTo>
                      <a:lnTo>
                        <a:pt x="170" y="127"/>
                      </a:lnTo>
                      <a:lnTo>
                        <a:pt x="147" y="135"/>
                      </a:lnTo>
                      <a:lnTo>
                        <a:pt x="121" y="140"/>
                      </a:lnTo>
                      <a:lnTo>
                        <a:pt x="95" y="140"/>
                      </a:lnTo>
                      <a:lnTo>
                        <a:pt x="69" y="135"/>
                      </a:lnTo>
                      <a:lnTo>
                        <a:pt x="46" y="127"/>
                      </a:lnTo>
                      <a:lnTo>
                        <a:pt x="27" y="115"/>
                      </a:lnTo>
                      <a:lnTo>
                        <a:pt x="11" y="101"/>
                      </a:lnTo>
                      <a:lnTo>
                        <a:pt x="3" y="86"/>
                      </a:lnTo>
                      <a:lnTo>
                        <a:pt x="0" y="70"/>
                      </a:lnTo>
                    </a:path>
                  </a:pathLst>
                </a:custGeom>
                <a:gradFill rotWithShape="0">
                  <a:gsLst>
                    <a:gs pos="0">
                      <a:srgbClr val="B28E00"/>
                    </a:gs>
                    <a:gs pos="100000">
                      <a:srgbClr val="FFCC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4" name="Group 15"/>
              <p:cNvGrpSpPr>
                <a:grpSpLocks/>
              </p:cNvGrpSpPr>
              <p:nvPr/>
            </p:nvGrpSpPr>
            <p:grpSpPr bwMode="auto">
              <a:xfrm>
                <a:off x="3199" y="1639"/>
                <a:ext cx="219" cy="492"/>
                <a:chOff x="2388" y="1772"/>
                <a:chExt cx="219" cy="492"/>
              </a:xfrm>
            </p:grpSpPr>
            <p:sp>
              <p:nvSpPr>
                <p:cNvPr id="343" name="Freeform 16"/>
                <p:cNvSpPr>
                  <a:spLocks/>
                </p:cNvSpPr>
                <p:nvPr/>
              </p:nvSpPr>
              <p:spPr bwMode="auto">
                <a:xfrm>
                  <a:off x="2388" y="1852"/>
                  <a:ext cx="219" cy="412"/>
                </a:xfrm>
                <a:custGeom>
                  <a:avLst/>
                  <a:gdLst>
                    <a:gd name="T0" fmla="*/ 0 w 219"/>
                    <a:gd name="T1" fmla="*/ 353 h 412"/>
                    <a:gd name="T2" fmla="*/ 11 w 219"/>
                    <a:gd name="T3" fmla="*/ 371 h 412"/>
                    <a:gd name="T4" fmla="*/ 27 w 219"/>
                    <a:gd name="T5" fmla="*/ 384 h 412"/>
                    <a:gd name="T6" fmla="*/ 48 w 219"/>
                    <a:gd name="T7" fmla="*/ 397 h 412"/>
                    <a:gd name="T8" fmla="*/ 70 w 219"/>
                    <a:gd name="T9" fmla="*/ 407 h 412"/>
                    <a:gd name="T10" fmla="*/ 95 w 219"/>
                    <a:gd name="T11" fmla="*/ 411 h 412"/>
                    <a:gd name="T12" fmla="*/ 121 w 219"/>
                    <a:gd name="T13" fmla="*/ 411 h 412"/>
                    <a:gd name="T14" fmla="*/ 146 w 219"/>
                    <a:gd name="T15" fmla="*/ 407 h 412"/>
                    <a:gd name="T16" fmla="*/ 168 w 219"/>
                    <a:gd name="T17" fmla="*/ 397 h 412"/>
                    <a:gd name="T18" fmla="*/ 189 w 219"/>
                    <a:gd name="T19" fmla="*/ 384 h 412"/>
                    <a:gd name="T20" fmla="*/ 205 w 219"/>
                    <a:gd name="T21" fmla="*/ 371 h 412"/>
                    <a:gd name="T22" fmla="*/ 218 w 219"/>
                    <a:gd name="T23" fmla="*/ 353 h 412"/>
                    <a:gd name="T24" fmla="*/ 218 w 219"/>
                    <a:gd name="T25" fmla="*/ 0 h 412"/>
                    <a:gd name="T26" fmla="*/ 0 w 219"/>
                    <a:gd name="T27" fmla="*/ 0 h 412"/>
                    <a:gd name="T28" fmla="*/ 0 w 219"/>
                    <a:gd name="T29" fmla="*/ 353 h 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9"/>
                    <a:gd name="T46" fmla="*/ 0 h 412"/>
                    <a:gd name="T47" fmla="*/ 219 w 219"/>
                    <a:gd name="T48" fmla="*/ 412 h 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9" h="412">
                      <a:moveTo>
                        <a:pt x="0" y="353"/>
                      </a:moveTo>
                      <a:lnTo>
                        <a:pt x="11" y="371"/>
                      </a:lnTo>
                      <a:lnTo>
                        <a:pt x="27" y="384"/>
                      </a:lnTo>
                      <a:lnTo>
                        <a:pt x="48" y="397"/>
                      </a:lnTo>
                      <a:lnTo>
                        <a:pt x="70" y="407"/>
                      </a:lnTo>
                      <a:lnTo>
                        <a:pt x="95" y="411"/>
                      </a:lnTo>
                      <a:lnTo>
                        <a:pt x="121" y="411"/>
                      </a:lnTo>
                      <a:lnTo>
                        <a:pt x="146" y="407"/>
                      </a:lnTo>
                      <a:lnTo>
                        <a:pt x="168" y="397"/>
                      </a:lnTo>
                      <a:lnTo>
                        <a:pt x="189" y="384"/>
                      </a:lnTo>
                      <a:lnTo>
                        <a:pt x="205" y="371"/>
                      </a:lnTo>
                      <a:lnTo>
                        <a:pt x="218" y="353"/>
                      </a:lnTo>
                      <a:lnTo>
                        <a:pt x="218" y="0"/>
                      </a:lnTo>
                      <a:lnTo>
                        <a:pt x="0" y="0"/>
                      </a:lnTo>
                      <a:lnTo>
                        <a:pt x="0" y="353"/>
                      </a:lnTo>
                    </a:path>
                  </a:pathLst>
                </a:custGeom>
                <a:gradFill rotWithShape="0">
                  <a:gsLst>
                    <a:gs pos="0">
                      <a:srgbClr val="FFCC00"/>
                    </a:gs>
                    <a:gs pos="100000">
                      <a:srgbClr val="B28E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44" name="Freeform 17"/>
                <p:cNvSpPr>
                  <a:spLocks/>
                </p:cNvSpPr>
                <p:nvPr/>
              </p:nvSpPr>
              <p:spPr bwMode="auto">
                <a:xfrm>
                  <a:off x="2388" y="1772"/>
                  <a:ext cx="219" cy="141"/>
                </a:xfrm>
                <a:custGeom>
                  <a:avLst/>
                  <a:gdLst>
                    <a:gd name="T0" fmla="*/ 0 w 219"/>
                    <a:gd name="T1" fmla="*/ 70 h 141"/>
                    <a:gd name="T2" fmla="*/ 3 w 219"/>
                    <a:gd name="T3" fmla="*/ 51 h 141"/>
                    <a:gd name="T4" fmla="*/ 11 w 219"/>
                    <a:gd name="T5" fmla="*/ 36 h 141"/>
                    <a:gd name="T6" fmla="*/ 27 w 219"/>
                    <a:gd name="T7" fmla="*/ 22 h 141"/>
                    <a:gd name="T8" fmla="*/ 46 w 219"/>
                    <a:gd name="T9" fmla="*/ 12 h 141"/>
                    <a:gd name="T10" fmla="*/ 69 w 219"/>
                    <a:gd name="T11" fmla="*/ 3 h 141"/>
                    <a:gd name="T12" fmla="*/ 95 w 219"/>
                    <a:gd name="T13" fmla="*/ 0 h 141"/>
                    <a:gd name="T14" fmla="*/ 121 w 219"/>
                    <a:gd name="T15" fmla="*/ 0 h 141"/>
                    <a:gd name="T16" fmla="*/ 147 w 219"/>
                    <a:gd name="T17" fmla="*/ 3 h 141"/>
                    <a:gd name="T18" fmla="*/ 170 w 219"/>
                    <a:gd name="T19" fmla="*/ 12 h 141"/>
                    <a:gd name="T20" fmla="*/ 190 w 219"/>
                    <a:gd name="T21" fmla="*/ 22 h 141"/>
                    <a:gd name="T22" fmla="*/ 205 w 219"/>
                    <a:gd name="T23" fmla="*/ 36 h 141"/>
                    <a:gd name="T24" fmla="*/ 214 w 219"/>
                    <a:gd name="T25" fmla="*/ 51 h 141"/>
                    <a:gd name="T26" fmla="*/ 218 w 219"/>
                    <a:gd name="T27" fmla="*/ 70 h 141"/>
                    <a:gd name="T28" fmla="*/ 214 w 219"/>
                    <a:gd name="T29" fmla="*/ 86 h 141"/>
                    <a:gd name="T30" fmla="*/ 205 w 219"/>
                    <a:gd name="T31" fmla="*/ 101 h 141"/>
                    <a:gd name="T32" fmla="*/ 190 w 219"/>
                    <a:gd name="T33" fmla="*/ 115 h 141"/>
                    <a:gd name="T34" fmla="*/ 170 w 219"/>
                    <a:gd name="T35" fmla="*/ 127 h 141"/>
                    <a:gd name="T36" fmla="*/ 147 w 219"/>
                    <a:gd name="T37" fmla="*/ 135 h 141"/>
                    <a:gd name="T38" fmla="*/ 121 w 219"/>
                    <a:gd name="T39" fmla="*/ 140 h 141"/>
                    <a:gd name="T40" fmla="*/ 95 w 219"/>
                    <a:gd name="T41" fmla="*/ 140 h 141"/>
                    <a:gd name="T42" fmla="*/ 69 w 219"/>
                    <a:gd name="T43" fmla="*/ 135 h 141"/>
                    <a:gd name="T44" fmla="*/ 46 w 219"/>
                    <a:gd name="T45" fmla="*/ 127 h 141"/>
                    <a:gd name="T46" fmla="*/ 27 w 219"/>
                    <a:gd name="T47" fmla="*/ 115 h 141"/>
                    <a:gd name="T48" fmla="*/ 11 w 219"/>
                    <a:gd name="T49" fmla="*/ 101 h 141"/>
                    <a:gd name="T50" fmla="*/ 3 w 219"/>
                    <a:gd name="T51" fmla="*/ 86 h 141"/>
                    <a:gd name="T52" fmla="*/ 0 w 219"/>
                    <a:gd name="T53" fmla="*/ 70 h 14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9"/>
                    <a:gd name="T82" fmla="*/ 0 h 141"/>
                    <a:gd name="T83" fmla="*/ 219 w 219"/>
                    <a:gd name="T84" fmla="*/ 141 h 14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9" h="141">
                      <a:moveTo>
                        <a:pt x="0" y="70"/>
                      </a:moveTo>
                      <a:lnTo>
                        <a:pt x="3" y="51"/>
                      </a:lnTo>
                      <a:lnTo>
                        <a:pt x="11" y="36"/>
                      </a:lnTo>
                      <a:lnTo>
                        <a:pt x="27" y="22"/>
                      </a:lnTo>
                      <a:lnTo>
                        <a:pt x="46" y="12"/>
                      </a:lnTo>
                      <a:lnTo>
                        <a:pt x="69" y="3"/>
                      </a:lnTo>
                      <a:lnTo>
                        <a:pt x="95" y="0"/>
                      </a:lnTo>
                      <a:lnTo>
                        <a:pt x="121" y="0"/>
                      </a:lnTo>
                      <a:lnTo>
                        <a:pt x="147" y="3"/>
                      </a:lnTo>
                      <a:lnTo>
                        <a:pt x="170" y="12"/>
                      </a:lnTo>
                      <a:lnTo>
                        <a:pt x="190" y="22"/>
                      </a:lnTo>
                      <a:lnTo>
                        <a:pt x="205" y="36"/>
                      </a:lnTo>
                      <a:lnTo>
                        <a:pt x="214" y="51"/>
                      </a:lnTo>
                      <a:lnTo>
                        <a:pt x="218" y="70"/>
                      </a:lnTo>
                      <a:lnTo>
                        <a:pt x="214" y="86"/>
                      </a:lnTo>
                      <a:lnTo>
                        <a:pt x="205" y="101"/>
                      </a:lnTo>
                      <a:lnTo>
                        <a:pt x="190" y="115"/>
                      </a:lnTo>
                      <a:lnTo>
                        <a:pt x="170" y="127"/>
                      </a:lnTo>
                      <a:lnTo>
                        <a:pt x="147" y="135"/>
                      </a:lnTo>
                      <a:lnTo>
                        <a:pt x="121" y="140"/>
                      </a:lnTo>
                      <a:lnTo>
                        <a:pt x="95" y="140"/>
                      </a:lnTo>
                      <a:lnTo>
                        <a:pt x="69" y="135"/>
                      </a:lnTo>
                      <a:lnTo>
                        <a:pt x="46" y="127"/>
                      </a:lnTo>
                      <a:lnTo>
                        <a:pt x="27" y="115"/>
                      </a:lnTo>
                      <a:lnTo>
                        <a:pt x="11" y="101"/>
                      </a:lnTo>
                      <a:lnTo>
                        <a:pt x="3" y="86"/>
                      </a:lnTo>
                      <a:lnTo>
                        <a:pt x="0" y="70"/>
                      </a:lnTo>
                    </a:path>
                  </a:pathLst>
                </a:custGeom>
                <a:gradFill rotWithShape="0">
                  <a:gsLst>
                    <a:gs pos="0">
                      <a:srgbClr val="B28E00"/>
                    </a:gs>
                    <a:gs pos="100000">
                      <a:srgbClr val="FFCC00"/>
                    </a:gs>
                  </a:gsLst>
                  <a:lin ang="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5" name="Group 18"/>
              <p:cNvGrpSpPr>
                <a:grpSpLocks/>
              </p:cNvGrpSpPr>
              <p:nvPr/>
            </p:nvGrpSpPr>
            <p:grpSpPr bwMode="auto">
              <a:xfrm>
                <a:off x="3233" y="1280"/>
                <a:ext cx="138" cy="440"/>
                <a:chOff x="2422" y="1413"/>
                <a:chExt cx="138" cy="440"/>
              </a:xfrm>
            </p:grpSpPr>
            <p:sp>
              <p:nvSpPr>
                <p:cNvPr id="341" name="Freeform 19"/>
                <p:cNvSpPr>
                  <a:spLocks/>
                </p:cNvSpPr>
                <p:nvPr/>
              </p:nvSpPr>
              <p:spPr bwMode="auto">
                <a:xfrm>
                  <a:off x="2441" y="1413"/>
                  <a:ext cx="92" cy="432"/>
                </a:xfrm>
                <a:custGeom>
                  <a:avLst/>
                  <a:gdLst>
                    <a:gd name="T0" fmla="*/ 91 w 92"/>
                    <a:gd name="T1" fmla="*/ 431 h 432"/>
                    <a:gd name="T2" fmla="*/ 91 w 92"/>
                    <a:gd name="T3" fmla="*/ 359 h 432"/>
                    <a:gd name="T4" fmla="*/ 87 w 92"/>
                    <a:gd name="T5" fmla="*/ 324 h 432"/>
                    <a:gd name="T6" fmla="*/ 83 w 92"/>
                    <a:gd name="T7" fmla="*/ 289 h 432"/>
                    <a:gd name="T8" fmla="*/ 71 w 92"/>
                    <a:gd name="T9" fmla="*/ 255 h 432"/>
                    <a:gd name="T10" fmla="*/ 59 w 92"/>
                    <a:gd name="T11" fmla="*/ 222 h 432"/>
                    <a:gd name="T12" fmla="*/ 24 w 92"/>
                    <a:gd name="T13" fmla="*/ 155 h 432"/>
                    <a:gd name="T14" fmla="*/ 11 w 92"/>
                    <a:gd name="T15" fmla="*/ 123 h 432"/>
                    <a:gd name="T16" fmla="*/ 3 w 92"/>
                    <a:gd name="T17" fmla="*/ 88 h 432"/>
                    <a:gd name="T18" fmla="*/ 0 w 92"/>
                    <a:gd name="T19" fmla="*/ 53 h 432"/>
                    <a:gd name="T20" fmla="*/ 0 w 92"/>
                    <a:gd name="T21" fmla="*/ 0 h 4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432"/>
                    <a:gd name="T35" fmla="*/ 92 w 92"/>
                    <a:gd name="T36" fmla="*/ 432 h 4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432">
                      <a:moveTo>
                        <a:pt x="91" y="431"/>
                      </a:moveTo>
                      <a:lnTo>
                        <a:pt x="91" y="359"/>
                      </a:lnTo>
                      <a:lnTo>
                        <a:pt x="87" y="324"/>
                      </a:lnTo>
                      <a:lnTo>
                        <a:pt x="83" y="289"/>
                      </a:lnTo>
                      <a:lnTo>
                        <a:pt x="71" y="255"/>
                      </a:lnTo>
                      <a:lnTo>
                        <a:pt x="59" y="222"/>
                      </a:lnTo>
                      <a:lnTo>
                        <a:pt x="24" y="155"/>
                      </a:lnTo>
                      <a:lnTo>
                        <a:pt x="11" y="123"/>
                      </a:lnTo>
                      <a:lnTo>
                        <a:pt x="3" y="88"/>
                      </a:lnTo>
                      <a:lnTo>
                        <a:pt x="0" y="53"/>
                      </a:lnTo>
                      <a:lnTo>
                        <a:pt x="0" y="0"/>
                      </a:lnTo>
                    </a:path>
                  </a:pathLst>
                </a:custGeom>
                <a:noFill/>
                <a:ln w="25399"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42" name="Freeform 20"/>
                <p:cNvSpPr>
                  <a:spLocks/>
                </p:cNvSpPr>
                <p:nvPr/>
              </p:nvSpPr>
              <p:spPr bwMode="auto">
                <a:xfrm>
                  <a:off x="2422" y="1511"/>
                  <a:ext cx="138" cy="342"/>
                </a:xfrm>
                <a:custGeom>
                  <a:avLst/>
                  <a:gdLst>
                    <a:gd name="T0" fmla="*/ 19 w 138"/>
                    <a:gd name="T1" fmla="*/ 1 h 342"/>
                    <a:gd name="T2" fmla="*/ 30 w 138"/>
                    <a:gd name="T3" fmla="*/ 0 h 342"/>
                    <a:gd name="T4" fmla="*/ 41 w 138"/>
                    <a:gd name="T5" fmla="*/ 1 h 342"/>
                    <a:gd name="T6" fmla="*/ 51 w 138"/>
                    <a:gd name="T7" fmla="*/ 8 h 342"/>
                    <a:gd name="T8" fmla="*/ 57 w 138"/>
                    <a:gd name="T9" fmla="*/ 17 h 342"/>
                    <a:gd name="T10" fmla="*/ 100 w 138"/>
                    <a:gd name="T11" fmla="*/ 114 h 342"/>
                    <a:gd name="T12" fmla="*/ 116 w 138"/>
                    <a:gd name="T13" fmla="*/ 157 h 342"/>
                    <a:gd name="T14" fmla="*/ 127 w 138"/>
                    <a:gd name="T15" fmla="*/ 204 h 342"/>
                    <a:gd name="T16" fmla="*/ 127 w 138"/>
                    <a:gd name="T17" fmla="*/ 204 h 342"/>
                    <a:gd name="T18" fmla="*/ 134 w 138"/>
                    <a:gd name="T19" fmla="*/ 250 h 342"/>
                    <a:gd name="T20" fmla="*/ 137 w 138"/>
                    <a:gd name="T21" fmla="*/ 294 h 342"/>
                    <a:gd name="T22" fmla="*/ 137 w 138"/>
                    <a:gd name="T23" fmla="*/ 314 h 342"/>
                    <a:gd name="T24" fmla="*/ 134 w 138"/>
                    <a:gd name="T25" fmla="*/ 325 h 342"/>
                    <a:gd name="T26" fmla="*/ 129 w 138"/>
                    <a:gd name="T27" fmla="*/ 333 h 342"/>
                    <a:gd name="T28" fmla="*/ 119 w 138"/>
                    <a:gd name="T29" fmla="*/ 339 h 342"/>
                    <a:gd name="T30" fmla="*/ 110 w 138"/>
                    <a:gd name="T31" fmla="*/ 341 h 342"/>
                    <a:gd name="T32" fmla="*/ 110 w 138"/>
                    <a:gd name="T33" fmla="*/ 341 h 342"/>
                    <a:gd name="T34" fmla="*/ 98 w 138"/>
                    <a:gd name="T35" fmla="*/ 339 h 342"/>
                    <a:gd name="T36" fmla="*/ 90 w 138"/>
                    <a:gd name="T37" fmla="*/ 333 h 342"/>
                    <a:gd name="T38" fmla="*/ 84 w 138"/>
                    <a:gd name="T39" fmla="*/ 325 h 342"/>
                    <a:gd name="T40" fmla="*/ 83 w 138"/>
                    <a:gd name="T41" fmla="*/ 314 h 342"/>
                    <a:gd name="T42" fmla="*/ 83 w 138"/>
                    <a:gd name="T43" fmla="*/ 287 h 342"/>
                    <a:gd name="T44" fmla="*/ 79 w 138"/>
                    <a:gd name="T45" fmla="*/ 250 h 342"/>
                    <a:gd name="T46" fmla="*/ 73 w 138"/>
                    <a:gd name="T47" fmla="*/ 212 h 342"/>
                    <a:gd name="T48" fmla="*/ 73 w 138"/>
                    <a:gd name="T49" fmla="*/ 212 h 342"/>
                    <a:gd name="T50" fmla="*/ 63 w 138"/>
                    <a:gd name="T51" fmla="*/ 177 h 342"/>
                    <a:gd name="T52" fmla="*/ 49 w 138"/>
                    <a:gd name="T53" fmla="*/ 140 h 342"/>
                    <a:gd name="T54" fmla="*/ 19 w 138"/>
                    <a:gd name="T55" fmla="*/ 65 h 342"/>
                    <a:gd name="T56" fmla="*/ 1 w 138"/>
                    <a:gd name="T57" fmla="*/ 28 h 342"/>
                    <a:gd name="T58" fmla="*/ 1 w 138"/>
                    <a:gd name="T59" fmla="*/ 28 h 342"/>
                    <a:gd name="T60" fmla="*/ 0 w 138"/>
                    <a:gd name="T61" fmla="*/ 19 h 342"/>
                    <a:gd name="T62" fmla="*/ 3 w 138"/>
                    <a:gd name="T63" fmla="*/ 9 h 342"/>
                    <a:gd name="T64" fmla="*/ 12 w 138"/>
                    <a:gd name="T65" fmla="*/ 3 h 342"/>
                    <a:gd name="T66" fmla="*/ 19 w 138"/>
                    <a:gd name="T67" fmla="*/ 1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8"/>
                    <a:gd name="T103" fmla="*/ 0 h 342"/>
                    <a:gd name="T104" fmla="*/ 138 w 138"/>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8" h="342">
                      <a:moveTo>
                        <a:pt x="19" y="1"/>
                      </a:moveTo>
                      <a:lnTo>
                        <a:pt x="30" y="0"/>
                      </a:lnTo>
                      <a:lnTo>
                        <a:pt x="41" y="1"/>
                      </a:lnTo>
                      <a:lnTo>
                        <a:pt x="51" y="8"/>
                      </a:lnTo>
                      <a:lnTo>
                        <a:pt x="57" y="17"/>
                      </a:lnTo>
                      <a:lnTo>
                        <a:pt x="100" y="114"/>
                      </a:lnTo>
                      <a:lnTo>
                        <a:pt x="116" y="157"/>
                      </a:lnTo>
                      <a:lnTo>
                        <a:pt x="127" y="204"/>
                      </a:lnTo>
                      <a:lnTo>
                        <a:pt x="134" y="250"/>
                      </a:lnTo>
                      <a:lnTo>
                        <a:pt x="137" y="294"/>
                      </a:lnTo>
                      <a:lnTo>
                        <a:pt x="137" y="314"/>
                      </a:lnTo>
                      <a:lnTo>
                        <a:pt x="134" y="325"/>
                      </a:lnTo>
                      <a:lnTo>
                        <a:pt x="129" y="333"/>
                      </a:lnTo>
                      <a:lnTo>
                        <a:pt x="119" y="339"/>
                      </a:lnTo>
                      <a:lnTo>
                        <a:pt x="110" y="341"/>
                      </a:lnTo>
                      <a:lnTo>
                        <a:pt x="98" y="339"/>
                      </a:lnTo>
                      <a:lnTo>
                        <a:pt x="90" y="333"/>
                      </a:lnTo>
                      <a:lnTo>
                        <a:pt x="84" y="325"/>
                      </a:lnTo>
                      <a:lnTo>
                        <a:pt x="83" y="314"/>
                      </a:lnTo>
                      <a:lnTo>
                        <a:pt x="83" y="287"/>
                      </a:lnTo>
                      <a:lnTo>
                        <a:pt x="79" y="250"/>
                      </a:lnTo>
                      <a:lnTo>
                        <a:pt x="73" y="212"/>
                      </a:lnTo>
                      <a:lnTo>
                        <a:pt x="63" y="177"/>
                      </a:lnTo>
                      <a:lnTo>
                        <a:pt x="49" y="140"/>
                      </a:lnTo>
                      <a:lnTo>
                        <a:pt x="19" y="65"/>
                      </a:lnTo>
                      <a:lnTo>
                        <a:pt x="1" y="28"/>
                      </a:lnTo>
                      <a:lnTo>
                        <a:pt x="0" y="19"/>
                      </a:lnTo>
                      <a:lnTo>
                        <a:pt x="3" y="9"/>
                      </a:lnTo>
                      <a:lnTo>
                        <a:pt x="12" y="3"/>
                      </a:lnTo>
                      <a:lnTo>
                        <a:pt x="19" y="1"/>
                      </a:lnTo>
                    </a:path>
                  </a:pathLst>
                </a:custGeom>
                <a:gradFill rotWithShape="0">
                  <a:gsLst>
                    <a:gs pos="0">
                      <a:srgbClr val="248E24"/>
                    </a:gs>
                    <a:gs pos="100000">
                      <a:srgbClr val="33CC33"/>
                    </a:gs>
                  </a:gsLst>
                  <a:lin ang="540000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6" name="Group 21"/>
              <p:cNvGrpSpPr>
                <a:grpSpLocks/>
              </p:cNvGrpSpPr>
              <p:nvPr/>
            </p:nvGrpSpPr>
            <p:grpSpPr bwMode="auto">
              <a:xfrm>
                <a:off x="3244" y="1280"/>
                <a:ext cx="136" cy="440"/>
                <a:chOff x="2433" y="1413"/>
                <a:chExt cx="136" cy="440"/>
              </a:xfrm>
            </p:grpSpPr>
            <p:sp>
              <p:nvSpPr>
                <p:cNvPr id="339" name="Freeform 22"/>
                <p:cNvSpPr>
                  <a:spLocks/>
                </p:cNvSpPr>
                <p:nvPr/>
              </p:nvSpPr>
              <p:spPr bwMode="auto">
                <a:xfrm>
                  <a:off x="2460" y="1413"/>
                  <a:ext cx="90" cy="432"/>
                </a:xfrm>
                <a:custGeom>
                  <a:avLst/>
                  <a:gdLst>
                    <a:gd name="T0" fmla="*/ 0 w 90"/>
                    <a:gd name="T1" fmla="*/ 431 h 432"/>
                    <a:gd name="T2" fmla="*/ 0 w 90"/>
                    <a:gd name="T3" fmla="*/ 359 h 432"/>
                    <a:gd name="T4" fmla="*/ 1 w 90"/>
                    <a:gd name="T5" fmla="*/ 324 h 432"/>
                    <a:gd name="T6" fmla="*/ 8 w 90"/>
                    <a:gd name="T7" fmla="*/ 289 h 432"/>
                    <a:gd name="T8" fmla="*/ 17 w 90"/>
                    <a:gd name="T9" fmla="*/ 255 h 432"/>
                    <a:gd name="T10" fmla="*/ 32 w 90"/>
                    <a:gd name="T11" fmla="*/ 222 h 432"/>
                    <a:gd name="T12" fmla="*/ 65 w 90"/>
                    <a:gd name="T13" fmla="*/ 155 h 432"/>
                    <a:gd name="T14" fmla="*/ 78 w 90"/>
                    <a:gd name="T15" fmla="*/ 123 h 432"/>
                    <a:gd name="T16" fmla="*/ 86 w 90"/>
                    <a:gd name="T17" fmla="*/ 88 h 432"/>
                    <a:gd name="T18" fmla="*/ 89 w 90"/>
                    <a:gd name="T19" fmla="*/ 53 h 432"/>
                    <a:gd name="T20" fmla="*/ 89 w 90"/>
                    <a:gd name="T21" fmla="*/ 0 h 4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432"/>
                    <a:gd name="T35" fmla="*/ 90 w 90"/>
                    <a:gd name="T36" fmla="*/ 432 h 4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432">
                      <a:moveTo>
                        <a:pt x="0" y="431"/>
                      </a:moveTo>
                      <a:lnTo>
                        <a:pt x="0" y="359"/>
                      </a:lnTo>
                      <a:lnTo>
                        <a:pt x="1" y="324"/>
                      </a:lnTo>
                      <a:lnTo>
                        <a:pt x="8" y="289"/>
                      </a:lnTo>
                      <a:lnTo>
                        <a:pt x="17" y="255"/>
                      </a:lnTo>
                      <a:lnTo>
                        <a:pt x="32" y="222"/>
                      </a:lnTo>
                      <a:lnTo>
                        <a:pt x="65" y="155"/>
                      </a:lnTo>
                      <a:lnTo>
                        <a:pt x="78" y="123"/>
                      </a:lnTo>
                      <a:lnTo>
                        <a:pt x="86" y="88"/>
                      </a:lnTo>
                      <a:lnTo>
                        <a:pt x="89" y="53"/>
                      </a:lnTo>
                      <a:lnTo>
                        <a:pt x="89" y="0"/>
                      </a:lnTo>
                    </a:path>
                  </a:pathLst>
                </a:custGeom>
                <a:noFill/>
                <a:ln w="25399"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40" name="Freeform 23"/>
                <p:cNvSpPr>
                  <a:spLocks/>
                </p:cNvSpPr>
                <p:nvPr/>
              </p:nvSpPr>
              <p:spPr bwMode="auto">
                <a:xfrm>
                  <a:off x="2433" y="1511"/>
                  <a:ext cx="136" cy="342"/>
                </a:xfrm>
                <a:custGeom>
                  <a:avLst/>
                  <a:gdLst>
                    <a:gd name="T0" fmla="*/ 116 w 136"/>
                    <a:gd name="T1" fmla="*/ 1 h 342"/>
                    <a:gd name="T2" fmla="*/ 105 w 136"/>
                    <a:gd name="T3" fmla="*/ 0 h 342"/>
                    <a:gd name="T4" fmla="*/ 94 w 136"/>
                    <a:gd name="T5" fmla="*/ 1 h 342"/>
                    <a:gd name="T6" fmla="*/ 84 w 136"/>
                    <a:gd name="T7" fmla="*/ 8 h 342"/>
                    <a:gd name="T8" fmla="*/ 78 w 136"/>
                    <a:gd name="T9" fmla="*/ 17 h 342"/>
                    <a:gd name="T10" fmla="*/ 36 w 136"/>
                    <a:gd name="T11" fmla="*/ 114 h 342"/>
                    <a:gd name="T12" fmla="*/ 20 w 136"/>
                    <a:gd name="T13" fmla="*/ 157 h 342"/>
                    <a:gd name="T14" fmla="*/ 8 w 136"/>
                    <a:gd name="T15" fmla="*/ 204 h 342"/>
                    <a:gd name="T16" fmla="*/ 8 w 136"/>
                    <a:gd name="T17" fmla="*/ 204 h 342"/>
                    <a:gd name="T18" fmla="*/ 1 w 136"/>
                    <a:gd name="T19" fmla="*/ 250 h 342"/>
                    <a:gd name="T20" fmla="*/ 0 w 136"/>
                    <a:gd name="T21" fmla="*/ 294 h 342"/>
                    <a:gd name="T22" fmla="*/ 0 w 136"/>
                    <a:gd name="T23" fmla="*/ 314 h 342"/>
                    <a:gd name="T24" fmla="*/ 1 w 136"/>
                    <a:gd name="T25" fmla="*/ 325 h 342"/>
                    <a:gd name="T26" fmla="*/ 8 w 136"/>
                    <a:gd name="T27" fmla="*/ 333 h 342"/>
                    <a:gd name="T28" fmla="*/ 16 w 136"/>
                    <a:gd name="T29" fmla="*/ 339 h 342"/>
                    <a:gd name="T30" fmla="*/ 27 w 136"/>
                    <a:gd name="T31" fmla="*/ 341 h 342"/>
                    <a:gd name="T32" fmla="*/ 27 w 136"/>
                    <a:gd name="T33" fmla="*/ 341 h 342"/>
                    <a:gd name="T34" fmla="*/ 36 w 136"/>
                    <a:gd name="T35" fmla="*/ 339 h 342"/>
                    <a:gd name="T36" fmla="*/ 46 w 136"/>
                    <a:gd name="T37" fmla="*/ 333 h 342"/>
                    <a:gd name="T38" fmla="*/ 51 w 136"/>
                    <a:gd name="T39" fmla="*/ 325 h 342"/>
                    <a:gd name="T40" fmla="*/ 54 w 136"/>
                    <a:gd name="T41" fmla="*/ 314 h 342"/>
                    <a:gd name="T42" fmla="*/ 54 w 136"/>
                    <a:gd name="T43" fmla="*/ 287 h 342"/>
                    <a:gd name="T44" fmla="*/ 56 w 136"/>
                    <a:gd name="T45" fmla="*/ 250 h 342"/>
                    <a:gd name="T46" fmla="*/ 62 w 136"/>
                    <a:gd name="T47" fmla="*/ 212 h 342"/>
                    <a:gd name="T48" fmla="*/ 62 w 136"/>
                    <a:gd name="T49" fmla="*/ 212 h 342"/>
                    <a:gd name="T50" fmla="*/ 73 w 136"/>
                    <a:gd name="T51" fmla="*/ 177 h 342"/>
                    <a:gd name="T52" fmla="*/ 86 w 136"/>
                    <a:gd name="T53" fmla="*/ 140 h 342"/>
                    <a:gd name="T54" fmla="*/ 118 w 136"/>
                    <a:gd name="T55" fmla="*/ 65 h 342"/>
                    <a:gd name="T56" fmla="*/ 134 w 136"/>
                    <a:gd name="T57" fmla="*/ 28 h 342"/>
                    <a:gd name="T58" fmla="*/ 134 w 136"/>
                    <a:gd name="T59" fmla="*/ 28 h 342"/>
                    <a:gd name="T60" fmla="*/ 135 w 136"/>
                    <a:gd name="T61" fmla="*/ 19 h 342"/>
                    <a:gd name="T62" fmla="*/ 132 w 136"/>
                    <a:gd name="T63" fmla="*/ 9 h 342"/>
                    <a:gd name="T64" fmla="*/ 124 w 136"/>
                    <a:gd name="T65" fmla="*/ 3 h 342"/>
                    <a:gd name="T66" fmla="*/ 116 w 136"/>
                    <a:gd name="T67" fmla="*/ 1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6"/>
                    <a:gd name="T103" fmla="*/ 0 h 342"/>
                    <a:gd name="T104" fmla="*/ 136 w 136"/>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6" h="342">
                      <a:moveTo>
                        <a:pt x="116" y="1"/>
                      </a:moveTo>
                      <a:lnTo>
                        <a:pt x="105" y="0"/>
                      </a:lnTo>
                      <a:lnTo>
                        <a:pt x="94" y="1"/>
                      </a:lnTo>
                      <a:lnTo>
                        <a:pt x="84" y="8"/>
                      </a:lnTo>
                      <a:lnTo>
                        <a:pt x="78" y="17"/>
                      </a:lnTo>
                      <a:lnTo>
                        <a:pt x="36" y="114"/>
                      </a:lnTo>
                      <a:lnTo>
                        <a:pt x="20" y="157"/>
                      </a:lnTo>
                      <a:lnTo>
                        <a:pt x="8" y="204"/>
                      </a:lnTo>
                      <a:lnTo>
                        <a:pt x="1" y="250"/>
                      </a:lnTo>
                      <a:lnTo>
                        <a:pt x="0" y="294"/>
                      </a:lnTo>
                      <a:lnTo>
                        <a:pt x="0" y="314"/>
                      </a:lnTo>
                      <a:lnTo>
                        <a:pt x="1" y="325"/>
                      </a:lnTo>
                      <a:lnTo>
                        <a:pt x="8" y="333"/>
                      </a:lnTo>
                      <a:lnTo>
                        <a:pt x="16" y="339"/>
                      </a:lnTo>
                      <a:lnTo>
                        <a:pt x="27" y="341"/>
                      </a:lnTo>
                      <a:lnTo>
                        <a:pt x="36" y="339"/>
                      </a:lnTo>
                      <a:lnTo>
                        <a:pt x="46" y="333"/>
                      </a:lnTo>
                      <a:lnTo>
                        <a:pt x="51" y="325"/>
                      </a:lnTo>
                      <a:lnTo>
                        <a:pt x="54" y="314"/>
                      </a:lnTo>
                      <a:lnTo>
                        <a:pt x="54" y="287"/>
                      </a:lnTo>
                      <a:lnTo>
                        <a:pt x="56" y="250"/>
                      </a:lnTo>
                      <a:lnTo>
                        <a:pt x="62" y="212"/>
                      </a:lnTo>
                      <a:lnTo>
                        <a:pt x="73" y="177"/>
                      </a:lnTo>
                      <a:lnTo>
                        <a:pt x="86" y="140"/>
                      </a:lnTo>
                      <a:lnTo>
                        <a:pt x="118" y="65"/>
                      </a:lnTo>
                      <a:lnTo>
                        <a:pt x="134" y="28"/>
                      </a:lnTo>
                      <a:lnTo>
                        <a:pt x="135" y="19"/>
                      </a:lnTo>
                      <a:lnTo>
                        <a:pt x="132" y="9"/>
                      </a:lnTo>
                      <a:lnTo>
                        <a:pt x="124" y="3"/>
                      </a:lnTo>
                      <a:lnTo>
                        <a:pt x="116" y="1"/>
                      </a:lnTo>
                    </a:path>
                  </a:pathLst>
                </a:custGeom>
                <a:gradFill rotWithShape="0">
                  <a:gsLst>
                    <a:gs pos="0">
                      <a:srgbClr val="B20024"/>
                    </a:gs>
                    <a:gs pos="100000">
                      <a:srgbClr val="FF0033"/>
                    </a:gs>
                  </a:gsLst>
                  <a:lin ang="5400000" scaled="1"/>
                </a:gradFill>
                <a:ln w="12699" cap="rnd">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7" name="Group 24"/>
              <p:cNvGrpSpPr>
                <a:grpSpLocks/>
              </p:cNvGrpSpPr>
              <p:nvPr/>
            </p:nvGrpSpPr>
            <p:grpSpPr bwMode="auto">
              <a:xfrm>
                <a:off x="3593" y="1280"/>
                <a:ext cx="138" cy="440"/>
                <a:chOff x="2782" y="1413"/>
                <a:chExt cx="138" cy="440"/>
              </a:xfrm>
            </p:grpSpPr>
            <p:sp>
              <p:nvSpPr>
                <p:cNvPr id="337" name="Freeform 25"/>
                <p:cNvSpPr>
                  <a:spLocks/>
                </p:cNvSpPr>
                <p:nvPr/>
              </p:nvSpPr>
              <p:spPr bwMode="auto">
                <a:xfrm>
                  <a:off x="2809" y="1413"/>
                  <a:ext cx="91" cy="432"/>
                </a:xfrm>
                <a:custGeom>
                  <a:avLst/>
                  <a:gdLst>
                    <a:gd name="T0" fmla="*/ 0 w 91"/>
                    <a:gd name="T1" fmla="*/ 431 h 432"/>
                    <a:gd name="T2" fmla="*/ 0 w 91"/>
                    <a:gd name="T3" fmla="*/ 359 h 432"/>
                    <a:gd name="T4" fmla="*/ 2 w 91"/>
                    <a:gd name="T5" fmla="*/ 324 h 432"/>
                    <a:gd name="T6" fmla="*/ 8 w 91"/>
                    <a:gd name="T7" fmla="*/ 289 h 432"/>
                    <a:gd name="T8" fmla="*/ 18 w 91"/>
                    <a:gd name="T9" fmla="*/ 255 h 432"/>
                    <a:gd name="T10" fmla="*/ 32 w 91"/>
                    <a:gd name="T11" fmla="*/ 222 h 432"/>
                    <a:gd name="T12" fmla="*/ 66 w 91"/>
                    <a:gd name="T13" fmla="*/ 155 h 432"/>
                    <a:gd name="T14" fmla="*/ 79 w 91"/>
                    <a:gd name="T15" fmla="*/ 123 h 432"/>
                    <a:gd name="T16" fmla="*/ 88 w 91"/>
                    <a:gd name="T17" fmla="*/ 88 h 432"/>
                    <a:gd name="T18" fmla="*/ 90 w 91"/>
                    <a:gd name="T19" fmla="*/ 53 h 432"/>
                    <a:gd name="T20" fmla="*/ 90 w 91"/>
                    <a:gd name="T21" fmla="*/ 0 h 4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432"/>
                    <a:gd name="T35" fmla="*/ 91 w 91"/>
                    <a:gd name="T36" fmla="*/ 432 h 4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432">
                      <a:moveTo>
                        <a:pt x="0" y="431"/>
                      </a:moveTo>
                      <a:lnTo>
                        <a:pt x="0" y="359"/>
                      </a:lnTo>
                      <a:lnTo>
                        <a:pt x="2" y="324"/>
                      </a:lnTo>
                      <a:lnTo>
                        <a:pt x="8" y="289"/>
                      </a:lnTo>
                      <a:lnTo>
                        <a:pt x="18" y="255"/>
                      </a:lnTo>
                      <a:lnTo>
                        <a:pt x="32" y="222"/>
                      </a:lnTo>
                      <a:lnTo>
                        <a:pt x="66" y="155"/>
                      </a:lnTo>
                      <a:lnTo>
                        <a:pt x="79" y="123"/>
                      </a:lnTo>
                      <a:lnTo>
                        <a:pt x="88" y="88"/>
                      </a:lnTo>
                      <a:lnTo>
                        <a:pt x="90" y="53"/>
                      </a:lnTo>
                      <a:lnTo>
                        <a:pt x="90" y="0"/>
                      </a:lnTo>
                    </a:path>
                  </a:pathLst>
                </a:custGeom>
                <a:noFill/>
                <a:ln w="25399"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8" name="Freeform 26"/>
                <p:cNvSpPr>
                  <a:spLocks/>
                </p:cNvSpPr>
                <p:nvPr/>
              </p:nvSpPr>
              <p:spPr bwMode="auto">
                <a:xfrm>
                  <a:off x="2782" y="1511"/>
                  <a:ext cx="138" cy="342"/>
                </a:xfrm>
                <a:custGeom>
                  <a:avLst/>
                  <a:gdLst>
                    <a:gd name="T0" fmla="*/ 117 w 138"/>
                    <a:gd name="T1" fmla="*/ 1 h 342"/>
                    <a:gd name="T2" fmla="*/ 106 w 138"/>
                    <a:gd name="T3" fmla="*/ 0 h 342"/>
                    <a:gd name="T4" fmla="*/ 94 w 138"/>
                    <a:gd name="T5" fmla="*/ 1 h 342"/>
                    <a:gd name="T6" fmla="*/ 85 w 138"/>
                    <a:gd name="T7" fmla="*/ 8 h 342"/>
                    <a:gd name="T8" fmla="*/ 78 w 138"/>
                    <a:gd name="T9" fmla="*/ 17 h 342"/>
                    <a:gd name="T10" fmla="*/ 37 w 138"/>
                    <a:gd name="T11" fmla="*/ 114 h 342"/>
                    <a:gd name="T12" fmla="*/ 21 w 138"/>
                    <a:gd name="T13" fmla="*/ 157 h 342"/>
                    <a:gd name="T14" fmla="*/ 10 w 138"/>
                    <a:gd name="T15" fmla="*/ 204 h 342"/>
                    <a:gd name="T16" fmla="*/ 10 w 138"/>
                    <a:gd name="T17" fmla="*/ 204 h 342"/>
                    <a:gd name="T18" fmla="*/ 3 w 138"/>
                    <a:gd name="T19" fmla="*/ 250 h 342"/>
                    <a:gd name="T20" fmla="*/ 0 w 138"/>
                    <a:gd name="T21" fmla="*/ 294 h 342"/>
                    <a:gd name="T22" fmla="*/ 0 w 138"/>
                    <a:gd name="T23" fmla="*/ 314 h 342"/>
                    <a:gd name="T24" fmla="*/ 2 w 138"/>
                    <a:gd name="T25" fmla="*/ 325 h 342"/>
                    <a:gd name="T26" fmla="*/ 8 w 138"/>
                    <a:gd name="T27" fmla="*/ 333 h 342"/>
                    <a:gd name="T28" fmla="*/ 18 w 138"/>
                    <a:gd name="T29" fmla="*/ 339 h 342"/>
                    <a:gd name="T30" fmla="*/ 27 w 138"/>
                    <a:gd name="T31" fmla="*/ 341 h 342"/>
                    <a:gd name="T32" fmla="*/ 27 w 138"/>
                    <a:gd name="T33" fmla="*/ 341 h 342"/>
                    <a:gd name="T34" fmla="*/ 37 w 138"/>
                    <a:gd name="T35" fmla="*/ 339 h 342"/>
                    <a:gd name="T36" fmla="*/ 46 w 138"/>
                    <a:gd name="T37" fmla="*/ 333 h 342"/>
                    <a:gd name="T38" fmla="*/ 53 w 138"/>
                    <a:gd name="T39" fmla="*/ 325 h 342"/>
                    <a:gd name="T40" fmla="*/ 54 w 138"/>
                    <a:gd name="T41" fmla="*/ 314 h 342"/>
                    <a:gd name="T42" fmla="*/ 54 w 138"/>
                    <a:gd name="T43" fmla="*/ 287 h 342"/>
                    <a:gd name="T44" fmla="*/ 56 w 138"/>
                    <a:gd name="T45" fmla="*/ 250 h 342"/>
                    <a:gd name="T46" fmla="*/ 64 w 138"/>
                    <a:gd name="T47" fmla="*/ 212 h 342"/>
                    <a:gd name="T48" fmla="*/ 64 w 138"/>
                    <a:gd name="T49" fmla="*/ 212 h 342"/>
                    <a:gd name="T50" fmla="*/ 74 w 138"/>
                    <a:gd name="T51" fmla="*/ 177 h 342"/>
                    <a:gd name="T52" fmla="*/ 86 w 138"/>
                    <a:gd name="T53" fmla="*/ 140 h 342"/>
                    <a:gd name="T54" fmla="*/ 118 w 138"/>
                    <a:gd name="T55" fmla="*/ 65 h 342"/>
                    <a:gd name="T56" fmla="*/ 136 w 138"/>
                    <a:gd name="T57" fmla="*/ 28 h 342"/>
                    <a:gd name="T58" fmla="*/ 136 w 138"/>
                    <a:gd name="T59" fmla="*/ 28 h 342"/>
                    <a:gd name="T60" fmla="*/ 137 w 138"/>
                    <a:gd name="T61" fmla="*/ 19 h 342"/>
                    <a:gd name="T62" fmla="*/ 133 w 138"/>
                    <a:gd name="T63" fmla="*/ 9 h 342"/>
                    <a:gd name="T64" fmla="*/ 125 w 138"/>
                    <a:gd name="T65" fmla="*/ 3 h 342"/>
                    <a:gd name="T66" fmla="*/ 117 w 138"/>
                    <a:gd name="T67" fmla="*/ 1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8"/>
                    <a:gd name="T103" fmla="*/ 0 h 342"/>
                    <a:gd name="T104" fmla="*/ 138 w 138"/>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8" h="342">
                      <a:moveTo>
                        <a:pt x="117" y="1"/>
                      </a:moveTo>
                      <a:lnTo>
                        <a:pt x="106" y="0"/>
                      </a:lnTo>
                      <a:lnTo>
                        <a:pt x="94" y="1"/>
                      </a:lnTo>
                      <a:lnTo>
                        <a:pt x="85" y="8"/>
                      </a:lnTo>
                      <a:lnTo>
                        <a:pt x="78" y="17"/>
                      </a:lnTo>
                      <a:lnTo>
                        <a:pt x="37" y="114"/>
                      </a:lnTo>
                      <a:lnTo>
                        <a:pt x="21" y="157"/>
                      </a:lnTo>
                      <a:lnTo>
                        <a:pt x="10" y="204"/>
                      </a:lnTo>
                      <a:lnTo>
                        <a:pt x="3" y="250"/>
                      </a:lnTo>
                      <a:lnTo>
                        <a:pt x="0" y="294"/>
                      </a:lnTo>
                      <a:lnTo>
                        <a:pt x="0" y="314"/>
                      </a:lnTo>
                      <a:lnTo>
                        <a:pt x="2" y="325"/>
                      </a:lnTo>
                      <a:lnTo>
                        <a:pt x="8" y="333"/>
                      </a:lnTo>
                      <a:lnTo>
                        <a:pt x="18" y="339"/>
                      </a:lnTo>
                      <a:lnTo>
                        <a:pt x="27" y="341"/>
                      </a:lnTo>
                      <a:lnTo>
                        <a:pt x="37" y="339"/>
                      </a:lnTo>
                      <a:lnTo>
                        <a:pt x="46" y="333"/>
                      </a:lnTo>
                      <a:lnTo>
                        <a:pt x="53" y="325"/>
                      </a:lnTo>
                      <a:lnTo>
                        <a:pt x="54" y="314"/>
                      </a:lnTo>
                      <a:lnTo>
                        <a:pt x="54" y="287"/>
                      </a:lnTo>
                      <a:lnTo>
                        <a:pt x="56" y="250"/>
                      </a:lnTo>
                      <a:lnTo>
                        <a:pt x="64" y="212"/>
                      </a:lnTo>
                      <a:lnTo>
                        <a:pt x="74" y="177"/>
                      </a:lnTo>
                      <a:lnTo>
                        <a:pt x="86" y="140"/>
                      </a:lnTo>
                      <a:lnTo>
                        <a:pt x="118" y="65"/>
                      </a:lnTo>
                      <a:lnTo>
                        <a:pt x="136" y="28"/>
                      </a:lnTo>
                      <a:lnTo>
                        <a:pt x="137" y="19"/>
                      </a:lnTo>
                      <a:lnTo>
                        <a:pt x="133" y="9"/>
                      </a:lnTo>
                      <a:lnTo>
                        <a:pt x="125" y="3"/>
                      </a:lnTo>
                      <a:lnTo>
                        <a:pt x="117" y="1"/>
                      </a:lnTo>
                    </a:path>
                  </a:pathLst>
                </a:custGeom>
                <a:gradFill rotWithShape="0">
                  <a:gsLst>
                    <a:gs pos="0">
                      <a:srgbClr val="B20024"/>
                    </a:gs>
                    <a:gs pos="100000">
                      <a:srgbClr val="FF0033"/>
                    </a:gs>
                  </a:gsLst>
                  <a:lin ang="5400000" scaled="1"/>
                </a:gradFill>
                <a:ln w="12699" cap="rnd">
                  <a:solidFill>
                    <a:sysClr val="windowText" lastClr="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grpSp>
            <p:nvGrpSpPr>
              <p:cNvPr id="328" name="Group 27"/>
              <p:cNvGrpSpPr>
                <a:grpSpLocks/>
              </p:cNvGrpSpPr>
              <p:nvPr/>
            </p:nvGrpSpPr>
            <p:grpSpPr bwMode="auto">
              <a:xfrm>
                <a:off x="3601" y="1280"/>
                <a:ext cx="137" cy="440"/>
                <a:chOff x="2790" y="1413"/>
                <a:chExt cx="137" cy="440"/>
              </a:xfrm>
            </p:grpSpPr>
            <p:sp>
              <p:nvSpPr>
                <p:cNvPr id="335" name="Freeform 28"/>
                <p:cNvSpPr>
                  <a:spLocks/>
                </p:cNvSpPr>
                <p:nvPr/>
              </p:nvSpPr>
              <p:spPr bwMode="auto">
                <a:xfrm>
                  <a:off x="2809" y="1413"/>
                  <a:ext cx="91" cy="432"/>
                </a:xfrm>
                <a:custGeom>
                  <a:avLst/>
                  <a:gdLst>
                    <a:gd name="T0" fmla="*/ 90 w 91"/>
                    <a:gd name="T1" fmla="*/ 431 h 432"/>
                    <a:gd name="T2" fmla="*/ 90 w 91"/>
                    <a:gd name="T3" fmla="*/ 359 h 432"/>
                    <a:gd name="T4" fmla="*/ 88 w 91"/>
                    <a:gd name="T5" fmla="*/ 324 h 432"/>
                    <a:gd name="T6" fmla="*/ 82 w 91"/>
                    <a:gd name="T7" fmla="*/ 289 h 432"/>
                    <a:gd name="T8" fmla="*/ 72 w 91"/>
                    <a:gd name="T9" fmla="*/ 255 h 432"/>
                    <a:gd name="T10" fmla="*/ 58 w 91"/>
                    <a:gd name="T11" fmla="*/ 222 h 432"/>
                    <a:gd name="T12" fmla="*/ 24 w 91"/>
                    <a:gd name="T13" fmla="*/ 155 h 432"/>
                    <a:gd name="T14" fmla="*/ 12 w 91"/>
                    <a:gd name="T15" fmla="*/ 123 h 432"/>
                    <a:gd name="T16" fmla="*/ 4 w 91"/>
                    <a:gd name="T17" fmla="*/ 88 h 432"/>
                    <a:gd name="T18" fmla="*/ 0 w 91"/>
                    <a:gd name="T19" fmla="*/ 53 h 432"/>
                    <a:gd name="T20" fmla="*/ 0 w 91"/>
                    <a:gd name="T21" fmla="*/ 0 h 4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432"/>
                    <a:gd name="T35" fmla="*/ 91 w 91"/>
                    <a:gd name="T36" fmla="*/ 432 h 4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432">
                      <a:moveTo>
                        <a:pt x="90" y="431"/>
                      </a:moveTo>
                      <a:lnTo>
                        <a:pt x="90" y="359"/>
                      </a:lnTo>
                      <a:lnTo>
                        <a:pt x="88" y="324"/>
                      </a:lnTo>
                      <a:lnTo>
                        <a:pt x="82" y="289"/>
                      </a:lnTo>
                      <a:lnTo>
                        <a:pt x="72" y="255"/>
                      </a:lnTo>
                      <a:lnTo>
                        <a:pt x="58" y="222"/>
                      </a:lnTo>
                      <a:lnTo>
                        <a:pt x="24" y="155"/>
                      </a:lnTo>
                      <a:lnTo>
                        <a:pt x="12" y="123"/>
                      </a:lnTo>
                      <a:lnTo>
                        <a:pt x="4" y="88"/>
                      </a:lnTo>
                      <a:lnTo>
                        <a:pt x="0" y="53"/>
                      </a:lnTo>
                      <a:lnTo>
                        <a:pt x="0" y="0"/>
                      </a:lnTo>
                    </a:path>
                  </a:pathLst>
                </a:custGeom>
                <a:noFill/>
                <a:ln w="25399" cap="rnd">
                  <a:solidFill>
                    <a:srgbClr val="FF99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6" name="Freeform 29"/>
                <p:cNvSpPr>
                  <a:spLocks/>
                </p:cNvSpPr>
                <p:nvPr/>
              </p:nvSpPr>
              <p:spPr bwMode="auto">
                <a:xfrm>
                  <a:off x="2790" y="1511"/>
                  <a:ext cx="137" cy="342"/>
                </a:xfrm>
                <a:custGeom>
                  <a:avLst/>
                  <a:gdLst>
                    <a:gd name="T0" fmla="*/ 19 w 137"/>
                    <a:gd name="T1" fmla="*/ 1 h 342"/>
                    <a:gd name="T2" fmla="*/ 31 w 137"/>
                    <a:gd name="T3" fmla="*/ 0 h 342"/>
                    <a:gd name="T4" fmla="*/ 42 w 137"/>
                    <a:gd name="T5" fmla="*/ 1 h 342"/>
                    <a:gd name="T6" fmla="*/ 51 w 137"/>
                    <a:gd name="T7" fmla="*/ 8 h 342"/>
                    <a:gd name="T8" fmla="*/ 58 w 137"/>
                    <a:gd name="T9" fmla="*/ 17 h 342"/>
                    <a:gd name="T10" fmla="*/ 99 w 137"/>
                    <a:gd name="T11" fmla="*/ 114 h 342"/>
                    <a:gd name="T12" fmla="*/ 115 w 137"/>
                    <a:gd name="T13" fmla="*/ 157 h 342"/>
                    <a:gd name="T14" fmla="*/ 128 w 137"/>
                    <a:gd name="T15" fmla="*/ 204 h 342"/>
                    <a:gd name="T16" fmla="*/ 128 w 137"/>
                    <a:gd name="T17" fmla="*/ 204 h 342"/>
                    <a:gd name="T18" fmla="*/ 134 w 137"/>
                    <a:gd name="T19" fmla="*/ 250 h 342"/>
                    <a:gd name="T20" fmla="*/ 136 w 137"/>
                    <a:gd name="T21" fmla="*/ 294 h 342"/>
                    <a:gd name="T22" fmla="*/ 136 w 137"/>
                    <a:gd name="T23" fmla="*/ 314 h 342"/>
                    <a:gd name="T24" fmla="*/ 134 w 137"/>
                    <a:gd name="T25" fmla="*/ 325 h 342"/>
                    <a:gd name="T26" fmla="*/ 128 w 137"/>
                    <a:gd name="T27" fmla="*/ 333 h 342"/>
                    <a:gd name="T28" fmla="*/ 120 w 137"/>
                    <a:gd name="T29" fmla="*/ 339 h 342"/>
                    <a:gd name="T30" fmla="*/ 109 w 137"/>
                    <a:gd name="T31" fmla="*/ 341 h 342"/>
                    <a:gd name="T32" fmla="*/ 109 w 137"/>
                    <a:gd name="T33" fmla="*/ 341 h 342"/>
                    <a:gd name="T34" fmla="*/ 99 w 137"/>
                    <a:gd name="T35" fmla="*/ 339 h 342"/>
                    <a:gd name="T36" fmla="*/ 90 w 137"/>
                    <a:gd name="T37" fmla="*/ 333 h 342"/>
                    <a:gd name="T38" fmla="*/ 85 w 137"/>
                    <a:gd name="T39" fmla="*/ 325 h 342"/>
                    <a:gd name="T40" fmla="*/ 82 w 137"/>
                    <a:gd name="T41" fmla="*/ 314 h 342"/>
                    <a:gd name="T42" fmla="*/ 82 w 137"/>
                    <a:gd name="T43" fmla="*/ 287 h 342"/>
                    <a:gd name="T44" fmla="*/ 80 w 137"/>
                    <a:gd name="T45" fmla="*/ 250 h 342"/>
                    <a:gd name="T46" fmla="*/ 74 w 137"/>
                    <a:gd name="T47" fmla="*/ 212 h 342"/>
                    <a:gd name="T48" fmla="*/ 74 w 137"/>
                    <a:gd name="T49" fmla="*/ 212 h 342"/>
                    <a:gd name="T50" fmla="*/ 62 w 137"/>
                    <a:gd name="T51" fmla="*/ 177 h 342"/>
                    <a:gd name="T52" fmla="*/ 50 w 137"/>
                    <a:gd name="T53" fmla="*/ 140 h 342"/>
                    <a:gd name="T54" fmla="*/ 18 w 137"/>
                    <a:gd name="T55" fmla="*/ 65 h 342"/>
                    <a:gd name="T56" fmla="*/ 2 w 137"/>
                    <a:gd name="T57" fmla="*/ 28 h 342"/>
                    <a:gd name="T58" fmla="*/ 2 w 137"/>
                    <a:gd name="T59" fmla="*/ 28 h 342"/>
                    <a:gd name="T60" fmla="*/ 0 w 137"/>
                    <a:gd name="T61" fmla="*/ 19 h 342"/>
                    <a:gd name="T62" fmla="*/ 3 w 137"/>
                    <a:gd name="T63" fmla="*/ 9 h 342"/>
                    <a:gd name="T64" fmla="*/ 11 w 137"/>
                    <a:gd name="T65" fmla="*/ 3 h 342"/>
                    <a:gd name="T66" fmla="*/ 19 w 137"/>
                    <a:gd name="T67" fmla="*/ 1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37"/>
                    <a:gd name="T103" fmla="*/ 0 h 342"/>
                    <a:gd name="T104" fmla="*/ 137 w 137"/>
                    <a:gd name="T105" fmla="*/ 342 h 34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37" h="342">
                      <a:moveTo>
                        <a:pt x="19" y="1"/>
                      </a:moveTo>
                      <a:lnTo>
                        <a:pt x="31" y="0"/>
                      </a:lnTo>
                      <a:lnTo>
                        <a:pt x="42" y="1"/>
                      </a:lnTo>
                      <a:lnTo>
                        <a:pt x="51" y="8"/>
                      </a:lnTo>
                      <a:lnTo>
                        <a:pt x="58" y="17"/>
                      </a:lnTo>
                      <a:lnTo>
                        <a:pt x="99" y="114"/>
                      </a:lnTo>
                      <a:lnTo>
                        <a:pt x="115" y="157"/>
                      </a:lnTo>
                      <a:lnTo>
                        <a:pt x="128" y="204"/>
                      </a:lnTo>
                      <a:lnTo>
                        <a:pt x="134" y="250"/>
                      </a:lnTo>
                      <a:lnTo>
                        <a:pt x="136" y="294"/>
                      </a:lnTo>
                      <a:lnTo>
                        <a:pt x="136" y="314"/>
                      </a:lnTo>
                      <a:lnTo>
                        <a:pt x="134" y="325"/>
                      </a:lnTo>
                      <a:lnTo>
                        <a:pt x="128" y="333"/>
                      </a:lnTo>
                      <a:lnTo>
                        <a:pt x="120" y="339"/>
                      </a:lnTo>
                      <a:lnTo>
                        <a:pt x="109" y="341"/>
                      </a:lnTo>
                      <a:lnTo>
                        <a:pt x="99" y="339"/>
                      </a:lnTo>
                      <a:lnTo>
                        <a:pt x="90" y="333"/>
                      </a:lnTo>
                      <a:lnTo>
                        <a:pt x="85" y="325"/>
                      </a:lnTo>
                      <a:lnTo>
                        <a:pt x="82" y="314"/>
                      </a:lnTo>
                      <a:lnTo>
                        <a:pt x="82" y="287"/>
                      </a:lnTo>
                      <a:lnTo>
                        <a:pt x="80" y="250"/>
                      </a:lnTo>
                      <a:lnTo>
                        <a:pt x="74" y="212"/>
                      </a:lnTo>
                      <a:lnTo>
                        <a:pt x="62" y="177"/>
                      </a:lnTo>
                      <a:lnTo>
                        <a:pt x="50" y="140"/>
                      </a:lnTo>
                      <a:lnTo>
                        <a:pt x="18" y="65"/>
                      </a:lnTo>
                      <a:lnTo>
                        <a:pt x="2" y="28"/>
                      </a:lnTo>
                      <a:lnTo>
                        <a:pt x="0" y="19"/>
                      </a:lnTo>
                      <a:lnTo>
                        <a:pt x="3" y="9"/>
                      </a:lnTo>
                      <a:lnTo>
                        <a:pt x="11" y="3"/>
                      </a:lnTo>
                      <a:lnTo>
                        <a:pt x="19" y="1"/>
                      </a:lnTo>
                    </a:path>
                  </a:pathLst>
                </a:custGeom>
                <a:gradFill rotWithShape="0">
                  <a:gsLst>
                    <a:gs pos="0">
                      <a:srgbClr val="248E24"/>
                    </a:gs>
                    <a:gs pos="100000">
                      <a:srgbClr val="33CC33"/>
                    </a:gs>
                  </a:gsLst>
                  <a:lin ang="5400000" scaled="1"/>
                </a:gradFill>
                <a:ln w="12699" cap="rnd">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sp>
            <p:nvSpPr>
              <p:cNvPr id="329" name="Rectangle 30"/>
              <p:cNvSpPr>
                <a:spLocks noChangeArrowheads="1"/>
              </p:cNvSpPr>
              <p:nvPr/>
            </p:nvSpPr>
            <p:spPr bwMode="auto">
              <a:xfrm>
                <a:off x="1289" y="1187"/>
                <a:ext cx="1253"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0" marR="0" lvl="0" indent="0" algn="r" defTabSz="762000" eaLnBrk="0" fontAlgn="auto" latinLnBrk="0" hangingPunct="0">
                  <a:lnSpc>
                    <a:spcPct val="85000"/>
                  </a:lnSpc>
                  <a:spcBef>
                    <a:spcPct val="5000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rPr>
                  <a:t>内导体芯线</a:t>
                </a:r>
              </a:p>
              <a:p>
                <a:pPr marL="0" marR="0" lvl="0" indent="0" algn="r" defTabSz="762000" eaLnBrk="0" fontAlgn="auto" latinLnBrk="0" hangingPunct="0">
                  <a:lnSpc>
                    <a:spcPct val="85000"/>
                  </a:lnSpc>
                  <a:spcBef>
                    <a:spcPct val="5000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endParaRPr>
              </a:p>
              <a:p>
                <a:pPr marL="0" marR="0" lvl="0" indent="0" algn="r" defTabSz="762000" eaLnBrk="0" fontAlgn="auto" latinLnBrk="0" hangingPunct="0">
                  <a:lnSpc>
                    <a:spcPct val="85000"/>
                  </a:lnSpc>
                  <a:spcBef>
                    <a:spcPct val="5000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endParaRPr>
              </a:p>
              <a:p>
                <a:pPr marL="0" marR="0" lvl="0" indent="0" algn="r" defTabSz="762000" eaLnBrk="0" fontAlgn="auto" latinLnBrk="0" hangingPunct="0">
                  <a:lnSpc>
                    <a:spcPct val="85000"/>
                  </a:lnSpc>
                  <a:spcBef>
                    <a:spcPct val="5000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endParaRPr>
              </a:p>
              <a:p>
                <a:pPr marL="0" marR="0" lvl="0" indent="0" algn="r" defTabSz="762000" eaLnBrk="0" fontAlgn="auto" latinLnBrk="0" hangingPunct="0">
                  <a:lnSpc>
                    <a:spcPct val="85000"/>
                  </a:lnSpc>
                  <a:spcBef>
                    <a:spcPct val="5000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endParaRPr>
              </a:p>
            </p:txBody>
          </p:sp>
          <p:sp>
            <p:nvSpPr>
              <p:cNvPr id="330" name="Line 31"/>
              <p:cNvSpPr>
                <a:spLocks noChangeShapeType="1"/>
              </p:cNvSpPr>
              <p:nvPr/>
            </p:nvSpPr>
            <p:spPr bwMode="auto">
              <a:xfrm>
                <a:off x="2560" y="1855"/>
                <a:ext cx="626" cy="9"/>
              </a:xfrm>
              <a:prstGeom prst="line">
                <a:avLst/>
              </a:prstGeom>
              <a:noFill/>
              <a:ln w="50799">
                <a:solidFill>
                  <a:srgbClr val="99FF99"/>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1" name="Line 32"/>
              <p:cNvSpPr>
                <a:spLocks noChangeShapeType="1"/>
              </p:cNvSpPr>
              <p:nvPr/>
            </p:nvSpPr>
            <p:spPr bwMode="auto">
              <a:xfrm>
                <a:off x="2560" y="2566"/>
                <a:ext cx="283" cy="1"/>
              </a:xfrm>
              <a:prstGeom prst="line">
                <a:avLst/>
              </a:prstGeom>
              <a:noFill/>
              <a:ln w="50799">
                <a:solidFill>
                  <a:srgbClr val="99FF99"/>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2" name="Line 33"/>
              <p:cNvSpPr>
                <a:spLocks noChangeShapeType="1"/>
              </p:cNvSpPr>
              <p:nvPr/>
            </p:nvSpPr>
            <p:spPr bwMode="auto">
              <a:xfrm>
                <a:off x="2552" y="1607"/>
                <a:ext cx="634" cy="0"/>
              </a:xfrm>
              <a:prstGeom prst="line">
                <a:avLst/>
              </a:prstGeom>
              <a:noFill/>
              <a:ln w="50799">
                <a:solidFill>
                  <a:srgbClr val="99FF99"/>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3" name="Line 34"/>
              <p:cNvSpPr>
                <a:spLocks noChangeShapeType="1"/>
              </p:cNvSpPr>
              <p:nvPr/>
            </p:nvSpPr>
            <p:spPr bwMode="auto">
              <a:xfrm flipV="1">
                <a:off x="2543" y="2207"/>
                <a:ext cx="480" cy="9"/>
              </a:xfrm>
              <a:prstGeom prst="line">
                <a:avLst/>
              </a:prstGeom>
              <a:noFill/>
              <a:ln w="50799">
                <a:solidFill>
                  <a:srgbClr val="99FF99"/>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sp>
            <p:nvSpPr>
              <p:cNvPr id="334" name="Line 35"/>
              <p:cNvSpPr>
                <a:spLocks noChangeShapeType="1"/>
              </p:cNvSpPr>
              <p:nvPr/>
            </p:nvSpPr>
            <p:spPr bwMode="auto">
              <a:xfrm flipV="1">
                <a:off x="2553" y="1316"/>
                <a:ext cx="641" cy="3"/>
              </a:xfrm>
              <a:prstGeom prst="line">
                <a:avLst/>
              </a:prstGeom>
              <a:noFill/>
              <a:ln w="50799">
                <a:solidFill>
                  <a:srgbClr val="99FF99"/>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anose="02010600030101010101" pitchFamily="2" charset="-122"/>
                </a:endParaRPr>
              </a:p>
            </p:txBody>
          </p:sp>
        </p:grpSp>
        <p:sp>
          <p:nvSpPr>
            <p:cNvPr id="317" name="Text Box 36"/>
            <p:cNvSpPr txBox="1">
              <a:spLocks noChangeArrowheads="1"/>
            </p:cNvSpPr>
            <p:nvPr/>
          </p:nvSpPr>
          <p:spPr bwMode="auto">
            <a:xfrm>
              <a:off x="2293" y="2653"/>
              <a:ext cx="62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rPr>
                <a:t>外套</a:t>
              </a:r>
            </a:p>
          </p:txBody>
        </p:sp>
        <p:sp>
          <p:nvSpPr>
            <p:cNvPr id="318" name="Text Box 37"/>
            <p:cNvSpPr txBox="1">
              <a:spLocks noChangeArrowheads="1"/>
            </p:cNvSpPr>
            <p:nvPr/>
          </p:nvSpPr>
          <p:spPr bwMode="auto">
            <a:xfrm>
              <a:off x="2016" y="2255"/>
              <a:ext cx="86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rPr>
                <a:t>铜屏蔽</a:t>
              </a:r>
            </a:p>
          </p:txBody>
        </p:sp>
        <p:sp>
          <p:nvSpPr>
            <p:cNvPr id="319" name="Text Box 38"/>
            <p:cNvSpPr txBox="1">
              <a:spLocks noChangeArrowheads="1"/>
            </p:cNvSpPr>
            <p:nvPr/>
          </p:nvSpPr>
          <p:spPr bwMode="auto">
            <a:xfrm>
              <a:off x="2016" y="1776"/>
              <a:ext cx="865"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rPr>
                <a:t>箔屏蔽</a:t>
              </a:r>
            </a:p>
          </p:txBody>
        </p:sp>
        <p:sp>
          <p:nvSpPr>
            <p:cNvPr id="320" name="Text Box 39"/>
            <p:cNvSpPr txBox="1">
              <a:spLocks noChangeArrowheads="1"/>
            </p:cNvSpPr>
            <p:nvPr/>
          </p:nvSpPr>
          <p:spPr bwMode="auto">
            <a:xfrm>
              <a:off x="2186" y="1441"/>
              <a:ext cx="626"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a:ln>
                    <a:noFill/>
                  </a:ln>
                  <a:solidFill>
                    <a:prstClr val="black"/>
                  </a:solidFill>
                  <a:effectLst/>
                  <a:uLnTx/>
                  <a:uFillTx/>
                  <a:latin typeface="Arial Narrow" pitchFamily="34" charset="0"/>
                  <a:ea typeface="隶书" pitchFamily="49" charset="-122"/>
                </a:rPr>
                <a:t>绝缘</a:t>
              </a:r>
            </a:p>
          </p:txBody>
        </p:sp>
      </p:grpSp>
      <p:pic>
        <p:nvPicPr>
          <p:cNvPr id="351" name="Picture 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9215" y="4123455"/>
            <a:ext cx="2590800" cy="2133600"/>
          </a:xfrm>
          <a:prstGeom prst="rect">
            <a:avLst/>
          </a:prstGeom>
          <a:noFill/>
          <a:ln w="50799">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017156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571812"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传输介质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光纤</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5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5417" y="1197560"/>
            <a:ext cx="7752398" cy="246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7814" y="3748316"/>
            <a:ext cx="7738762" cy="2468480"/>
          </a:xfrm>
          <a:prstGeom prst="rect">
            <a:avLst/>
          </a:prstGeom>
          <a:noFill/>
          <a:ln w="9525">
            <a:solidFill>
              <a:sysClr val="window" lastClr="FFFFFF"/>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8134119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213287"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传输介质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无线传输介质</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内容占位符 2"/>
          <p:cNvSpPr txBox="1">
            <a:spLocks/>
          </p:cNvSpPr>
          <p:nvPr/>
        </p:nvSpPr>
        <p:spPr>
          <a:xfrm>
            <a:off x="1286358" y="873959"/>
            <a:ext cx="8229600"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短波、微波、卫星、红外线</a:t>
            </a:r>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4660" y="1753697"/>
            <a:ext cx="9817510" cy="45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8943428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571538"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网络设备</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0" name="内容占位符 2"/>
          <p:cNvSpPr txBox="1">
            <a:spLocks/>
          </p:cNvSpPr>
          <p:nvPr/>
        </p:nvSpPr>
        <p:spPr>
          <a:xfrm>
            <a:off x="1816976" y="1029335"/>
            <a:ext cx="8229600" cy="502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网卡（网络适配器）（</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network adapter</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是网络中连接计算机和传输介质的接口，转换信号，实现计算机和线路上的信息的接收和发送</a:t>
            </a:r>
            <a:endParaRPr kumimoji="0" lang="en-US" altLang="zh-CN" sz="24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中继器</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(repeater)</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、集线器（</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hub</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集线器的主要功能是对接收到的信号进行再生整形放大，以扩大网络的传输距离</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21" name="Picture 7"/>
          <p:cNvPicPr>
            <a:picLocks noChangeAspect="1" noChangeArrowheads="1"/>
          </p:cNvPicPr>
          <p:nvPr/>
        </p:nvPicPr>
        <p:blipFill>
          <a:blip r:embed="rId6"/>
          <a:srcRect/>
          <a:stretch>
            <a:fillRect/>
          </a:stretch>
        </p:blipFill>
        <p:spPr bwMode="auto">
          <a:xfrm>
            <a:off x="6402296" y="3794496"/>
            <a:ext cx="2422525" cy="1800225"/>
          </a:xfrm>
          <a:prstGeom prst="rect">
            <a:avLst/>
          </a:prstGeom>
          <a:ln>
            <a:noFill/>
          </a:ln>
          <a:effectLst>
            <a:outerShdw blurRad="292100" dist="139700" dir="2700000" algn="tl" rotWithShape="0">
              <a:srgbClr val="333333">
                <a:alpha val="65000"/>
              </a:srgbClr>
            </a:outerShdw>
          </a:effectLst>
        </p:spPr>
      </p:pic>
      <p:pic>
        <p:nvPicPr>
          <p:cNvPr id="22" name="Picture 8"/>
          <p:cNvPicPr>
            <a:picLocks noChangeAspect="1" noChangeArrowheads="1"/>
          </p:cNvPicPr>
          <p:nvPr/>
        </p:nvPicPr>
        <p:blipFill>
          <a:blip r:embed="rId7"/>
          <a:srcRect/>
          <a:stretch>
            <a:fillRect/>
          </a:stretch>
        </p:blipFill>
        <p:spPr bwMode="auto">
          <a:xfrm>
            <a:off x="2691416" y="3974678"/>
            <a:ext cx="2894012" cy="1439862"/>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35229331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571538"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3.3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网络设备</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1" name="内容占位符 2"/>
          <p:cNvSpPr txBox="1">
            <a:spLocks/>
          </p:cNvSpPr>
          <p:nvPr/>
        </p:nvSpPr>
        <p:spPr>
          <a:xfrm>
            <a:off x="1462634" y="1679286"/>
            <a:ext cx="8280920" cy="15841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网桥</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(bridge)</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、交换机（</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switch</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实现同类网络的连接，隔离冲突域，提高传输性能</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22" name="Picture 4" descr="http://c.hiphotos.baidu.com/baike/c0%3Dbaike92%2C5%2C5%2C92%2C30/sign=658182e40a46f21fdd395601974d0005/d058ccbf6c81800aab934511b13533fa828b47bf.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3334" b="14999"/>
          <a:stretch>
            <a:fillRect/>
          </a:stretch>
        </p:blipFill>
        <p:spPr bwMode="auto">
          <a:xfrm>
            <a:off x="7260668" y="664107"/>
            <a:ext cx="3239522" cy="149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内容占位符 2"/>
          <p:cNvSpPr txBox="1">
            <a:spLocks/>
          </p:cNvSpPr>
          <p:nvPr/>
        </p:nvSpPr>
        <p:spPr>
          <a:xfrm>
            <a:off x="1462634" y="2752340"/>
            <a:ext cx="4826189" cy="23042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prstClr val="black"/>
                </a:solidFill>
                <a:ea typeface="宋体" panose="02010600030101010101" pitchFamily="2" charset="-122"/>
              </a:rPr>
              <a:t>路由器（</a:t>
            </a:r>
            <a:r>
              <a:rPr lang="en-US" altLang="zh-CN" dirty="0">
                <a:solidFill>
                  <a:prstClr val="black"/>
                </a:solidFill>
                <a:ea typeface="宋体" panose="02010600030101010101" pitchFamily="2" charset="-122"/>
              </a:rPr>
              <a:t>router</a:t>
            </a:r>
            <a:r>
              <a:rPr lang="zh-CN" altLang="en-US" dirty="0">
                <a:solidFill>
                  <a:prstClr val="black"/>
                </a:solidFill>
                <a:ea typeface="宋体" panose="02010600030101010101" pitchFamily="2" charset="-122"/>
              </a:rPr>
              <a:t>）</a:t>
            </a:r>
          </a:p>
          <a:p>
            <a:pPr lvl="1"/>
            <a:r>
              <a:rPr lang="zh-CN" altLang="en-US" dirty="0">
                <a:solidFill>
                  <a:prstClr val="black"/>
                </a:solidFill>
                <a:ea typeface="宋体" panose="02010600030101010101" pitchFamily="2" charset="-122"/>
              </a:rPr>
              <a:t>不同类型网络、广域网的互连设备。</a:t>
            </a:r>
            <a:endParaRPr lang="en-US" altLang="zh-CN" dirty="0">
              <a:solidFill>
                <a:prstClr val="black"/>
              </a:solidFill>
              <a:ea typeface="宋体" panose="02010600030101010101" pitchFamily="2" charset="-122"/>
            </a:endParaRPr>
          </a:p>
          <a:p>
            <a:pPr lvl="1"/>
            <a:r>
              <a:rPr lang="zh-CN" altLang="en-US" dirty="0">
                <a:solidFill>
                  <a:prstClr val="black"/>
                </a:solidFill>
                <a:ea typeface="宋体" panose="02010600030101010101" pitchFamily="2" charset="-122"/>
              </a:rPr>
              <a:t>主要功能是实现路径的选择（路由）</a:t>
            </a:r>
            <a:endParaRPr lang="en-US" altLang="zh-CN" dirty="0">
              <a:solidFill>
                <a:prstClr val="black"/>
              </a:solidFill>
              <a:ea typeface="宋体" panose="02010600030101010101" pitchFamily="2" charset="-122"/>
            </a:endParaRPr>
          </a:p>
        </p:txBody>
      </p:sp>
      <p:pic>
        <p:nvPicPr>
          <p:cNvPr id="28" name="Picture 2" descr="http://e.hiphotos.baidu.com/baike/c0%3Dbaike92%2C5%2C5%2C92%2C30/sign=47bce334ccfc1e17e9b284632bf99d66/9213b07eca80653808c2f03194dda144ad3482e3.jpg"/>
          <p:cNvPicPr>
            <a:picLocks noChangeAspect="1" noChangeArrowheads="1"/>
          </p:cNvPicPr>
          <p:nvPr/>
        </p:nvPicPr>
        <p:blipFill>
          <a:blip r:embed="rId7" cstate="print">
            <a:extLst>
              <a:ext uri="{28A0092B-C50C-407E-A947-70E740481C1C}">
                <a14:useLocalDpi xmlns:a14="http://schemas.microsoft.com/office/drawing/2010/main" val="0"/>
              </a:ext>
            </a:extLst>
          </a:blip>
          <a:srcRect l="6691" t="19418" r="7063" b="20387"/>
          <a:stretch>
            <a:fillRect/>
          </a:stretch>
        </p:blipFill>
        <p:spPr bwMode="auto">
          <a:xfrm>
            <a:off x="2183252" y="5180237"/>
            <a:ext cx="36004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p:cNvPicPr>
            <a:picLocks noChangeAspect="1" noChangeArrowheads="1"/>
          </p:cNvPicPr>
          <p:nvPr/>
        </p:nvPicPr>
        <p:blipFill>
          <a:blip r:embed="rId8"/>
          <a:srcRect/>
          <a:stretch>
            <a:fillRect/>
          </a:stretch>
        </p:blipFill>
        <p:spPr bwMode="auto">
          <a:xfrm>
            <a:off x="7424315" y="2857817"/>
            <a:ext cx="3252787" cy="3600450"/>
          </a:xfrm>
          <a:prstGeom prst="rect">
            <a:avLst/>
          </a:prstGeom>
          <a:noFill/>
          <a:ln w="9525">
            <a:noFill/>
            <a:miter lim="800000"/>
            <a:headEnd/>
            <a:tailEnd/>
          </a:ln>
          <a:effectLst>
            <a:prstShdw prst="shdw13" dist="53882" dir="13500000">
              <a:srgbClr val="4F81BD">
                <a:gamma/>
                <a:shade val="60000"/>
                <a:invGamma/>
                <a:alpha val="50000"/>
              </a:srgbClr>
            </a:prstShdw>
          </a:effectLst>
        </p:spPr>
      </p:pic>
    </p:spTree>
    <p:custDataLst>
      <p:tags r:id="rId1"/>
    </p:custDataLst>
    <p:extLst>
      <p:ext uri="{BB962C8B-B14F-4D97-AF65-F5344CB8AC3E}">
        <p14:creationId xmlns:p14="http://schemas.microsoft.com/office/powerpoint/2010/main" val="101508305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04</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09946"/>
              <a:ext cx="5756555" cy="830997"/>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因特网中的地址</a:t>
              </a:r>
            </a:p>
          </p:txBody>
        </p:sp>
      </p:grpSp>
    </p:spTree>
    <p:extLst>
      <p:ext uri="{BB962C8B-B14F-4D97-AF65-F5344CB8AC3E}">
        <p14:creationId xmlns:p14="http://schemas.microsoft.com/office/powerpoint/2010/main" val="3713652044"/>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48842" y="122394"/>
            <a:ext cx="1639881" cy="1570009"/>
            <a:chOff x="548842" y="122394"/>
            <a:chExt cx="2484000" cy="2484000"/>
          </a:xfrm>
        </p:grpSpPr>
        <p:grpSp>
          <p:nvGrpSpPr>
            <p:cNvPr id="4" name="组合 3"/>
            <p:cNvGrpSpPr>
              <a:grpSpLocks noChangeAspect="1"/>
            </p:cNvGrpSpPr>
            <p:nvPr/>
          </p:nvGrpSpPr>
          <p:grpSpPr>
            <a:xfrm>
              <a:off x="548842" y="122394"/>
              <a:ext cx="2484000" cy="2484000"/>
              <a:chOff x="836778" y="1675054"/>
              <a:chExt cx="2004782" cy="2673043"/>
            </a:xfrm>
          </p:grpSpPr>
          <p:sp>
            <p:nvSpPr>
              <p:cNvPr id="67" name="椭圆 66"/>
              <p:cNvSpPr/>
              <p:nvPr/>
            </p:nvSpPr>
            <p:spPr>
              <a:xfrm>
                <a:off x="836778" y="1675054"/>
                <a:ext cx="2004782" cy="2673043"/>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1034165" y="1914547"/>
                <a:ext cx="1631179" cy="2174905"/>
                <a:chOff x="3739822" y="2440887"/>
                <a:chExt cx="1970936" cy="1970936"/>
              </a:xfrm>
            </p:grpSpPr>
            <p:sp>
              <p:nvSpPr>
                <p:cNvPr id="69" name="圆角矩形 68"/>
                <p:cNvSpPr/>
                <p:nvPr/>
              </p:nvSpPr>
              <p:spPr>
                <a:xfrm>
                  <a:off x="3739822" y="2440887"/>
                  <a:ext cx="1970936" cy="197093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a:spLocks noChangeAspect="1"/>
                </p:cNvSpPr>
                <p:nvPr/>
              </p:nvSpPr>
              <p:spPr>
                <a:xfrm>
                  <a:off x="3837054" y="2549460"/>
                  <a:ext cx="1776466" cy="1776466"/>
                </a:xfrm>
                <a:prstGeom prst="ellipse">
                  <a:avLst/>
                </a:prstGeom>
                <a:gradFill>
                  <a:gsLst>
                    <a:gs pos="0">
                      <a:srgbClr val="E30613"/>
                    </a:gs>
                    <a:gs pos="100000">
                      <a:srgbClr val="81040B"/>
                    </a:gs>
                  </a:gsLst>
                  <a:lin ang="5400000" scaled="1"/>
                </a:gra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26"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t="78383" r="87582"/>
            <a:stretch/>
          </p:blipFill>
          <p:spPr bwMode="auto">
            <a:xfrm>
              <a:off x="1033244" y="581509"/>
              <a:ext cx="1603696" cy="15694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直角三角形 1"/>
          <p:cNvSpPr/>
          <p:nvPr/>
        </p:nvSpPr>
        <p:spPr>
          <a:xfrm rot="5400000">
            <a:off x="-60590" y="60590"/>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p:cNvSpPr/>
          <p:nvPr/>
        </p:nvSpPr>
        <p:spPr>
          <a:xfrm rot="16200000">
            <a:off x="11012345" y="5678345"/>
            <a:ext cx="1240245" cy="1119065"/>
          </a:xfrm>
          <a:prstGeom prst="rtTriangle">
            <a:avLst/>
          </a:prstGeom>
          <a:gradFill flip="none" rotWithShape="1">
            <a:gsLst>
              <a:gs pos="0">
                <a:srgbClr val="DD0012"/>
              </a:gs>
              <a:gs pos="100000">
                <a:srgbClr val="85000B"/>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825235" y="2404877"/>
            <a:ext cx="1932776" cy="1932776"/>
          </a:xfrm>
          <a:prstGeom prst="ellipse">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矩形 163"/>
          <p:cNvSpPr/>
          <p:nvPr/>
        </p:nvSpPr>
        <p:spPr>
          <a:xfrm>
            <a:off x="2097615" y="2932028"/>
            <a:ext cx="1734789" cy="784510"/>
          </a:xfrm>
          <a:prstGeom prst="rect">
            <a:avLst/>
          </a:prstGeom>
          <a:effectLst>
            <a:outerShdw blurRad="50800" dist="38100" dir="5400000" algn="t" rotWithShape="0">
              <a:prstClr val="black">
                <a:alpha val="23000"/>
              </a:prstClr>
            </a:outerShdw>
          </a:effectLst>
        </p:spPr>
        <p:txBody>
          <a:bodyPr wrap="square" lIns="121730" tIns="60865" rIns="121730" bIns="60865">
            <a:spAutoFit/>
          </a:bodyPr>
          <a:lstStyle/>
          <a:p>
            <a:pPr defTabSz="1243451"/>
            <a:r>
              <a:rPr lang="zh-CN" altLang="en-US" sz="4299" b="1" dirty="0">
                <a:solidFill>
                  <a:srgbClr val="9A222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 容</a:t>
            </a:r>
            <a:endParaRPr lang="zh-CN" altLang="en-US" sz="4299"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65"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rot="611578">
            <a:off x="-2277521" y="2696816"/>
            <a:ext cx="4612838" cy="3759060"/>
          </a:xfrm>
          <a:prstGeom prst="rect">
            <a:avLst/>
          </a:prstGeom>
        </p:spPr>
      </p:pic>
      <p:cxnSp>
        <p:nvCxnSpPr>
          <p:cNvPr id="52" name="直接连接符 51"/>
          <p:cNvCxnSpPr/>
          <p:nvPr/>
        </p:nvCxnSpPr>
        <p:spPr>
          <a:xfrm>
            <a:off x="-13700" y="6237877"/>
            <a:ext cx="116461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204090" y="6366844"/>
            <a:ext cx="1826141" cy="338554"/>
          </a:xfrm>
          <a:prstGeom prst="rect">
            <a:avLst/>
          </a:prstGeom>
          <a:noFill/>
        </p:spPr>
        <p:txBody>
          <a:bodyPr wrap="none" rtlCol="0">
            <a:spAutoFit/>
          </a:bodyPr>
          <a:lstStyle/>
          <a:p>
            <a:r>
              <a:rPr lang="zh-CN" altLang="en-US" sz="1600" b="1" dirty="0">
                <a:solidFill>
                  <a:schemeClr val="bg2">
                    <a:lumMod val="25000"/>
                  </a:schemeClr>
                </a:solidFill>
                <a:latin typeface="微软雅黑" pitchFamily="34" charset="-122"/>
                <a:ea typeface="微软雅黑" pitchFamily="34" charset="-122"/>
              </a:rPr>
              <a:t>从因特网到物联网</a:t>
            </a:r>
          </a:p>
        </p:txBody>
      </p:sp>
      <p:grpSp>
        <p:nvGrpSpPr>
          <p:cNvPr id="61" name="组合 60"/>
          <p:cNvGrpSpPr/>
          <p:nvPr/>
        </p:nvGrpSpPr>
        <p:grpSpPr>
          <a:xfrm>
            <a:off x="4586215" y="1191593"/>
            <a:ext cx="6018846" cy="541020"/>
            <a:chOff x="4597712" y="1584494"/>
            <a:chExt cx="5699829" cy="511214"/>
          </a:xfrm>
        </p:grpSpPr>
        <p:sp>
          <p:nvSpPr>
            <p:cNvPr id="62"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rgbClr val="7B1B1B"/>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63" name="TextBox 4"/>
            <p:cNvSpPr txBox="1"/>
            <p:nvPr/>
          </p:nvSpPr>
          <p:spPr>
            <a:xfrm>
              <a:off x="5533483" y="1665606"/>
              <a:ext cx="4389618"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计算机网络的基本概念和发展</a:t>
              </a:r>
            </a:p>
          </p:txBody>
        </p:sp>
        <p:sp>
          <p:nvSpPr>
            <p:cNvPr id="64"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65" name="TextBox 7"/>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rgbClr val="9A2222"/>
                  </a:solidFill>
                  <a:latin typeface="微软雅黑" pitchFamily="34" charset="-122"/>
                  <a:ea typeface="微软雅黑" pitchFamily="34" charset="-122"/>
                </a:rPr>
                <a:t>1</a:t>
              </a:r>
              <a:endParaRPr lang="zh-CN" altLang="en-US" sz="2000" b="1" dirty="0">
                <a:solidFill>
                  <a:srgbClr val="9A2222"/>
                </a:solidFill>
                <a:latin typeface="微软雅黑" pitchFamily="34" charset="-122"/>
                <a:ea typeface="微软雅黑" pitchFamily="34" charset="-122"/>
              </a:endParaRPr>
            </a:p>
          </p:txBody>
        </p:sp>
        <p:sp>
          <p:nvSpPr>
            <p:cNvPr id="66" name="KSO_Shape"/>
            <p:cNvSpPr>
              <a:spLocks/>
            </p:cNvSpPr>
            <p:nvPr/>
          </p:nvSpPr>
          <p:spPr bwMode="auto">
            <a:xfrm flipH="1">
              <a:off x="9644013" y="1670048"/>
              <a:ext cx="279089"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71" name="组合 70"/>
          <p:cNvGrpSpPr/>
          <p:nvPr/>
        </p:nvGrpSpPr>
        <p:grpSpPr>
          <a:xfrm>
            <a:off x="4586215" y="2814778"/>
            <a:ext cx="6018846" cy="541020"/>
            <a:chOff x="4597712" y="3010518"/>
            <a:chExt cx="5699829" cy="511214"/>
          </a:xfrm>
        </p:grpSpPr>
        <p:sp>
          <p:nvSpPr>
            <p:cNvPr id="72" name="Freeform 5"/>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73" name="TextBox 12"/>
            <p:cNvSpPr txBox="1"/>
            <p:nvPr/>
          </p:nvSpPr>
          <p:spPr>
            <a:xfrm>
              <a:off x="5533485" y="3091633"/>
              <a:ext cx="3481718"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因特网的组成和连接设备</a:t>
              </a:r>
            </a:p>
          </p:txBody>
        </p:sp>
        <p:sp>
          <p:nvSpPr>
            <p:cNvPr id="74" name="Freeform 6"/>
            <p:cNvSpPr>
              <a:spLocks/>
            </p:cNvSpPr>
            <p:nvPr/>
          </p:nvSpPr>
          <p:spPr bwMode="auto">
            <a:xfrm>
              <a:off x="4645597" y="3055519"/>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75" name="TextBox 15"/>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3</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76" name="KSO_Shape"/>
            <p:cNvSpPr>
              <a:spLocks/>
            </p:cNvSpPr>
            <p:nvPr/>
          </p:nvSpPr>
          <p:spPr bwMode="auto">
            <a:xfrm>
              <a:off x="9647644"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77" name="组合 76"/>
          <p:cNvGrpSpPr/>
          <p:nvPr/>
        </p:nvGrpSpPr>
        <p:grpSpPr>
          <a:xfrm>
            <a:off x="4586215" y="2002109"/>
            <a:ext cx="6018846" cy="541020"/>
            <a:chOff x="4597712" y="1584494"/>
            <a:chExt cx="5699829" cy="511214"/>
          </a:xfrm>
        </p:grpSpPr>
        <p:sp>
          <p:nvSpPr>
            <p:cNvPr id="78" name="Freeform 5"/>
            <p:cNvSpPr>
              <a:spLocks/>
            </p:cNvSpPr>
            <p:nvPr/>
          </p:nvSpPr>
          <p:spPr bwMode="auto">
            <a:xfrm>
              <a:off x="4597712" y="1584494"/>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79" name="TextBox 48"/>
            <p:cNvSpPr txBox="1"/>
            <p:nvPr/>
          </p:nvSpPr>
          <p:spPr>
            <a:xfrm>
              <a:off x="5533483" y="1665608"/>
              <a:ext cx="3686604"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网络的分层体系结构</a:t>
              </a:r>
            </a:p>
          </p:txBody>
        </p:sp>
        <p:sp>
          <p:nvSpPr>
            <p:cNvPr id="80" name="Freeform 6"/>
            <p:cNvSpPr>
              <a:spLocks/>
            </p:cNvSpPr>
            <p:nvPr/>
          </p:nvSpPr>
          <p:spPr bwMode="auto">
            <a:xfrm>
              <a:off x="4645597" y="1629495"/>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81" name="TextBox 50"/>
            <p:cNvSpPr txBox="1"/>
            <p:nvPr/>
          </p:nvSpPr>
          <p:spPr>
            <a:xfrm>
              <a:off x="4793852" y="1700506"/>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2</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82" name="KSO_Shape"/>
            <p:cNvSpPr>
              <a:spLocks/>
            </p:cNvSpPr>
            <p:nvPr/>
          </p:nvSpPr>
          <p:spPr bwMode="auto">
            <a:xfrm>
              <a:off x="9615639" y="1670049"/>
              <a:ext cx="286351" cy="360384"/>
            </a:xfrm>
            <a:custGeom>
              <a:avLst/>
              <a:gdLst>
                <a:gd name="T0" fmla="*/ 2147483646 w 4228"/>
                <a:gd name="T1" fmla="*/ 2147483646 h 5910"/>
                <a:gd name="T2" fmla="*/ 2147483646 w 4228"/>
                <a:gd name="T3" fmla="*/ 2147483646 h 5910"/>
                <a:gd name="T4" fmla="*/ 2147483646 w 4228"/>
                <a:gd name="T5" fmla="*/ 2147483646 h 5910"/>
                <a:gd name="T6" fmla="*/ 2147483646 w 4228"/>
                <a:gd name="T7" fmla="*/ 2147483646 h 5910"/>
                <a:gd name="T8" fmla="*/ 2147483646 w 4228"/>
                <a:gd name="T9" fmla="*/ 736754076 h 5910"/>
                <a:gd name="T10" fmla="*/ 2147483646 w 4228"/>
                <a:gd name="T11" fmla="*/ 468900117 h 5910"/>
                <a:gd name="T12" fmla="*/ 2147483646 w 4228"/>
                <a:gd name="T13" fmla="*/ 2147483646 h 5910"/>
                <a:gd name="T14" fmla="*/ 2147483646 w 4228"/>
                <a:gd name="T15" fmla="*/ 2147483646 h 5910"/>
                <a:gd name="T16" fmla="*/ 769768890 w 4228"/>
                <a:gd name="T17" fmla="*/ 2147483646 h 5910"/>
                <a:gd name="T18" fmla="*/ 502005176 w 4228"/>
                <a:gd name="T19" fmla="*/ 2147483646 h 5910"/>
                <a:gd name="T20" fmla="*/ 2147483646 w 4228"/>
                <a:gd name="T21" fmla="*/ 2147483646 h 5910"/>
                <a:gd name="T22" fmla="*/ 2147483646 w 4228"/>
                <a:gd name="T23" fmla="*/ 2147483646 h 5910"/>
                <a:gd name="T24" fmla="*/ 2147483646 w 4228"/>
                <a:gd name="T25" fmla="*/ 2147483646 h 5910"/>
                <a:gd name="T26" fmla="*/ 2147483646 w 4228"/>
                <a:gd name="T27" fmla="*/ 2147483646 h 5910"/>
                <a:gd name="T28" fmla="*/ 2147483646 w 4228"/>
                <a:gd name="T29" fmla="*/ 2147483646 h 5910"/>
                <a:gd name="T30" fmla="*/ 2147483646 w 4228"/>
                <a:gd name="T31" fmla="*/ 2147483646 h 5910"/>
                <a:gd name="T32" fmla="*/ 2147483646 w 4228"/>
                <a:gd name="T33" fmla="*/ 2147483646 h 5910"/>
                <a:gd name="T34" fmla="*/ 2147483646 w 4228"/>
                <a:gd name="T35" fmla="*/ 2147483646 h 5910"/>
                <a:gd name="T36" fmla="*/ 2147483646 w 4228"/>
                <a:gd name="T37" fmla="*/ 2147483646 h 5910"/>
                <a:gd name="T38" fmla="*/ 2147483646 w 4228"/>
                <a:gd name="T39" fmla="*/ 2147483646 h 5910"/>
                <a:gd name="T40" fmla="*/ 2147483646 w 4228"/>
                <a:gd name="T41" fmla="*/ 2147483646 h 5910"/>
                <a:gd name="T42" fmla="*/ 2147483646 w 4228"/>
                <a:gd name="T43" fmla="*/ 2147483646 h 5910"/>
                <a:gd name="T44" fmla="*/ 2147483646 w 4228"/>
                <a:gd name="T45" fmla="*/ 2147483646 h 5910"/>
                <a:gd name="T46" fmla="*/ 2147483646 w 4228"/>
                <a:gd name="T47" fmla="*/ 2147483646 h 5910"/>
                <a:gd name="T48" fmla="*/ 2147483646 w 4228"/>
                <a:gd name="T49" fmla="*/ 2147483646 h 5910"/>
                <a:gd name="T50" fmla="*/ 2147483646 w 4228"/>
                <a:gd name="T51" fmla="*/ 2147483646 h 5910"/>
                <a:gd name="T52" fmla="*/ 2147483646 w 4228"/>
                <a:gd name="T53" fmla="*/ 2147483646 h 5910"/>
                <a:gd name="T54" fmla="*/ 2147483646 w 4228"/>
                <a:gd name="T55" fmla="*/ 2147483646 h 5910"/>
                <a:gd name="T56" fmla="*/ 2147483646 w 4228"/>
                <a:gd name="T57" fmla="*/ 2147483646 h 5910"/>
                <a:gd name="T58" fmla="*/ 2147483646 w 4228"/>
                <a:gd name="T59" fmla="*/ 2147483646 h 5910"/>
                <a:gd name="T60" fmla="*/ 2147483646 w 4228"/>
                <a:gd name="T61" fmla="*/ 2147483646 h 5910"/>
                <a:gd name="T62" fmla="*/ 2147483646 w 4228"/>
                <a:gd name="T63" fmla="*/ 2147483646 h 5910"/>
                <a:gd name="T64" fmla="*/ 2147483646 w 4228"/>
                <a:gd name="T65" fmla="*/ 2147483646 h 5910"/>
                <a:gd name="T66" fmla="*/ 2147483646 w 4228"/>
                <a:gd name="T67" fmla="*/ 2147483646 h 5910"/>
                <a:gd name="T68" fmla="*/ 2147483646 w 4228"/>
                <a:gd name="T69" fmla="*/ 2147483646 h 5910"/>
                <a:gd name="T70" fmla="*/ 2147483646 w 4228"/>
                <a:gd name="T71" fmla="*/ 2147483646 h 5910"/>
                <a:gd name="T72" fmla="*/ 2147483646 w 4228"/>
                <a:gd name="T73" fmla="*/ 2147483646 h 5910"/>
                <a:gd name="T74" fmla="*/ 2147483646 w 4228"/>
                <a:gd name="T75" fmla="*/ 2147483646 h 5910"/>
                <a:gd name="T76" fmla="*/ 2147483646 w 4228"/>
                <a:gd name="T77" fmla="*/ 2147483646 h 5910"/>
                <a:gd name="T78" fmla="*/ 2147483646 w 4228"/>
                <a:gd name="T79" fmla="*/ 2147483646 h 5910"/>
                <a:gd name="T80" fmla="*/ 2147483646 w 4228"/>
                <a:gd name="T81" fmla="*/ 2147483646 h 5910"/>
                <a:gd name="T82" fmla="*/ 2147483646 w 4228"/>
                <a:gd name="T83" fmla="*/ 2147483646 h 5910"/>
                <a:gd name="T84" fmla="*/ 2147483646 w 4228"/>
                <a:gd name="T85" fmla="*/ 2147483646 h 5910"/>
                <a:gd name="T86" fmla="*/ 2147483646 w 4228"/>
                <a:gd name="T87" fmla="*/ 2147483646 h 5910"/>
                <a:gd name="T88" fmla="*/ 2147483646 w 4228"/>
                <a:gd name="T89" fmla="*/ 2147483646 h 5910"/>
                <a:gd name="T90" fmla="*/ 2147483646 w 4228"/>
                <a:gd name="T91" fmla="*/ 2147483646 h 5910"/>
                <a:gd name="T92" fmla="*/ 2147483646 w 4228"/>
                <a:gd name="T93" fmla="*/ 2147483646 h 5910"/>
                <a:gd name="T94" fmla="*/ 2147483646 w 4228"/>
                <a:gd name="T95" fmla="*/ 2147483646 h 5910"/>
                <a:gd name="T96" fmla="*/ 2147483646 w 4228"/>
                <a:gd name="T97" fmla="*/ 2147483646 h 5910"/>
                <a:gd name="T98" fmla="*/ 2147483646 w 4228"/>
                <a:gd name="T99" fmla="*/ 2147483646 h 5910"/>
                <a:gd name="T100" fmla="*/ 2147483646 w 4228"/>
                <a:gd name="T101" fmla="*/ 2147483646 h 5910"/>
                <a:gd name="T102" fmla="*/ 2147483646 w 4228"/>
                <a:gd name="T103" fmla="*/ 2147483646 h 5910"/>
                <a:gd name="T104" fmla="*/ 2147483646 w 4228"/>
                <a:gd name="T105" fmla="*/ 2147483646 h 5910"/>
                <a:gd name="T106" fmla="*/ 2147483646 w 4228"/>
                <a:gd name="T107" fmla="*/ 2147483646 h 5910"/>
                <a:gd name="T108" fmla="*/ 2147483646 w 4228"/>
                <a:gd name="T109" fmla="*/ 2147483646 h 5910"/>
                <a:gd name="T110" fmla="*/ 2147483646 w 4228"/>
                <a:gd name="T111" fmla="*/ 2147483646 h 5910"/>
                <a:gd name="T112" fmla="*/ 2147483646 w 4228"/>
                <a:gd name="T113" fmla="*/ 2147483646 h 5910"/>
                <a:gd name="T114" fmla="*/ 2147483646 w 4228"/>
                <a:gd name="T115" fmla="*/ 2147483646 h 5910"/>
                <a:gd name="T116" fmla="*/ 2147483646 w 4228"/>
                <a:gd name="T117" fmla="*/ 2147483646 h 5910"/>
                <a:gd name="T118" fmla="*/ 2147483646 w 4228"/>
                <a:gd name="T119" fmla="*/ 2147483646 h 5910"/>
                <a:gd name="T120" fmla="*/ 2147483646 w 4228"/>
                <a:gd name="T121" fmla="*/ 2147483646 h 59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228" h="5910">
                  <a:moveTo>
                    <a:pt x="3998" y="2785"/>
                  </a:moveTo>
                  <a:lnTo>
                    <a:pt x="3815" y="2602"/>
                  </a:lnTo>
                  <a:lnTo>
                    <a:pt x="2840" y="1627"/>
                  </a:lnTo>
                  <a:lnTo>
                    <a:pt x="3127" y="1341"/>
                  </a:lnTo>
                  <a:lnTo>
                    <a:pt x="3155" y="1312"/>
                  </a:lnTo>
                  <a:lnTo>
                    <a:pt x="3181" y="1282"/>
                  </a:lnTo>
                  <a:lnTo>
                    <a:pt x="3205" y="1251"/>
                  </a:lnTo>
                  <a:lnTo>
                    <a:pt x="3227" y="1219"/>
                  </a:lnTo>
                  <a:lnTo>
                    <a:pt x="3247" y="1185"/>
                  </a:lnTo>
                  <a:lnTo>
                    <a:pt x="3266" y="1151"/>
                  </a:lnTo>
                  <a:lnTo>
                    <a:pt x="3284" y="1116"/>
                  </a:lnTo>
                  <a:lnTo>
                    <a:pt x="3299" y="1081"/>
                  </a:lnTo>
                  <a:lnTo>
                    <a:pt x="3313" y="1046"/>
                  </a:lnTo>
                  <a:lnTo>
                    <a:pt x="3324" y="1009"/>
                  </a:lnTo>
                  <a:lnTo>
                    <a:pt x="3335" y="972"/>
                  </a:lnTo>
                  <a:lnTo>
                    <a:pt x="3342" y="935"/>
                  </a:lnTo>
                  <a:lnTo>
                    <a:pt x="3349" y="898"/>
                  </a:lnTo>
                  <a:lnTo>
                    <a:pt x="3353" y="861"/>
                  </a:lnTo>
                  <a:lnTo>
                    <a:pt x="3356" y="823"/>
                  </a:lnTo>
                  <a:lnTo>
                    <a:pt x="3357" y="786"/>
                  </a:lnTo>
                  <a:lnTo>
                    <a:pt x="3356" y="748"/>
                  </a:lnTo>
                  <a:lnTo>
                    <a:pt x="3353" y="710"/>
                  </a:lnTo>
                  <a:lnTo>
                    <a:pt x="3349" y="673"/>
                  </a:lnTo>
                  <a:lnTo>
                    <a:pt x="3342" y="635"/>
                  </a:lnTo>
                  <a:lnTo>
                    <a:pt x="3335" y="598"/>
                  </a:lnTo>
                  <a:lnTo>
                    <a:pt x="3324" y="562"/>
                  </a:lnTo>
                  <a:lnTo>
                    <a:pt x="3313" y="526"/>
                  </a:lnTo>
                  <a:lnTo>
                    <a:pt x="3299" y="489"/>
                  </a:lnTo>
                  <a:lnTo>
                    <a:pt x="3284" y="455"/>
                  </a:lnTo>
                  <a:lnTo>
                    <a:pt x="3266" y="420"/>
                  </a:lnTo>
                  <a:lnTo>
                    <a:pt x="3247" y="385"/>
                  </a:lnTo>
                  <a:lnTo>
                    <a:pt x="3227" y="353"/>
                  </a:lnTo>
                  <a:lnTo>
                    <a:pt x="3205" y="321"/>
                  </a:lnTo>
                  <a:lnTo>
                    <a:pt x="3181" y="290"/>
                  </a:lnTo>
                  <a:lnTo>
                    <a:pt x="3155" y="258"/>
                  </a:lnTo>
                  <a:lnTo>
                    <a:pt x="3127" y="229"/>
                  </a:lnTo>
                  <a:lnTo>
                    <a:pt x="3097" y="201"/>
                  </a:lnTo>
                  <a:lnTo>
                    <a:pt x="3067" y="176"/>
                  </a:lnTo>
                  <a:lnTo>
                    <a:pt x="3036" y="151"/>
                  </a:lnTo>
                  <a:lnTo>
                    <a:pt x="3003" y="129"/>
                  </a:lnTo>
                  <a:lnTo>
                    <a:pt x="2970" y="108"/>
                  </a:lnTo>
                  <a:lnTo>
                    <a:pt x="2936" y="89"/>
                  </a:lnTo>
                  <a:lnTo>
                    <a:pt x="2902" y="72"/>
                  </a:lnTo>
                  <a:lnTo>
                    <a:pt x="2866" y="56"/>
                  </a:lnTo>
                  <a:lnTo>
                    <a:pt x="2830" y="43"/>
                  </a:lnTo>
                  <a:lnTo>
                    <a:pt x="2795" y="32"/>
                  </a:lnTo>
                  <a:lnTo>
                    <a:pt x="2758" y="22"/>
                  </a:lnTo>
                  <a:lnTo>
                    <a:pt x="2720" y="14"/>
                  </a:lnTo>
                  <a:lnTo>
                    <a:pt x="2683" y="7"/>
                  </a:lnTo>
                  <a:lnTo>
                    <a:pt x="2645" y="3"/>
                  </a:lnTo>
                  <a:lnTo>
                    <a:pt x="2608" y="0"/>
                  </a:lnTo>
                  <a:lnTo>
                    <a:pt x="2570" y="0"/>
                  </a:lnTo>
                  <a:lnTo>
                    <a:pt x="2532" y="0"/>
                  </a:lnTo>
                  <a:lnTo>
                    <a:pt x="2496" y="3"/>
                  </a:lnTo>
                  <a:lnTo>
                    <a:pt x="2458" y="7"/>
                  </a:lnTo>
                  <a:lnTo>
                    <a:pt x="2421" y="14"/>
                  </a:lnTo>
                  <a:lnTo>
                    <a:pt x="2383" y="22"/>
                  </a:lnTo>
                  <a:lnTo>
                    <a:pt x="2346" y="32"/>
                  </a:lnTo>
                  <a:lnTo>
                    <a:pt x="2310" y="43"/>
                  </a:lnTo>
                  <a:lnTo>
                    <a:pt x="2275" y="56"/>
                  </a:lnTo>
                  <a:lnTo>
                    <a:pt x="2239" y="72"/>
                  </a:lnTo>
                  <a:lnTo>
                    <a:pt x="2205" y="89"/>
                  </a:lnTo>
                  <a:lnTo>
                    <a:pt x="2171" y="108"/>
                  </a:lnTo>
                  <a:lnTo>
                    <a:pt x="2138" y="129"/>
                  </a:lnTo>
                  <a:lnTo>
                    <a:pt x="2105" y="151"/>
                  </a:lnTo>
                  <a:lnTo>
                    <a:pt x="2074" y="176"/>
                  </a:lnTo>
                  <a:lnTo>
                    <a:pt x="2044" y="201"/>
                  </a:lnTo>
                  <a:lnTo>
                    <a:pt x="2015" y="229"/>
                  </a:lnTo>
                  <a:lnTo>
                    <a:pt x="301" y="1950"/>
                  </a:lnTo>
                  <a:lnTo>
                    <a:pt x="284" y="1965"/>
                  </a:lnTo>
                  <a:lnTo>
                    <a:pt x="266" y="1980"/>
                  </a:lnTo>
                  <a:lnTo>
                    <a:pt x="248" y="1996"/>
                  </a:lnTo>
                  <a:lnTo>
                    <a:pt x="231" y="2013"/>
                  </a:lnTo>
                  <a:lnTo>
                    <a:pt x="203" y="2042"/>
                  </a:lnTo>
                  <a:lnTo>
                    <a:pt x="177" y="2072"/>
                  </a:lnTo>
                  <a:lnTo>
                    <a:pt x="153" y="2104"/>
                  </a:lnTo>
                  <a:lnTo>
                    <a:pt x="131" y="2135"/>
                  </a:lnTo>
                  <a:lnTo>
                    <a:pt x="110" y="2169"/>
                  </a:lnTo>
                  <a:lnTo>
                    <a:pt x="91" y="2203"/>
                  </a:lnTo>
                  <a:lnTo>
                    <a:pt x="74" y="2238"/>
                  </a:lnTo>
                  <a:lnTo>
                    <a:pt x="58" y="2273"/>
                  </a:lnTo>
                  <a:lnTo>
                    <a:pt x="45" y="2308"/>
                  </a:lnTo>
                  <a:lnTo>
                    <a:pt x="33" y="2345"/>
                  </a:lnTo>
                  <a:lnTo>
                    <a:pt x="23" y="2382"/>
                  </a:lnTo>
                  <a:lnTo>
                    <a:pt x="15" y="2419"/>
                  </a:lnTo>
                  <a:lnTo>
                    <a:pt x="9" y="2456"/>
                  </a:lnTo>
                  <a:lnTo>
                    <a:pt x="5" y="2493"/>
                  </a:lnTo>
                  <a:lnTo>
                    <a:pt x="1" y="2531"/>
                  </a:lnTo>
                  <a:lnTo>
                    <a:pt x="0" y="2569"/>
                  </a:lnTo>
                  <a:lnTo>
                    <a:pt x="1" y="2606"/>
                  </a:lnTo>
                  <a:lnTo>
                    <a:pt x="5" y="2644"/>
                  </a:lnTo>
                  <a:lnTo>
                    <a:pt x="9" y="2681"/>
                  </a:lnTo>
                  <a:lnTo>
                    <a:pt x="15" y="2719"/>
                  </a:lnTo>
                  <a:lnTo>
                    <a:pt x="23" y="2756"/>
                  </a:lnTo>
                  <a:lnTo>
                    <a:pt x="33" y="2792"/>
                  </a:lnTo>
                  <a:lnTo>
                    <a:pt x="45" y="2829"/>
                  </a:lnTo>
                  <a:lnTo>
                    <a:pt x="58" y="2865"/>
                  </a:lnTo>
                  <a:lnTo>
                    <a:pt x="74" y="2899"/>
                  </a:lnTo>
                  <a:lnTo>
                    <a:pt x="91" y="2934"/>
                  </a:lnTo>
                  <a:lnTo>
                    <a:pt x="110" y="2969"/>
                  </a:lnTo>
                  <a:lnTo>
                    <a:pt x="131" y="3001"/>
                  </a:lnTo>
                  <a:lnTo>
                    <a:pt x="153" y="3033"/>
                  </a:lnTo>
                  <a:lnTo>
                    <a:pt x="177" y="3065"/>
                  </a:lnTo>
                  <a:lnTo>
                    <a:pt x="203" y="3096"/>
                  </a:lnTo>
                  <a:lnTo>
                    <a:pt x="231" y="3125"/>
                  </a:lnTo>
                  <a:lnTo>
                    <a:pt x="1388" y="4281"/>
                  </a:lnTo>
                  <a:lnTo>
                    <a:pt x="1102" y="4567"/>
                  </a:lnTo>
                  <a:lnTo>
                    <a:pt x="1075" y="4597"/>
                  </a:lnTo>
                  <a:lnTo>
                    <a:pt x="1048" y="4627"/>
                  </a:lnTo>
                  <a:lnTo>
                    <a:pt x="1024" y="4658"/>
                  </a:lnTo>
                  <a:lnTo>
                    <a:pt x="1001" y="4691"/>
                  </a:lnTo>
                  <a:lnTo>
                    <a:pt x="981" y="4724"/>
                  </a:lnTo>
                  <a:lnTo>
                    <a:pt x="962" y="4758"/>
                  </a:lnTo>
                  <a:lnTo>
                    <a:pt x="945" y="4792"/>
                  </a:lnTo>
                  <a:lnTo>
                    <a:pt x="930" y="4828"/>
                  </a:lnTo>
                  <a:lnTo>
                    <a:pt x="916" y="4864"/>
                  </a:lnTo>
                  <a:lnTo>
                    <a:pt x="904" y="4899"/>
                  </a:lnTo>
                  <a:lnTo>
                    <a:pt x="894" y="4936"/>
                  </a:lnTo>
                  <a:lnTo>
                    <a:pt x="886" y="4973"/>
                  </a:lnTo>
                  <a:lnTo>
                    <a:pt x="879" y="5011"/>
                  </a:lnTo>
                  <a:lnTo>
                    <a:pt x="875" y="5048"/>
                  </a:lnTo>
                  <a:lnTo>
                    <a:pt x="873" y="5086"/>
                  </a:lnTo>
                  <a:lnTo>
                    <a:pt x="872" y="5123"/>
                  </a:lnTo>
                  <a:lnTo>
                    <a:pt x="873" y="5161"/>
                  </a:lnTo>
                  <a:lnTo>
                    <a:pt x="875" y="5198"/>
                  </a:lnTo>
                  <a:lnTo>
                    <a:pt x="880" y="5236"/>
                  </a:lnTo>
                  <a:lnTo>
                    <a:pt x="886" y="5273"/>
                  </a:lnTo>
                  <a:lnTo>
                    <a:pt x="894" y="5311"/>
                  </a:lnTo>
                  <a:lnTo>
                    <a:pt x="904" y="5347"/>
                  </a:lnTo>
                  <a:lnTo>
                    <a:pt x="916" y="5383"/>
                  </a:lnTo>
                  <a:lnTo>
                    <a:pt x="930" y="5419"/>
                  </a:lnTo>
                  <a:lnTo>
                    <a:pt x="945" y="5455"/>
                  </a:lnTo>
                  <a:lnTo>
                    <a:pt x="962" y="5489"/>
                  </a:lnTo>
                  <a:lnTo>
                    <a:pt x="981" y="5523"/>
                  </a:lnTo>
                  <a:lnTo>
                    <a:pt x="1002" y="5556"/>
                  </a:lnTo>
                  <a:lnTo>
                    <a:pt x="1024" y="5589"/>
                  </a:lnTo>
                  <a:lnTo>
                    <a:pt x="1049" y="5620"/>
                  </a:lnTo>
                  <a:lnTo>
                    <a:pt x="1075" y="5650"/>
                  </a:lnTo>
                  <a:lnTo>
                    <a:pt x="1102" y="5679"/>
                  </a:lnTo>
                  <a:lnTo>
                    <a:pt x="1131" y="5707"/>
                  </a:lnTo>
                  <a:lnTo>
                    <a:pt x="1162" y="5734"/>
                  </a:lnTo>
                  <a:lnTo>
                    <a:pt x="1193" y="5757"/>
                  </a:lnTo>
                  <a:lnTo>
                    <a:pt x="1225" y="5779"/>
                  </a:lnTo>
                  <a:lnTo>
                    <a:pt x="1259" y="5800"/>
                  </a:lnTo>
                  <a:lnTo>
                    <a:pt x="1292" y="5819"/>
                  </a:lnTo>
                  <a:lnTo>
                    <a:pt x="1327" y="5836"/>
                  </a:lnTo>
                  <a:lnTo>
                    <a:pt x="1362" y="5852"/>
                  </a:lnTo>
                  <a:lnTo>
                    <a:pt x="1398" y="5865"/>
                  </a:lnTo>
                  <a:lnTo>
                    <a:pt x="1434" y="5877"/>
                  </a:lnTo>
                  <a:lnTo>
                    <a:pt x="1471" y="5887"/>
                  </a:lnTo>
                  <a:lnTo>
                    <a:pt x="1507" y="5895"/>
                  </a:lnTo>
                  <a:lnTo>
                    <a:pt x="1545" y="5902"/>
                  </a:lnTo>
                  <a:lnTo>
                    <a:pt x="1582" y="5906"/>
                  </a:lnTo>
                  <a:lnTo>
                    <a:pt x="1620" y="5909"/>
                  </a:lnTo>
                  <a:lnTo>
                    <a:pt x="1658" y="5910"/>
                  </a:lnTo>
                  <a:lnTo>
                    <a:pt x="1696" y="5909"/>
                  </a:lnTo>
                  <a:lnTo>
                    <a:pt x="1734" y="5906"/>
                  </a:lnTo>
                  <a:lnTo>
                    <a:pt x="1771" y="5902"/>
                  </a:lnTo>
                  <a:lnTo>
                    <a:pt x="1809" y="5895"/>
                  </a:lnTo>
                  <a:lnTo>
                    <a:pt x="1845" y="5887"/>
                  </a:lnTo>
                  <a:lnTo>
                    <a:pt x="1882" y="5877"/>
                  </a:lnTo>
                  <a:lnTo>
                    <a:pt x="1918" y="5865"/>
                  </a:lnTo>
                  <a:lnTo>
                    <a:pt x="1954" y="5852"/>
                  </a:lnTo>
                  <a:lnTo>
                    <a:pt x="1989" y="5836"/>
                  </a:lnTo>
                  <a:lnTo>
                    <a:pt x="2024" y="5819"/>
                  </a:lnTo>
                  <a:lnTo>
                    <a:pt x="2057" y="5800"/>
                  </a:lnTo>
                  <a:lnTo>
                    <a:pt x="2091" y="5780"/>
                  </a:lnTo>
                  <a:lnTo>
                    <a:pt x="2123" y="5757"/>
                  </a:lnTo>
                  <a:lnTo>
                    <a:pt x="2154" y="5734"/>
                  </a:lnTo>
                  <a:lnTo>
                    <a:pt x="2184" y="5707"/>
                  </a:lnTo>
                  <a:lnTo>
                    <a:pt x="2215" y="5679"/>
                  </a:lnTo>
                  <a:lnTo>
                    <a:pt x="3998" y="3897"/>
                  </a:lnTo>
                  <a:lnTo>
                    <a:pt x="4026" y="3866"/>
                  </a:lnTo>
                  <a:lnTo>
                    <a:pt x="4052" y="3836"/>
                  </a:lnTo>
                  <a:lnTo>
                    <a:pt x="4076" y="3805"/>
                  </a:lnTo>
                  <a:lnTo>
                    <a:pt x="4099" y="3773"/>
                  </a:lnTo>
                  <a:lnTo>
                    <a:pt x="4119" y="3739"/>
                  </a:lnTo>
                  <a:lnTo>
                    <a:pt x="4138" y="3706"/>
                  </a:lnTo>
                  <a:lnTo>
                    <a:pt x="4156" y="3671"/>
                  </a:lnTo>
                  <a:lnTo>
                    <a:pt x="4170" y="3636"/>
                  </a:lnTo>
                  <a:lnTo>
                    <a:pt x="4185" y="3600"/>
                  </a:lnTo>
                  <a:lnTo>
                    <a:pt x="4196" y="3564"/>
                  </a:lnTo>
                  <a:lnTo>
                    <a:pt x="4206" y="3527"/>
                  </a:lnTo>
                  <a:lnTo>
                    <a:pt x="4214" y="3489"/>
                  </a:lnTo>
                  <a:lnTo>
                    <a:pt x="4220" y="3453"/>
                  </a:lnTo>
                  <a:lnTo>
                    <a:pt x="4225" y="3415"/>
                  </a:lnTo>
                  <a:lnTo>
                    <a:pt x="4227" y="3378"/>
                  </a:lnTo>
                  <a:lnTo>
                    <a:pt x="4228" y="3340"/>
                  </a:lnTo>
                  <a:lnTo>
                    <a:pt x="4227" y="3302"/>
                  </a:lnTo>
                  <a:lnTo>
                    <a:pt x="4225" y="3265"/>
                  </a:lnTo>
                  <a:lnTo>
                    <a:pt x="4220" y="3227"/>
                  </a:lnTo>
                  <a:lnTo>
                    <a:pt x="4214" y="3191"/>
                  </a:lnTo>
                  <a:lnTo>
                    <a:pt x="4206" y="3153"/>
                  </a:lnTo>
                  <a:lnTo>
                    <a:pt x="4196" y="3116"/>
                  </a:lnTo>
                  <a:lnTo>
                    <a:pt x="4185" y="3080"/>
                  </a:lnTo>
                  <a:lnTo>
                    <a:pt x="4170" y="3044"/>
                  </a:lnTo>
                  <a:lnTo>
                    <a:pt x="4156" y="3009"/>
                  </a:lnTo>
                  <a:lnTo>
                    <a:pt x="4138" y="2974"/>
                  </a:lnTo>
                  <a:lnTo>
                    <a:pt x="4119" y="2941"/>
                  </a:lnTo>
                  <a:lnTo>
                    <a:pt x="4099" y="2907"/>
                  </a:lnTo>
                  <a:lnTo>
                    <a:pt x="4076" y="2875"/>
                  </a:lnTo>
                  <a:lnTo>
                    <a:pt x="4052" y="2844"/>
                  </a:lnTo>
                  <a:lnTo>
                    <a:pt x="4026" y="2814"/>
                  </a:lnTo>
                  <a:lnTo>
                    <a:pt x="3998" y="2785"/>
                  </a:lnTo>
                  <a:close/>
                  <a:moveTo>
                    <a:pt x="2285" y="499"/>
                  </a:moveTo>
                  <a:lnTo>
                    <a:pt x="2285" y="499"/>
                  </a:lnTo>
                  <a:lnTo>
                    <a:pt x="2300" y="485"/>
                  </a:lnTo>
                  <a:lnTo>
                    <a:pt x="2316" y="471"/>
                  </a:lnTo>
                  <a:lnTo>
                    <a:pt x="2332" y="459"/>
                  </a:lnTo>
                  <a:lnTo>
                    <a:pt x="2348" y="448"/>
                  </a:lnTo>
                  <a:lnTo>
                    <a:pt x="2365" y="437"/>
                  </a:lnTo>
                  <a:lnTo>
                    <a:pt x="2383" y="428"/>
                  </a:lnTo>
                  <a:lnTo>
                    <a:pt x="2401" y="419"/>
                  </a:lnTo>
                  <a:lnTo>
                    <a:pt x="2419" y="411"/>
                  </a:lnTo>
                  <a:lnTo>
                    <a:pt x="2437" y="404"/>
                  </a:lnTo>
                  <a:lnTo>
                    <a:pt x="2456" y="398"/>
                  </a:lnTo>
                  <a:lnTo>
                    <a:pt x="2474" y="393"/>
                  </a:lnTo>
                  <a:lnTo>
                    <a:pt x="2493" y="389"/>
                  </a:lnTo>
                  <a:lnTo>
                    <a:pt x="2512" y="385"/>
                  </a:lnTo>
                  <a:lnTo>
                    <a:pt x="2531" y="383"/>
                  </a:lnTo>
                  <a:lnTo>
                    <a:pt x="2551" y="382"/>
                  </a:lnTo>
                  <a:lnTo>
                    <a:pt x="2570" y="381"/>
                  </a:lnTo>
                  <a:lnTo>
                    <a:pt x="2590" y="382"/>
                  </a:lnTo>
                  <a:lnTo>
                    <a:pt x="2609" y="383"/>
                  </a:lnTo>
                  <a:lnTo>
                    <a:pt x="2628" y="385"/>
                  </a:lnTo>
                  <a:lnTo>
                    <a:pt x="2647" y="389"/>
                  </a:lnTo>
                  <a:lnTo>
                    <a:pt x="2667" y="393"/>
                  </a:lnTo>
                  <a:lnTo>
                    <a:pt x="2685" y="398"/>
                  </a:lnTo>
                  <a:lnTo>
                    <a:pt x="2704" y="404"/>
                  </a:lnTo>
                  <a:lnTo>
                    <a:pt x="2722" y="411"/>
                  </a:lnTo>
                  <a:lnTo>
                    <a:pt x="2741" y="419"/>
                  </a:lnTo>
                  <a:lnTo>
                    <a:pt x="2759" y="428"/>
                  </a:lnTo>
                  <a:lnTo>
                    <a:pt x="2776" y="437"/>
                  </a:lnTo>
                  <a:lnTo>
                    <a:pt x="2792" y="448"/>
                  </a:lnTo>
                  <a:lnTo>
                    <a:pt x="2809" y="459"/>
                  </a:lnTo>
                  <a:lnTo>
                    <a:pt x="2826" y="471"/>
                  </a:lnTo>
                  <a:lnTo>
                    <a:pt x="2841" y="485"/>
                  </a:lnTo>
                  <a:lnTo>
                    <a:pt x="2856" y="499"/>
                  </a:lnTo>
                  <a:lnTo>
                    <a:pt x="2870" y="515"/>
                  </a:lnTo>
                  <a:lnTo>
                    <a:pt x="2884" y="530"/>
                  </a:lnTo>
                  <a:lnTo>
                    <a:pt x="2896" y="546"/>
                  </a:lnTo>
                  <a:lnTo>
                    <a:pt x="2908" y="563"/>
                  </a:lnTo>
                  <a:lnTo>
                    <a:pt x="2918" y="581"/>
                  </a:lnTo>
                  <a:lnTo>
                    <a:pt x="2928" y="597"/>
                  </a:lnTo>
                  <a:lnTo>
                    <a:pt x="2937" y="615"/>
                  </a:lnTo>
                  <a:lnTo>
                    <a:pt x="2945" y="633"/>
                  </a:lnTo>
                  <a:lnTo>
                    <a:pt x="2952" y="652"/>
                  </a:lnTo>
                  <a:lnTo>
                    <a:pt x="2959" y="670"/>
                  </a:lnTo>
                  <a:lnTo>
                    <a:pt x="2963" y="689"/>
                  </a:lnTo>
                  <a:lnTo>
                    <a:pt x="2968" y="708"/>
                  </a:lnTo>
                  <a:lnTo>
                    <a:pt x="2971" y="727"/>
                  </a:lnTo>
                  <a:lnTo>
                    <a:pt x="2973" y="747"/>
                  </a:lnTo>
                  <a:lnTo>
                    <a:pt x="2974" y="766"/>
                  </a:lnTo>
                  <a:lnTo>
                    <a:pt x="2974" y="786"/>
                  </a:lnTo>
                  <a:lnTo>
                    <a:pt x="2974" y="805"/>
                  </a:lnTo>
                  <a:lnTo>
                    <a:pt x="2973" y="824"/>
                  </a:lnTo>
                  <a:lnTo>
                    <a:pt x="2971" y="844"/>
                  </a:lnTo>
                  <a:lnTo>
                    <a:pt x="2968" y="863"/>
                  </a:lnTo>
                  <a:lnTo>
                    <a:pt x="2963" y="882"/>
                  </a:lnTo>
                  <a:lnTo>
                    <a:pt x="2959" y="901"/>
                  </a:lnTo>
                  <a:lnTo>
                    <a:pt x="2952" y="920"/>
                  </a:lnTo>
                  <a:lnTo>
                    <a:pt x="2945" y="938"/>
                  </a:lnTo>
                  <a:lnTo>
                    <a:pt x="2937" y="955"/>
                  </a:lnTo>
                  <a:lnTo>
                    <a:pt x="2928" y="973"/>
                  </a:lnTo>
                  <a:lnTo>
                    <a:pt x="2918" y="991"/>
                  </a:lnTo>
                  <a:lnTo>
                    <a:pt x="2908" y="1008"/>
                  </a:lnTo>
                  <a:lnTo>
                    <a:pt x="2896" y="1025"/>
                  </a:lnTo>
                  <a:lnTo>
                    <a:pt x="2884" y="1040"/>
                  </a:lnTo>
                  <a:lnTo>
                    <a:pt x="2870" y="1056"/>
                  </a:lnTo>
                  <a:lnTo>
                    <a:pt x="2856" y="1071"/>
                  </a:lnTo>
                  <a:lnTo>
                    <a:pt x="2743" y="1184"/>
                  </a:lnTo>
                  <a:lnTo>
                    <a:pt x="1550" y="2377"/>
                  </a:lnTo>
                  <a:lnTo>
                    <a:pt x="1543" y="2353"/>
                  </a:lnTo>
                  <a:lnTo>
                    <a:pt x="1535" y="2327"/>
                  </a:lnTo>
                  <a:lnTo>
                    <a:pt x="1527" y="2303"/>
                  </a:lnTo>
                  <a:lnTo>
                    <a:pt x="1518" y="2278"/>
                  </a:lnTo>
                  <a:lnTo>
                    <a:pt x="1508" y="2255"/>
                  </a:lnTo>
                  <a:lnTo>
                    <a:pt x="1497" y="2230"/>
                  </a:lnTo>
                  <a:lnTo>
                    <a:pt x="1485" y="2207"/>
                  </a:lnTo>
                  <a:lnTo>
                    <a:pt x="1473" y="2183"/>
                  </a:lnTo>
                  <a:lnTo>
                    <a:pt x="1459" y="2161"/>
                  </a:lnTo>
                  <a:lnTo>
                    <a:pt x="1446" y="2139"/>
                  </a:lnTo>
                  <a:lnTo>
                    <a:pt x="1430" y="2116"/>
                  </a:lnTo>
                  <a:lnTo>
                    <a:pt x="1415" y="2094"/>
                  </a:lnTo>
                  <a:lnTo>
                    <a:pt x="1398" y="2073"/>
                  </a:lnTo>
                  <a:lnTo>
                    <a:pt x="1380" y="2053"/>
                  </a:lnTo>
                  <a:lnTo>
                    <a:pt x="1362" y="2033"/>
                  </a:lnTo>
                  <a:lnTo>
                    <a:pt x="1343" y="2013"/>
                  </a:lnTo>
                  <a:lnTo>
                    <a:pt x="1323" y="1994"/>
                  </a:lnTo>
                  <a:lnTo>
                    <a:pt x="1303" y="1976"/>
                  </a:lnTo>
                  <a:lnTo>
                    <a:pt x="1283" y="1958"/>
                  </a:lnTo>
                  <a:lnTo>
                    <a:pt x="1262" y="1941"/>
                  </a:lnTo>
                  <a:lnTo>
                    <a:pt x="1241" y="1926"/>
                  </a:lnTo>
                  <a:lnTo>
                    <a:pt x="1218" y="1911"/>
                  </a:lnTo>
                  <a:lnTo>
                    <a:pt x="1196" y="1897"/>
                  </a:lnTo>
                  <a:lnTo>
                    <a:pt x="1174" y="1883"/>
                  </a:lnTo>
                  <a:lnTo>
                    <a:pt x="1151" y="1871"/>
                  </a:lnTo>
                  <a:lnTo>
                    <a:pt x="1128" y="1860"/>
                  </a:lnTo>
                  <a:lnTo>
                    <a:pt x="1105" y="1849"/>
                  </a:lnTo>
                  <a:lnTo>
                    <a:pt x="1080" y="1839"/>
                  </a:lnTo>
                  <a:lnTo>
                    <a:pt x="1057" y="1830"/>
                  </a:lnTo>
                  <a:lnTo>
                    <a:pt x="1032" y="1821"/>
                  </a:lnTo>
                  <a:lnTo>
                    <a:pt x="1008" y="1814"/>
                  </a:lnTo>
                  <a:lnTo>
                    <a:pt x="983" y="1808"/>
                  </a:lnTo>
                  <a:lnTo>
                    <a:pt x="2285" y="499"/>
                  </a:lnTo>
                  <a:close/>
                  <a:moveTo>
                    <a:pt x="1943" y="5409"/>
                  </a:moveTo>
                  <a:lnTo>
                    <a:pt x="1943" y="5409"/>
                  </a:lnTo>
                  <a:lnTo>
                    <a:pt x="1929" y="5423"/>
                  </a:lnTo>
                  <a:lnTo>
                    <a:pt x="1913" y="5437"/>
                  </a:lnTo>
                  <a:lnTo>
                    <a:pt x="1897" y="5449"/>
                  </a:lnTo>
                  <a:lnTo>
                    <a:pt x="1881" y="5461"/>
                  </a:lnTo>
                  <a:lnTo>
                    <a:pt x="1863" y="5471"/>
                  </a:lnTo>
                  <a:lnTo>
                    <a:pt x="1846" y="5481"/>
                  </a:lnTo>
                  <a:lnTo>
                    <a:pt x="1829" y="5490"/>
                  </a:lnTo>
                  <a:lnTo>
                    <a:pt x="1811" y="5498"/>
                  </a:lnTo>
                  <a:lnTo>
                    <a:pt x="1792" y="5505"/>
                  </a:lnTo>
                  <a:lnTo>
                    <a:pt x="1773" y="5510"/>
                  </a:lnTo>
                  <a:lnTo>
                    <a:pt x="1754" y="5516"/>
                  </a:lnTo>
                  <a:lnTo>
                    <a:pt x="1735" y="5521"/>
                  </a:lnTo>
                  <a:lnTo>
                    <a:pt x="1716" y="5523"/>
                  </a:lnTo>
                  <a:lnTo>
                    <a:pt x="1697" y="5526"/>
                  </a:lnTo>
                  <a:lnTo>
                    <a:pt x="1677" y="5527"/>
                  </a:lnTo>
                  <a:lnTo>
                    <a:pt x="1658" y="5527"/>
                  </a:lnTo>
                  <a:lnTo>
                    <a:pt x="1638" y="5527"/>
                  </a:lnTo>
                  <a:lnTo>
                    <a:pt x="1619" y="5526"/>
                  </a:lnTo>
                  <a:lnTo>
                    <a:pt x="1600" y="5523"/>
                  </a:lnTo>
                  <a:lnTo>
                    <a:pt x="1581" y="5521"/>
                  </a:lnTo>
                  <a:lnTo>
                    <a:pt x="1562" y="5516"/>
                  </a:lnTo>
                  <a:lnTo>
                    <a:pt x="1543" y="5510"/>
                  </a:lnTo>
                  <a:lnTo>
                    <a:pt x="1524" y="5505"/>
                  </a:lnTo>
                  <a:lnTo>
                    <a:pt x="1506" y="5498"/>
                  </a:lnTo>
                  <a:lnTo>
                    <a:pt x="1488" y="5490"/>
                  </a:lnTo>
                  <a:lnTo>
                    <a:pt x="1471" y="5481"/>
                  </a:lnTo>
                  <a:lnTo>
                    <a:pt x="1453" y="5471"/>
                  </a:lnTo>
                  <a:lnTo>
                    <a:pt x="1436" y="5461"/>
                  </a:lnTo>
                  <a:lnTo>
                    <a:pt x="1419" y="5449"/>
                  </a:lnTo>
                  <a:lnTo>
                    <a:pt x="1404" y="5437"/>
                  </a:lnTo>
                  <a:lnTo>
                    <a:pt x="1388" y="5423"/>
                  </a:lnTo>
                  <a:lnTo>
                    <a:pt x="1372" y="5409"/>
                  </a:lnTo>
                  <a:lnTo>
                    <a:pt x="1358" y="5394"/>
                  </a:lnTo>
                  <a:lnTo>
                    <a:pt x="1344" y="5378"/>
                  </a:lnTo>
                  <a:lnTo>
                    <a:pt x="1332" y="5362"/>
                  </a:lnTo>
                  <a:lnTo>
                    <a:pt x="1320" y="5345"/>
                  </a:lnTo>
                  <a:lnTo>
                    <a:pt x="1310" y="5329"/>
                  </a:lnTo>
                  <a:lnTo>
                    <a:pt x="1300" y="5311"/>
                  </a:lnTo>
                  <a:lnTo>
                    <a:pt x="1291" y="5293"/>
                  </a:lnTo>
                  <a:lnTo>
                    <a:pt x="1283" y="5275"/>
                  </a:lnTo>
                  <a:lnTo>
                    <a:pt x="1276" y="5257"/>
                  </a:lnTo>
                  <a:lnTo>
                    <a:pt x="1271" y="5238"/>
                  </a:lnTo>
                  <a:lnTo>
                    <a:pt x="1265" y="5219"/>
                  </a:lnTo>
                  <a:lnTo>
                    <a:pt x="1262" y="5200"/>
                  </a:lnTo>
                  <a:lnTo>
                    <a:pt x="1259" y="5181"/>
                  </a:lnTo>
                  <a:lnTo>
                    <a:pt x="1256" y="5162"/>
                  </a:lnTo>
                  <a:lnTo>
                    <a:pt x="1254" y="5142"/>
                  </a:lnTo>
                  <a:lnTo>
                    <a:pt x="1254" y="5123"/>
                  </a:lnTo>
                  <a:lnTo>
                    <a:pt x="1254" y="5103"/>
                  </a:lnTo>
                  <a:lnTo>
                    <a:pt x="1256" y="5084"/>
                  </a:lnTo>
                  <a:lnTo>
                    <a:pt x="1259" y="5065"/>
                  </a:lnTo>
                  <a:lnTo>
                    <a:pt x="1262" y="5045"/>
                  </a:lnTo>
                  <a:lnTo>
                    <a:pt x="1265" y="5026"/>
                  </a:lnTo>
                  <a:lnTo>
                    <a:pt x="1271" y="5009"/>
                  </a:lnTo>
                  <a:lnTo>
                    <a:pt x="1276" y="4990"/>
                  </a:lnTo>
                  <a:lnTo>
                    <a:pt x="1283" y="4971"/>
                  </a:lnTo>
                  <a:lnTo>
                    <a:pt x="1291" y="4953"/>
                  </a:lnTo>
                  <a:lnTo>
                    <a:pt x="1300" y="4935"/>
                  </a:lnTo>
                  <a:lnTo>
                    <a:pt x="1310" y="4918"/>
                  </a:lnTo>
                  <a:lnTo>
                    <a:pt x="1320" y="4902"/>
                  </a:lnTo>
                  <a:lnTo>
                    <a:pt x="1332" y="4885"/>
                  </a:lnTo>
                  <a:lnTo>
                    <a:pt x="1344" y="4868"/>
                  </a:lnTo>
                  <a:lnTo>
                    <a:pt x="1358" y="4852"/>
                  </a:lnTo>
                  <a:lnTo>
                    <a:pt x="1372" y="4838"/>
                  </a:lnTo>
                  <a:lnTo>
                    <a:pt x="1658" y="4551"/>
                  </a:lnTo>
                  <a:lnTo>
                    <a:pt x="1762" y="4655"/>
                  </a:lnTo>
                  <a:lnTo>
                    <a:pt x="1945" y="4838"/>
                  </a:lnTo>
                  <a:lnTo>
                    <a:pt x="1958" y="4852"/>
                  </a:lnTo>
                  <a:lnTo>
                    <a:pt x="1972" y="4868"/>
                  </a:lnTo>
                  <a:lnTo>
                    <a:pt x="1985" y="4885"/>
                  </a:lnTo>
                  <a:lnTo>
                    <a:pt x="1996" y="4902"/>
                  </a:lnTo>
                  <a:lnTo>
                    <a:pt x="2007" y="4918"/>
                  </a:lnTo>
                  <a:lnTo>
                    <a:pt x="2016" y="4935"/>
                  </a:lnTo>
                  <a:lnTo>
                    <a:pt x="2025" y="4953"/>
                  </a:lnTo>
                  <a:lnTo>
                    <a:pt x="2033" y="4972"/>
                  </a:lnTo>
                  <a:lnTo>
                    <a:pt x="2039" y="4990"/>
                  </a:lnTo>
                  <a:lnTo>
                    <a:pt x="2046" y="5009"/>
                  </a:lnTo>
                  <a:lnTo>
                    <a:pt x="2051" y="5026"/>
                  </a:lnTo>
                  <a:lnTo>
                    <a:pt x="2055" y="5046"/>
                  </a:lnTo>
                  <a:lnTo>
                    <a:pt x="2058" y="5065"/>
                  </a:lnTo>
                  <a:lnTo>
                    <a:pt x="2061" y="5084"/>
                  </a:lnTo>
                  <a:lnTo>
                    <a:pt x="2062" y="5103"/>
                  </a:lnTo>
                  <a:lnTo>
                    <a:pt x="2063" y="5123"/>
                  </a:lnTo>
                  <a:lnTo>
                    <a:pt x="2062" y="5142"/>
                  </a:lnTo>
                  <a:lnTo>
                    <a:pt x="2061" y="5162"/>
                  </a:lnTo>
                  <a:lnTo>
                    <a:pt x="2058" y="5181"/>
                  </a:lnTo>
                  <a:lnTo>
                    <a:pt x="2055" y="5200"/>
                  </a:lnTo>
                  <a:lnTo>
                    <a:pt x="2051" y="5219"/>
                  </a:lnTo>
                  <a:lnTo>
                    <a:pt x="2046" y="5238"/>
                  </a:lnTo>
                  <a:lnTo>
                    <a:pt x="2039" y="5257"/>
                  </a:lnTo>
                  <a:lnTo>
                    <a:pt x="2033" y="5275"/>
                  </a:lnTo>
                  <a:lnTo>
                    <a:pt x="2025" y="5293"/>
                  </a:lnTo>
                  <a:lnTo>
                    <a:pt x="2016" y="5311"/>
                  </a:lnTo>
                  <a:lnTo>
                    <a:pt x="2007" y="5329"/>
                  </a:lnTo>
                  <a:lnTo>
                    <a:pt x="1996" y="5345"/>
                  </a:lnTo>
                  <a:lnTo>
                    <a:pt x="1985" y="5362"/>
                  </a:lnTo>
                  <a:lnTo>
                    <a:pt x="1971" y="5378"/>
                  </a:lnTo>
                  <a:lnTo>
                    <a:pt x="1958" y="5393"/>
                  </a:lnTo>
                  <a:lnTo>
                    <a:pt x="1943" y="5409"/>
                  </a:lnTo>
                  <a:close/>
                  <a:moveTo>
                    <a:pt x="3727" y="3626"/>
                  </a:moveTo>
                  <a:lnTo>
                    <a:pt x="2420" y="4933"/>
                  </a:lnTo>
                  <a:lnTo>
                    <a:pt x="2414" y="4908"/>
                  </a:lnTo>
                  <a:lnTo>
                    <a:pt x="2406" y="4883"/>
                  </a:lnTo>
                  <a:lnTo>
                    <a:pt x="2397" y="4858"/>
                  </a:lnTo>
                  <a:lnTo>
                    <a:pt x="2389" y="4833"/>
                  </a:lnTo>
                  <a:lnTo>
                    <a:pt x="2379" y="4810"/>
                  </a:lnTo>
                  <a:lnTo>
                    <a:pt x="2368" y="4786"/>
                  </a:lnTo>
                  <a:lnTo>
                    <a:pt x="2356" y="4762"/>
                  </a:lnTo>
                  <a:lnTo>
                    <a:pt x="2344" y="4739"/>
                  </a:lnTo>
                  <a:lnTo>
                    <a:pt x="2331" y="4716"/>
                  </a:lnTo>
                  <a:lnTo>
                    <a:pt x="2316" y="4693"/>
                  </a:lnTo>
                  <a:lnTo>
                    <a:pt x="2302" y="4672"/>
                  </a:lnTo>
                  <a:lnTo>
                    <a:pt x="2286" y="4649"/>
                  </a:lnTo>
                  <a:lnTo>
                    <a:pt x="2269" y="4628"/>
                  </a:lnTo>
                  <a:lnTo>
                    <a:pt x="2251" y="4607"/>
                  </a:lnTo>
                  <a:lnTo>
                    <a:pt x="2234" y="4587"/>
                  </a:lnTo>
                  <a:lnTo>
                    <a:pt x="2215" y="4567"/>
                  </a:lnTo>
                  <a:lnTo>
                    <a:pt x="2032" y="4385"/>
                  </a:lnTo>
                  <a:lnTo>
                    <a:pt x="501" y="2855"/>
                  </a:lnTo>
                  <a:lnTo>
                    <a:pt x="487" y="2839"/>
                  </a:lnTo>
                  <a:lnTo>
                    <a:pt x="473" y="2824"/>
                  </a:lnTo>
                  <a:lnTo>
                    <a:pt x="461" y="2807"/>
                  </a:lnTo>
                  <a:lnTo>
                    <a:pt x="449" y="2791"/>
                  </a:lnTo>
                  <a:lnTo>
                    <a:pt x="439" y="2773"/>
                  </a:lnTo>
                  <a:lnTo>
                    <a:pt x="429" y="2757"/>
                  </a:lnTo>
                  <a:lnTo>
                    <a:pt x="420" y="2739"/>
                  </a:lnTo>
                  <a:lnTo>
                    <a:pt x="412" y="2721"/>
                  </a:lnTo>
                  <a:lnTo>
                    <a:pt x="405" y="2702"/>
                  </a:lnTo>
                  <a:lnTo>
                    <a:pt x="400" y="2684"/>
                  </a:lnTo>
                  <a:lnTo>
                    <a:pt x="394" y="2665"/>
                  </a:lnTo>
                  <a:lnTo>
                    <a:pt x="391" y="2646"/>
                  </a:lnTo>
                  <a:lnTo>
                    <a:pt x="387" y="2627"/>
                  </a:lnTo>
                  <a:lnTo>
                    <a:pt x="385" y="2607"/>
                  </a:lnTo>
                  <a:lnTo>
                    <a:pt x="383" y="2588"/>
                  </a:lnTo>
                  <a:lnTo>
                    <a:pt x="383" y="2569"/>
                  </a:lnTo>
                  <a:lnTo>
                    <a:pt x="383" y="2549"/>
                  </a:lnTo>
                  <a:lnTo>
                    <a:pt x="385" y="2530"/>
                  </a:lnTo>
                  <a:lnTo>
                    <a:pt x="387" y="2510"/>
                  </a:lnTo>
                  <a:lnTo>
                    <a:pt x="391" y="2491"/>
                  </a:lnTo>
                  <a:lnTo>
                    <a:pt x="394" y="2472"/>
                  </a:lnTo>
                  <a:lnTo>
                    <a:pt x="400" y="2453"/>
                  </a:lnTo>
                  <a:lnTo>
                    <a:pt x="405" y="2434"/>
                  </a:lnTo>
                  <a:lnTo>
                    <a:pt x="412" y="2416"/>
                  </a:lnTo>
                  <a:lnTo>
                    <a:pt x="420" y="2399"/>
                  </a:lnTo>
                  <a:lnTo>
                    <a:pt x="429" y="2381"/>
                  </a:lnTo>
                  <a:lnTo>
                    <a:pt x="439" y="2363"/>
                  </a:lnTo>
                  <a:lnTo>
                    <a:pt x="449" y="2346"/>
                  </a:lnTo>
                  <a:lnTo>
                    <a:pt x="461" y="2329"/>
                  </a:lnTo>
                  <a:lnTo>
                    <a:pt x="473" y="2314"/>
                  </a:lnTo>
                  <a:lnTo>
                    <a:pt x="487" y="2298"/>
                  </a:lnTo>
                  <a:lnTo>
                    <a:pt x="501" y="2283"/>
                  </a:lnTo>
                  <a:lnTo>
                    <a:pt x="517" y="2268"/>
                  </a:lnTo>
                  <a:lnTo>
                    <a:pt x="532" y="2255"/>
                  </a:lnTo>
                  <a:lnTo>
                    <a:pt x="548" y="2242"/>
                  </a:lnTo>
                  <a:lnTo>
                    <a:pt x="565" y="2231"/>
                  </a:lnTo>
                  <a:lnTo>
                    <a:pt x="581" y="2220"/>
                  </a:lnTo>
                  <a:lnTo>
                    <a:pt x="599" y="2210"/>
                  </a:lnTo>
                  <a:lnTo>
                    <a:pt x="617" y="2202"/>
                  </a:lnTo>
                  <a:lnTo>
                    <a:pt x="635" y="2195"/>
                  </a:lnTo>
                  <a:lnTo>
                    <a:pt x="653" y="2187"/>
                  </a:lnTo>
                  <a:lnTo>
                    <a:pt x="672" y="2181"/>
                  </a:lnTo>
                  <a:lnTo>
                    <a:pt x="691" y="2176"/>
                  </a:lnTo>
                  <a:lnTo>
                    <a:pt x="710" y="2172"/>
                  </a:lnTo>
                  <a:lnTo>
                    <a:pt x="729" y="2169"/>
                  </a:lnTo>
                  <a:lnTo>
                    <a:pt x="748" y="2167"/>
                  </a:lnTo>
                  <a:lnTo>
                    <a:pt x="768" y="2164"/>
                  </a:lnTo>
                  <a:lnTo>
                    <a:pt x="787" y="2164"/>
                  </a:lnTo>
                  <a:lnTo>
                    <a:pt x="807" y="2164"/>
                  </a:lnTo>
                  <a:lnTo>
                    <a:pt x="826" y="2167"/>
                  </a:lnTo>
                  <a:lnTo>
                    <a:pt x="845" y="2169"/>
                  </a:lnTo>
                  <a:lnTo>
                    <a:pt x="865" y="2172"/>
                  </a:lnTo>
                  <a:lnTo>
                    <a:pt x="884" y="2176"/>
                  </a:lnTo>
                  <a:lnTo>
                    <a:pt x="903" y="2181"/>
                  </a:lnTo>
                  <a:lnTo>
                    <a:pt x="921" y="2187"/>
                  </a:lnTo>
                  <a:lnTo>
                    <a:pt x="940" y="2193"/>
                  </a:lnTo>
                  <a:lnTo>
                    <a:pt x="957" y="2202"/>
                  </a:lnTo>
                  <a:lnTo>
                    <a:pt x="975" y="2210"/>
                  </a:lnTo>
                  <a:lnTo>
                    <a:pt x="992" y="2220"/>
                  </a:lnTo>
                  <a:lnTo>
                    <a:pt x="1010" y="2231"/>
                  </a:lnTo>
                  <a:lnTo>
                    <a:pt x="1025" y="2242"/>
                  </a:lnTo>
                  <a:lnTo>
                    <a:pt x="1042" y="2255"/>
                  </a:lnTo>
                  <a:lnTo>
                    <a:pt x="1058" y="2268"/>
                  </a:lnTo>
                  <a:lnTo>
                    <a:pt x="1073" y="2283"/>
                  </a:lnTo>
                  <a:lnTo>
                    <a:pt x="1087" y="2298"/>
                  </a:lnTo>
                  <a:lnTo>
                    <a:pt x="1100" y="2314"/>
                  </a:lnTo>
                  <a:lnTo>
                    <a:pt x="1114" y="2329"/>
                  </a:lnTo>
                  <a:lnTo>
                    <a:pt x="1125" y="2346"/>
                  </a:lnTo>
                  <a:lnTo>
                    <a:pt x="1136" y="2363"/>
                  </a:lnTo>
                  <a:lnTo>
                    <a:pt x="1145" y="2381"/>
                  </a:lnTo>
                  <a:lnTo>
                    <a:pt x="1154" y="2399"/>
                  </a:lnTo>
                  <a:lnTo>
                    <a:pt x="1162" y="2416"/>
                  </a:lnTo>
                  <a:lnTo>
                    <a:pt x="1168" y="2434"/>
                  </a:lnTo>
                  <a:lnTo>
                    <a:pt x="1175" y="2453"/>
                  </a:lnTo>
                  <a:lnTo>
                    <a:pt x="1179" y="2472"/>
                  </a:lnTo>
                  <a:lnTo>
                    <a:pt x="1184" y="2491"/>
                  </a:lnTo>
                  <a:lnTo>
                    <a:pt x="1187" y="2510"/>
                  </a:lnTo>
                  <a:lnTo>
                    <a:pt x="1189" y="2530"/>
                  </a:lnTo>
                  <a:lnTo>
                    <a:pt x="1191" y="2549"/>
                  </a:lnTo>
                  <a:lnTo>
                    <a:pt x="1192" y="2569"/>
                  </a:lnTo>
                  <a:lnTo>
                    <a:pt x="1191" y="2588"/>
                  </a:lnTo>
                  <a:lnTo>
                    <a:pt x="1189" y="2607"/>
                  </a:lnTo>
                  <a:lnTo>
                    <a:pt x="1187" y="2627"/>
                  </a:lnTo>
                  <a:lnTo>
                    <a:pt x="1184" y="2646"/>
                  </a:lnTo>
                  <a:lnTo>
                    <a:pt x="1179" y="2665"/>
                  </a:lnTo>
                  <a:lnTo>
                    <a:pt x="1175" y="2684"/>
                  </a:lnTo>
                  <a:lnTo>
                    <a:pt x="1168" y="2702"/>
                  </a:lnTo>
                  <a:lnTo>
                    <a:pt x="1162" y="2721"/>
                  </a:lnTo>
                  <a:lnTo>
                    <a:pt x="1154" y="2739"/>
                  </a:lnTo>
                  <a:lnTo>
                    <a:pt x="1145" y="2757"/>
                  </a:lnTo>
                  <a:lnTo>
                    <a:pt x="1136" y="2773"/>
                  </a:lnTo>
                  <a:lnTo>
                    <a:pt x="1125" y="2791"/>
                  </a:lnTo>
                  <a:lnTo>
                    <a:pt x="1114" y="2808"/>
                  </a:lnTo>
                  <a:lnTo>
                    <a:pt x="1100" y="2824"/>
                  </a:lnTo>
                  <a:lnTo>
                    <a:pt x="1087" y="2839"/>
                  </a:lnTo>
                  <a:lnTo>
                    <a:pt x="1073" y="2855"/>
                  </a:lnTo>
                  <a:lnTo>
                    <a:pt x="1343" y="3125"/>
                  </a:lnTo>
                  <a:lnTo>
                    <a:pt x="2570" y="1898"/>
                  </a:lnTo>
                  <a:lnTo>
                    <a:pt x="3545" y="2872"/>
                  </a:lnTo>
                  <a:lnTo>
                    <a:pt x="3727" y="3054"/>
                  </a:lnTo>
                  <a:lnTo>
                    <a:pt x="3742" y="3069"/>
                  </a:lnTo>
                  <a:lnTo>
                    <a:pt x="3755" y="3086"/>
                  </a:lnTo>
                  <a:lnTo>
                    <a:pt x="3768" y="3101"/>
                  </a:lnTo>
                  <a:lnTo>
                    <a:pt x="3780" y="3118"/>
                  </a:lnTo>
                  <a:lnTo>
                    <a:pt x="3790" y="3135"/>
                  </a:lnTo>
                  <a:lnTo>
                    <a:pt x="3800" y="3153"/>
                  </a:lnTo>
                  <a:lnTo>
                    <a:pt x="3809" y="3169"/>
                  </a:lnTo>
                  <a:lnTo>
                    <a:pt x="3816" y="3188"/>
                  </a:lnTo>
                  <a:lnTo>
                    <a:pt x="3823" y="3206"/>
                  </a:lnTo>
                  <a:lnTo>
                    <a:pt x="3830" y="3225"/>
                  </a:lnTo>
                  <a:lnTo>
                    <a:pt x="3834" y="3244"/>
                  </a:lnTo>
                  <a:lnTo>
                    <a:pt x="3839" y="3263"/>
                  </a:lnTo>
                  <a:lnTo>
                    <a:pt x="3842" y="3282"/>
                  </a:lnTo>
                  <a:lnTo>
                    <a:pt x="3844" y="3301"/>
                  </a:lnTo>
                  <a:lnTo>
                    <a:pt x="3845" y="3321"/>
                  </a:lnTo>
                  <a:lnTo>
                    <a:pt x="3845" y="3340"/>
                  </a:lnTo>
                  <a:lnTo>
                    <a:pt x="3845" y="3359"/>
                  </a:lnTo>
                  <a:lnTo>
                    <a:pt x="3844" y="3379"/>
                  </a:lnTo>
                  <a:lnTo>
                    <a:pt x="3842" y="3398"/>
                  </a:lnTo>
                  <a:lnTo>
                    <a:pt x="3839" y="3417"/>
                  </a:lnTo>
                  <a:lnTo>
                    <a:pt x="3834" y="3436"/>
                  </a:lnTo>
                  <a:lnTo>
                    <a:pt x="3830" y="3455"/>
                  </a:lnTo>
                  <a:lnTo>
                    <a:pt x="3823" y="3474"/>
                  </a:lnTo>
                  <a:lnTo>
                    <a:pt x="3816" y="3492"/>
                  </a:lnTo>
                  <a:lnTo>
                    <a:pt x="3809" y="3511"/>
                  </a:lnTo>
                  <a:lnTo>
                    <a:pt x="3800" y="3528"/>
                  </a:lnTo>
                  <a:lnTo>
                    <a:pt x="3790" y="3545"/>
                  </a:lnTo>
                  <a:lnTo>
                    <a:pt x="3780" y="3562"/>
                  </a:lnTo>
                  <a:lnTo>
                    <a:pt x="3768" y="3579"/>
                  </a:lnTo>
                  <a:lnTo>
                    <a:pt x="3755" y="3595"/>
                  </a:lnTo>
                  <a:lnTo>
                    <a:pt x="3742" y="3611"/>
                  </a:lnTo>
                  <a:lnTo>
                    <a:pt x="3727" y="3626"/>
                  </a:lnTo>
                  <a:close/>
                  <a:moveTo>
                    <a:pt x="2480" y="2235"/>
                  </a:moveTo>
                  <a:lnTo>
                    <a:pt x="1460" y="3254"/>
                  </a:lnTo>
                  <a:lnTo>
                    <a:pt x="1730" y="3524"/>
                  </a:lnTo>
                  <a:lnTo>
                    <a:pt x="2750" y="2505"/>
                  </a:lnTo>
                  <a:lnTo>
                    <a:pt x="2480" y="2235"/>
                  </a:lnTo>
                  <a:close/>
                  <a:moveTo>
                    <a:pt x="2887" y="2643"/>
                  </a:moveTo>
                  <a:lnTo>
                    <a:pt x="1868" y="3662"/>
                  </a:lnTo>
                  <a:lnTo>
                    <a:pt x="2139" y="3932"/>
                  </a:lnTo>
                  <a:lnTo>
                    <a:pt x="3157" y="2913"/>
                  </a:lnTo>
                  <a:lnTo>
                    <a:pt x="2887" y="2643"/>
                  </a:lnTo>
                  <a:close/>
                  <a:moveTo>
                    <a:pt x="2276" y="4069"/>
                  </a:moveTo>
                  <a:lnTo>
                    <a:pt x="2546" y="4340"/>
                  </a:lnTo>
                  <a:lnTo>
                    <a:pt x="3565" y="3321"/>
                  </a:lnTo>
                  <a:lnTo>
                    <a:pt x="3295" y="3050"/>
                  </a:lnTo>
                  <a:lnTo>
                    <a:pt x="2276" y="4069"/>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83" name="组合 82"/>
          <p:cNvGrpSpPr/>
          <p:nvPr/>
        </p:nvGrpSpPr>
        <p:grpSpPr>
          <a:xfrm>
            <a:off x="4586215" y="3663797"/>
            <a:ext cx="6018846" cy="541020"/>
            <a:chOff x="4597712" y="3010518"/>
            <a:chExt cx="5699829" cy="511214"/>
          </a:xfrm>
        </p:grpSpPr>
        <p:sp>
          <p:nvSpPr>
            <p:cNvPr id="84" name="Freeform 5"/>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85" name="TextBox 12"/>
            <p:cNvSpPr txBox="1"/>
            <p:nvPr/>
          </p:nvSpPr>
          <p:spPr>
            <a:xfrm>
              <a:off x="5533485" y="3091633"/>
              <a:ext cx="3481718"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因特网中的地址</a:t>
              </a:r>
            </a:p>
          </p:txBody>
        </p:sp>
        <p:sp>
          <p:nvSpPr>
            <p:cNvPr id="86" name="Freeform 6"/>
            <p:cNvSpPr>
              <a:spLocks/>
            </p:cNvSpPr>
            <p:nvPr/>
          </p:nvSpPr>
          <p:spPr bwMode="auto">
            <a:xfrm>
              <a:off x="4645597" y="3055519"/>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87" name="TextBox 15"/>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4</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88" name="KSO_Shape"/>
            <p:cNvSpPr>
              <a:spLocks/>
            </p:cNvSpPr>
            <p:nvPr/>
          </p:nvSpPr>
          <p:spPr bwMode="auto">
            <a:xfrm>
              <a:off x="9647644"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defRPr/>
              </a:pPr>
              <a:endParaRPr lang="zh-CN" altLang="en-US">
                <a:solidFill>
                  <a:schemeClr val="bg1"/>
                </a:solidFill>
                <a:ea typeface="宋体" panose="02010600030101010101" pitchFamily="2" charset="-122"/>
              </a:endParaRPr>
            </a:p>
          </p:txBody>
        </p:sp>
      </p:grpSp>
      <p:grpSp>
        <p:nvGrpSpPr>
          <p:cNvPr id="89" name="组合 88"/>
          <p:cNvGrpSpPr/>
          <p:nvPr/>
        </p:nvGrpSpPr>
        <p:grpSpPr>
          <a:xfrm>
            <a:off x="4586215" y="4438880"/>
            <a:ext cx="6018846" cy="541020"/>
            <a:chOff x="4597712" y="3010518"/>
            <a:chExt cx="5699829" cy="511214"/>
          </a:xfrm>
        </p:grpSpPr>
        <p:sp>
          <p:nvSpPr>
            <p:cNvPr id="90" name="Freeform 5"/>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91" name="TextBox 12"/>
            <p:cNvSpPr txBox="1"/>
            <p:nvPr/>
          </p:nvSpPr>
          <p:spPr>
            <a:xfrm>
              <a:off x="5437272" y="3091633"/>
              <a:ext cx="4082155"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 因特网的应用</a:t>
              </a:r>
            </a:p>
          </p:txBody>
        </p:sp>
        <p:sp>
          <p:nvSpPr>
            <p:cNvPr id="92" name="Freeform 6"/>
            <p:cNvSpPr>
              <a:spLocks/>
            </p:cNvSpPr>
            <p:nvPr/>
          </p:nvSpPr>
          <p:spPr bwMode="auto">
            <a:xfrm>
              <a:off x="4645597" y="3055519"/>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93" name="TextBox 15"/>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5</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94" name="KSO_Shape"/>
            <p:cNvSpPr>
              <a:spLocks/>
            </p:cNvSpPr>
            <p:nvPr/>
          </p:nvSpPr>
          <p:spPr bwMode="auto">
            <a:xfrm>
              <a:off x="9647644"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grpSp>
        <p:nvGrpSpPr>
          <p:cNvPr id="47" name="组合 46">
            <a:extLst>
              <a:ext uri="{FF2B5EF4-FFF2-40B4-BE49-F238E27FC236}">
                <a16:creationId xmlns:a16="http://schemas.microsoft.com/office/drawing/2014/main" id="{EA531ACC-9316-406E-B367-B5B88F1F0CD4}"/>
              </a:ext>
            </a:extLst>
          </p:cNvPr>
          <p:cNvGrpSpPr/>
          <p:nvPr/>
        </p:nvGrpSpPr>
        <p:grpSpPr>
          <a:xfrm>
            <a:off x="4586215" y="5244347"/>
            <a:ext cx="6018846" cy="541020"/>
            <a:chOff x="4597712" y="3010518"/>
            <a:chExt cx="5699829" cy="511214"/>
          </a:xfrm>
        </p:grpSpPr>
        <p:sp>
          <p:nvSpPr>
            <p:cNvPr id="48" name="Freeform 5">
              <a:extLst>
                <a:ext uri="{FF2B5EF4-FFF2-40B4-BE49-F238E27FC236}">
                  <a16:creationId xmlns:a16="http://schemas.microsoft.com/office/drawing/2014/main" id="{F21E5FA6-66AA-47A1-9D77-3B9779E37BBB}"/>
                </a:ext>
              </a:extLst>
            </p:cNvPr>
            <p:cNvSpPr>
              <a:spLocks/>
            </p:cNvSpPr>
            <p:nvPr/>
          </p:nvSpPr>
          <p:spPr bwMode="auto">
            <a:xfrm>
              <a:off x="4597712" y="3010518"/>
              <a:ext cx="5699829" cy="511214"/>
            </a:xfrm>
            <a:custGeom>
              <a:avLst/>
              <a:gdLst>
                <a:gd name="T0" fmla="*/ 12255 w 12769"/>
                <a:gd name="T1" fmla="*/ 31 h 1159"/>
                <a:gd name="T2" fmla="*/ 12727 w 12769"/>
                <a:gd name="T3" fmla="*/ 503 h 1159"/>
                <a:gd name="T4" fmla="*/ 12727 w 12769"/>
                <a:gd name="T5" fmla="*/ 656 h 1159"/>
                <a:gd name="T6" fmla="*/ 12255 w 12769"/>
                <a:gd name="T7" fmla="*/ 1128 h 1159"/>
                <a:gd name="T8" fmla="*/ 12180 w 12769"/>
                <a:gd name="T9" fmla="*/ 1159 h 1159"/>
                <a:gd name="T10" fmla="*/ 591 w 12769"/>
                <a:gd name="T11" fmla="*/ 1159 h 1159"/>
                <a:gd name="T12" fmla="*/ 514 w 12769"/>
                <a:gd name="T13" fmla="*/ 1128 h 1159"/>
                <a:gd name="T14" fmla="*/ 42 w 12769"/>
                <a:gd name="T15" fmla="*/ 656 h 1159"/>
                <a:gd name="T16" fmla="*/ 42 w 12769"/>
                <a:gd name="T17" fmla="*/ 503 h 1159"/>
                <a:gd name="T18" fmla="*/ 514 w 12769"/>
                <a:gd name="T19" fmla="*/ 31 h 1159"/>
                <a:gd name="T20" fmla="*/ 591 w 12769"/>
                <a:gd name="T21" fmla="*/ 0 h 1159"/>
                <a:gd name="T22" fmla="*/ 12178 w 12769"/>
                <a:gd name="T23" fmla="*/ 0 h 1159"/>
                <a:gd name="T24" fmla="*/ 12255 w 12769"/>
                <a:gd name="T25" fmla="*/ 3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69" h="1159">
                  <a:moveTo>
                    <a:pt x="12255" y="31"/>
                  </a:moveTo>
                  <a:lnTo>
                    <a:pt x="12727" y="503"/>
                  </a:lnTo>
                  <a:cubicBezTo>
                    <a:pt x="12769" y="545"/>
                    <a:pt x="12769" y="614"/>
                    <a:pt x="12727" y="656"/>
                  </a:cubicBezTo>
                  <a:lnTo>
                    <a:pt x="12255" y="1128"/>
                  </a:lnTo>
                  <a:cubicBezTo>
                    <a:pt x="12235" y="1148"/>
                    <a:pt x="12208" y="1159"/>
                    <a:pt x="12180" y="1159"/>
                  </a:cubicBezTo>
                  <a:lnTo>
                    <a:pt x="591" y="1159"/>
                  </a:lnTo>
                  <a:cubicBezTo>
                    <a:pt x="563" y="1159"/>
                    <a:pt x="535" y="1149"/>
                    <a:pt x="514" y="1128"/>
                  </a:cubicBezTo>
                  <a:lnTo>
                    <a:pt x="42" y="656"/>
                  </a:lnTo>
                  <a:cubicBezTo>
                    <a:pt x="0" y="614"/>
                    <a:pt x="0" y="545"/>
                    <a:pt x="42" y="503"/>
                  </a:cubicBezTo>
                  <a:lnTo>
                    <a:pt x="514" y="31"/>
                  </a:lnTo>
                  <a:cubicBezTo>
                    <a:pt x="535" y="10"/>
                    <a:pt x="563" y="0"/>
                    <a:pt x="591" y="0"/>
                  </a:cubicBezTo>
                  <a:lnTo>
                    <a:pt x="12178" y="0"/>
                  </a:lnTo>
                  <a:cubicBezTo>
                    <a:pt x="12207" y="0"/>
                    <a:pt x="12235" y="11"/>
                    <a:pt x="12255" y="31"/>
                  </a:cubicBezTo>
                  <a:close/>
                </a:path>
              </a:pathLst>
            </a:custGeom>
            <a:solidFill>
              <a:schemeClr val="tx1">
                <a:lumMod val="75000"/>
                <a:lumOff val="25000"/>
              </a:schemeClr>
            </a:solidFill>
            <a:ln w="12700" cap="flat">
              <a:noFill/>
              <a:prstDash val="solid"/>
              <a:miter lim="800000"/>
              <a:headEnd/>
              <a:tailEnd/>
            </a:ln>
            <a:extLst/>
          </p:spPr>
          <p:txBody>
            <a:bodyPr vert="horz" wrap="square" lIns="110754" tIns="55377" rIns="110754" bIns="55377" numCol="1" anchor="t" anchorCtr="0" compatLnSpc="1">
              <a:prstTxWarp prst="textNoShape">
                <a:avLst/>
              </a:prstTxWarp>
            </a:bodyPr>
            <a:lstStyle/>
            <a:p>
              <a:endParaRPr lang="zh-CN" altLang="en-US">
                <a:solidFill>
                  <a:schemeClr val="bg1"/>
                </a:solidFill>
              </a:endParaRPr>
            </a:p>
          </p:txBody>
        </p:sp>
        <p:sp>
          <p:nvSpPr>
            <p:cNvPr id="49" name="TextBox 12">
              <a:extLst>
                <a:ext uri="{FF2B5EF4-FFF2-40B4-BE49-F238E27FC236}">
                  <a16:creationId xmlns:a16="http://schemas.microsoft.com/office/drawing/2014/main" id="{D8223515-E8AD-4649-8DB6-9C3C77D13DBA}"/>
                </a:ext>
              </a:extLst>
            </p:cNvPr>
            <p:cNvSpPr txBox="1"/>
            <p:nvPr/>
          </p:nvSpPr>
          <p:spPr>
            <a:xfrm>
              <a:off x="5437272" y="3091633"/>
              <a:ext cx="4082155" cy="363526"/>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r>
                <a:rPr lang="zh-CN" altLang="en-US" sz="2500" b="1" dirty="0">
                  <a:solidFill>
                    <a:schemeClr val="bg1">
                      <a:lumMod val="95000"/>
                    </a:schemeClr>
                  </a:solidFill>
                </a:rPr>
                <a:t> 物联网的基本概述</a:t>
              </a:r>
            </a:p>
          </p:txBody>
        </p:sp>
        <p:sp>
          <p:nvSpPr>
            <p:cNvPr id="50" name="Freeform 6">
              <a:extLst>
                <a:ext uri="{FF2B5EF4-FFF2-40B4-BE49-F238E27FC236}">
                  <a16:creationId xmlns:a16="http://schemas.microsoft.com/office/drawing/2014/main" id="{ED24B5F4-80E6-46FE-8DC0-5A893C34AC1E}"/>
                </a:ext>
              </a:extLst>
            </p:cNvPr>
            <p:cNvSpPr>
              <a:spLocks/>
            </p:cNvSpPr>
            <p:nvPr/>
          </p:nvSpPr>
          <p:spPr bwMode="auto">
            <a:xfrm>
              <a:off x="4645597" y="3055519"/>
              <a:ext cx="456082" cy="421211"/>
            </a:xfrm>
            <a:custGeom>
              <a:avLst/>
              <a:gdLst>
                <a:gd name="T0" fmla="*/ 563 w 956"/>
                <a:gd name="T1" fmla="*/ 46 h 956"/>
                <a:gd name="T2" fmla="*/ 910 w 956"/>
                <a:gd name="T3" fmla="*/ 393 h 956"/>
                <a:gd name="T4" fmla="*/ 910 w 956"/>
                <a:gd name="T5" fmla="*/ 563 h 956"/>
                <a:gd name="T6" fmla="*/ 563 w 956"/>
                <a:gd name="T7" fmla="*/ 909 h 956"/>
                <a:gd name="T8" fmla="*/ 393 w 956"/>
                <a:gd name="T9" fmla="*/ 909 h 956"/>
                <a:gd name="T10" fmla="*/ 47 w 956"/>
                <a:gd name="T11" fmla="*/ 563 h 956"/>
                <a:gd name="T12" fmla="*/ 47 w 956"/>
                <a:gd name="T13" fmla="*/ 393 h 956"/>
                <a:gd name="T14" fmla="*/ 393 w 956"/>
                <a:gd name="T15" fmla="*/ 46 h 956"/>
                <a:gd name="T16" fmla="*/ 563 w 956"/>
                <a:gd name="T17" fmla="*/ 4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6" h="956">
                  <a:moveTo>
                    <a:pt x="563" y="46"/>
                  </a:moveTo>
                  <a:lnTo>
                    <a:pt x="910" y="393"/>
                  </a:lnTo>
                  <a:cubicBezTo>
                    <a:pt x="956" y="439"/>
                    <a:pt x="956" y="516"/>
                    <a:pt x="910" y="563"/>
                  </a:cubicBezTo>
                  <a:lnTo>
                    <a:pt x="563" y="909"/>
                  </a:lnTo>
                  <a:cubicBezTo>
                    <a:pt x="517" y="956"/>
                    <a:pt x="440" y="956"/>
                    <a:pt x="393" y="909"/>
                  </a:cubicBezTo>
                  <a:lnTo>
                    <a:pt x="47" y="563"/>
                  </a:lnTo>
                  <a:cubicBezTo>
                    <a:pt x="0" y="516"/>
                    <a:pt x="0" y="439"/>
                    <a:pt x="47" y="393"/>
                  </a:cubicBezTo>
                  <a:lnTo>
                    <a:pt x="393" y="46"/>
                  </a:lnTo>
                  <a:cubicBezTo>
                    <a:pt x="440" y="0"/>
                    <a:pt x="517" y="0"/>
                    <a:pt x="563" y="46"/>
                  </a:cubicBezTo>
                  <a:close/>
                </a:path>
              </a:pathLst>
            </a:custGeom>
            <a:solidFill>
              <a:schemeClr val="bg1">
                <a:lumMod val="95000"/>
              </a:schemeClr>
            </a:solidFill>
            <a:ln w="12700" cap="flat">
              <a:noFill/>
              <a:prstDash val="solid"/>
              <a:miter lim="800000"/>
              <a:headEnd/>
              <a:tailEnd/>
            </a:ln>
          </p:spPr>
          <p:txBody>
            <a:bodyPr vert="horz" wrap="square" lIns="110754" tIns="55377" rIns="110754" bIns="55377" numCol="1" anchor="t" anchorCtr="0" compatLnSpc="1">
              <a:prstTxWarp prst="textNoShape">
                <a:avLst/>
              </a:prstTxWarp>
            </a:bodyPr>
            <a:lstStyle/>
            <a:p>
              <a:endParaRPr lang="zh-CN" altLang="en-US" dirty="0">
                <a:solidFill>
                  <a:schemeClr val="bg1"/>
                </a:solidFill>
              </a:endParaRPr>
            </a:p>
          </p:txBody>
        </p:sp>
        <p:sp>
          <p:nvSpPr>
            <p:cNvPr id="51" name="TextBox 15">
              <a:extLst>
                <a:ext uri="{FF2B5EF4-FFF2-40B4-BE49-F238E27FC236}">
                  <a16:creationId xmlns:a16="http://schemas.microsoft.com/office/drawing/2014/main" id="{0E266682-B3FA-4A17-9347-796B0F2E5A53}"/>
                </a:ext>
              </a:extLst>
            </p:cNvPr>
            <p:cNvSpPr txBox="1"/>
            <p:nvPr/>
          </p:nvSpPr>
          <p:spPr>
            <a:xfrm>
              <a:off x="4793852" y="3148870"/>
              <a:ext cx="150682" cy="292388"/>
            </a:xfrm>
            <a:prstGeom prst="rect">
              <a:avLst/>
            </a:prstGeom>
            <a:noFill/>
          </p:spPr>
          <p:txBody>
            <a:bodyPr wrap="none" lIns="0" tIns="0" rIns="0" bIns="0" rtlCol="0">
              <a:spAutoFit/>
            </a:bodyPr>
            <a:lstStyle/>
            <a:p>
              <a:r>
                <a:rPr lang="en-US" altLang="zh-CN" sz="2000" b="1" dirty="0">
                  <a:solidFill>
                    <a:schemeClr val="tx1">
                      <a:lumMod val="75000"/>
                      <a:lumOff val="25000"/>
                    </a:schemeClr>
                  </a:solidFill>
                  <a:latin typeface="微软雅黑" pitchFamily="34" charset="-122"/>
                  <a:ea typeface="微软雅黑" pitchFamily="34" charset="-122"/>
                </a:rPr>
                <a:t>6</a:t>
              </a:r>
              <a:endParaRPr lang="zh-CN" altLang="en-US" sz="2000" b="1" dirty="0">
                <a:solidFill>
                  <a:schemeClr val="tx1">
                    <a:lumMod val="75000"/>
                    <a:lumOff val="25000"/>
                  </a:schemeClr>
                </a:solidFill>
                <a:latin typeface="微软雅黑" pitchFamily="34" charset="-122"/>
                <a:ea typeface="微软雅黑" pitchFamily="34" charset="-122"/>
              </a:endParaRPr>
            </a:p>
          </p:txBody>
        </p:sp>
        <p:sp>
          <p:nvSpPr>
            <p:cNvPr id="54" name="KSO_Shape">
              <a:extLst>
                <a:ext uri="{FF2B5EF4-FFF2-40B4-BE49-F238E27FC236}">
                  <a16:creationId xmlns:a16="http://schemas.microsoft.com/office/drawing/2014/main" id="{6368E1D2-8B62-4059-9B06-8509DF87BD30}"/>
                </a:ext>
              </a:extLst>
            </p:cNvPr>
            <p:cNvSpPr>
              <a:spLocks/>
            </p:cNvSpPr>
            <p:nvPr/>
          </p:nvSpPr>
          <p:spPr bwMode="auto">
            <a:xfrm>
              <a:off x="9647644" y="3138144"/>
              <a:ext cx="222339" cy="255960"/>
            </a:xfrm>
            <a:custGeom>
              <a:avLst/>
              <a:gdLst>
                <a:gd name="T0" fmla="*/ 1139504 w 1546226"/>
                <a:gd name="T1" fmla="*/ 1893571 h 1979613"/>
                <a:gd name="T2" fmla="*/ 1117260 w 1546226"/>
                <a:gd name="T3" fmla="*/ 1969136 h 1979613"/>
                <a:gd name="T4" fmla="*/ 423882 w 1546226"/>
                <a:gd name="T5" fmla="*/ 1965643 h 1979613"/>
                <a:gd name="T6" fmla="*/ 408946 w 1546226"/>
                <a:gd name="T7" fmla="*/ 1888173 h 1979613"/>
                <a:gd name="T8" fmla="*/ 965201 w 1546226"/>
                <a:gd name="T9" fmla="*/ 1608456 h 1979613"/>
                <a:gd name="T10" fmla="*/ 1020446 w 1546226"/>
                <a:gd name="T11" fmla="*/ 1663701 h 1979613"/>
                <a:gd name="T12" fmla="*/ 977266 w 1546226"/>
                <a:gd name="T13" fmla="*/ 1729106 h 1979613"/>
                <a:gd name="T14" fmla="*/ 536258 w 1546226"/>
                <a:gd name="T15" fmla="*/ 1704658 h 1979613"/>
                <a:gd name="T16" fmla="*/ 543878 w 1546226"/>
                <a:gd name="T17" fmla="*/ 1626236 h 1979613"/>
                <a:gd name="T18" fmla="*/ 859473 w 1546226"/>
                <a:gd name="T19" fmla="*/ 1366838 h 1979613"/>
                <a:gd name="T20" fmla="*/ 895986 w 1546226"/>
                <a:gd name="T21" fmla="*/ 1436370 h 1979613"/>
                <a:gd name="T22" fmla="*/ 835026 w 1546226"/>
                <a:gd name="T23" fmla="*/ 1485900 h 1979613"/>
                <a:gd name="T24" fmla="*/ 652463 w 1546226"/>
                <a:gd name="T25" fmla="*/ 1442403 h 1979613"/>
                <a:gd name="T26" fmla="*/ 681991 w 1546226"/>
                <a:gd name="T27" fmla="*/ 1369695 h 1979613"/>
                <a:gd name="T28" fmla="*/ 1304222 w 1546226"/>
                <a:gd name="T29" fmla="*/ 1188236 h 1979613"/>
                <a:gd name="T30" fmla="*/ 1445365 w 1546226"/>
                <a:gd name="T31" fmla="*/ 1409543 h 1979613"/>
                <a:gd name="T32" fmla="*/ 1521804 w 1546226"/>
                <a:gd name="T33" fmla="*/ 1643532 h 1979613"/>
                <a:gd name="T34" fmla="*/ 1542420 w 1546226"/>
                <a:gd name="T35" fmla="*/ 1979613 h 1979613"/>
                <a:gd name="T36" fmla="*/ 1276311 w 1546226"/>
                <a:gd name="T37" fmla="*/ 1712016 h 1979613"/>
                <a:gd name="T38" fmla="*/ 1209387 w 1546226"/>
                <a:gd name="T39" fmla="*/ 1506880 h 1979613"/>
                <a:gd name="T40" fmla="*/ 1061267 w 1546226"/>
                <a:gd name="T41" fmla="*/ 1303011 h 1979613"/>
                <a:gd name="T42" fmla="*/ 1032087 w 1546226"/>
                <a:gd name="T43" fmla="*/ 1155896 h 1979613"/>
                <a:gd name="T44" fmla="*/ 847726 w 1546226"/>
                <a:gd name="T45" fmla="*/ 496570 h 1979613"/>
                <a:gd name="T46" fmla="*/ 896938 w 1546226"/>
                <a:gd name="T47" fmla="*/ 557212 h 1979613"/>
                <a:gd name="T48" fmla="*/ 847726 w 1546226"/>
                <a:gd name="T49" fmla="*/ 617855 h 1979613"/>
                <a:gd name="T50" fmla="*/ 656908 w 1546226"/>
                <a:gd name="T51" fmla="*/ 586740 h 1979613"/>
                <a:gd name="T52" fmla="*/ 672148 w 1546226"/>
                <a:gd name="T53" fmla="*/ 509270 h 1979613"/>
                <a:gd name="T54" fmla="*/ 988378 w 1546226"/>
                <a:gd name="T55" fmla="*/ 255587 h 1979613"/>
                <a:gd name="T56" fmla="*/ 1017588 w 1546226"/>
                <a:gd name="T57" fmla="*/ 328295 h 1979613"/>
                <a:gd name="T58" fmla="*/ 587375 w 1546226"/>
                <a:gd name="T59" fmla="*/ 371475 h 1979613"/>
                <a:gd name="T60" fmla="*/ 527050 w 1546226"/>
                <a:gd name="T61" fmla="*/ 322262 h 1979613"/>
                <a:gd name="T62" fmla="*/ 563563 w 1546226"/>
                <a:gd name="T63" fmla="*/ 252730 h 1979613"/>
                <a:gd name="T64" fmla="*/ 1543686 w 1546226"/>
                <a:gd name="T65" fmla="*/ 172057 h 1979613"/>
                <a:gd name="T66" fmla="*/ 1479895 w 1546226"/>
                <a:gd name="T67" fmla="*/ 486332 h 1979613"/>
                <a:gd name="T68" fmla="*/ 1310737 w 1546226"/>
                <a:gd name="T69" fmla="*/ 784417 h 1979613"/>
                <a:gd name="T70" fmla="*/ 1144435 w 1546226"/>
                <a:gd name="T71" fmla="*/ 941872 h 1979613"/>
                <a:gd name="T72" fmla="*/ 913707 w 1546226"/>
                <a:gd name="T73" fmla="*/ 1072978 h 1979613"/>
                <a:gd name="T74" fmla="*/ 591894 w 1546226"/>
                <a:gd name="T75" fmla="*/ 1216782 h 1979613"/>
                <a:gd name="T76" fmla="*/ 376083 w 1546226"/>
                <a:gd name="T77" fmla="*/ 1436140 h 1979613"/>
                <a:gd name="T78" fmla="*/ 278650 w 1546226"/>
                <a:gd name="T79" fmla="*/ 1673275 h 1979613"/>
                <a:gd name="T80" fmla="*/ 256752 w 1546226"/>
                <a:gd name="T81" fmla="*/ 1943107 h 1979613"/>
                <a:gd name="T82" fmla="*/ 11425 w 1546226"/>
                <a:gd name="T83" fmla="*/ 1721210 h 1979613"/>
                <a:gd name="T84" fmla="*/ 94893 w 1546226"/>
                <a:gd name="T85" fmla="*/ 1422807 h 1979613"/>
                <a:gd name="T86" fmla="*/ 266908 w 1546226"/>
                <a:gd name="T87" fmla="*/ 1159959 h 1979613"/>
                <a:gd name="T88" fmla="*/ 445904 w 1546226"/>
                <a:gd name="T89" fmla="*/ 1007266 h 1979613"/>
                <a:gd name="T90" fmla="*/ 691866 w 1546226"/>
                <a:gd name="T91" fmla="*/ 883143 h 1979613"/>
                <a:gd name="T92" fmla="*/ 1012409 w 1546226"/>
                <a:gd name="T93" fmla="*/ 720292 h 1979613"/>
                <a:gd name="T94" fmla="*/ 1199340 w 1546226"/>
                <a:gd name="T95" fmla="*/ 492998 h 1979613"/>
                <a:gd name="T96" fmla="*/ 1277730 w 1546226"/>
                <a:gd name="T97" fmla="*/ 259356 h 1979613"/>
                <a:gd name="T98" fmla="*/ 463603 w 1546226"/>
                <a:gd name="T99" fmla="*/ 0 h 1979613"/>
                <a:gd name="T100" fmla="*/ 1141411 w 1546226"/>
                <a:gd name="T101" fmla="*/ 43609 h 1979613"/>
                <a:gd name="T102" fmla="*/ 1112176 w 1546226"/>
                <a:gd name="T103" fmla="*/ 116504 h 1979613"/>
                <a:gd name="T104" fmla="*/ 419433 w 1546226"/>
                <a:gd name="T105" fmla="*/ 105681 h 1979613"/>
                <a:gd name="T106" fmla="*/ 412124 w 1546226"/>
                <a:gd name="T107" fmla="*/ 27693 h 1979613"/>
                <a:gd name="T108" fmla="*/ 256779 w 1546226"/>
                <a:gd name="T109" fmla="*/ 31137 h 1979613"/>
                <a:gd name="T110" fmla="*/ 279287 w 1546226"/>
                <a:gd name="T111" fmla="*/ 311049 h 1979613"/>
                <a:gd name="T112" fmla="*/ 361076 w 1546226"/>
                <a:gd name="T113" fmla="*/ 519156 h 1979613"/>
                <a:gd name="T114" fmla="*/ 530043 w 1546226"/>
                <a:gd name="T115" fmla="*/ 718050 h 1979613"/>
                <a:gd name="T116" fmla="*/ 466323 w 1546226"/>
                <a:gd name="T117" fmla="*/ 850539 h 1979613"/>
                <a:gd name="T118" fmla="*/ 255828 w 1546226"/>
                <a:gd name="T119" fmla="*/ 808600 h 1979613"/>
                <a:gd name="T120" fmla="*/ 108418 w 1546226"/>
                <a:gd name="T121" fmla="*/ 587149 h 1979613"/>
                <a:gd name="T122" fmla="*/ 28214 w 1546226"/>
                <a:gd name="T123" fmla="*/ 353306 h 1979613"/>
                <a:gd name="T124" fmla="*/ 2853 w 1546226"/>
                <a:gd name="T125" fmla="*/ 15886 h 1979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6226" h="1979613">
                  <a:moveTo>
                    <a:pt x="463603" y="1855788"/>
                  </a:moveTo>
                  <a:lnTo>
                    <a:pt x="1082623" y="1855788"/>
                  </a:lnTo>
                  <a:lnTo>
                    <a:pt x="1088978" y="1856106"/>
                  </a:lnTo>
                  <a:lnTo>
                    <a:pt x="1095016" y="1857058"/>
                  </a:lnTo>
                  <a:lnTo>
                    <a:pt x="1101054" y="1858646"/>
                  </a:lnTo>
                  <a:lnTo>
                    <a:pt x="1106773" y="1860551"/>
                  </a:lnTo>
                  <a:lnTo>
                    <a:pt x="1112176" y="1863091"/>
                  </a:lnTo>
                  <a:lnTo>
                    <a:pt x="1117260" y="1866266"/>
                  </a:lnTo>
                  <a:lnTo>
                    <a:pt x="1122026" y="1869758"/>
                  </a:lnTo>
                  <a:lnTo>
                    <a:pt x="1126157" y="1873886"/>
                  </a:lnTo>
                  <a:lnTo>
                    <a:pt x="1130606" y="1878013"/>
                  </a:lnTo>
                  <a:lnTo>
                    <a:pt x="1134102" y="1883093"/>
                  </a:lnTo>
                  <a:lnTo>
                    <a:pt x="1137279" y="1888173"/>
                  </a:lnTo>
                  <a:lnTo>
                    <a:pt x="1139504" y="1893571"/>
                  </a:lnTo>
                  <a:lnTo>
                    <a:pt x="1141411" y="1899286"/>
                  </a:lnTo>
                  <a:lnTo>
                    <a:pt x="1142999" y="1905318"/>
                  </a:lnTo>
                  <a:lnTo>
                    <a:pt x="1144270" y="1911351"/>
                  </a:lnTo>
                  <a:lnTo>
                    <a:pt x="1144588" y="1917701"/>
                  </a:lnTo>
                  <a:lnTo>
                    <a:pt x="1144270" y="1924051"/>
                  </a:lnTo>
                  <a:lnTo>
                    <a:pt x="1142999" y="1930401"/>
                  </a:lnTo>
                  <a:lnTo>
                    <a:pt x="1141411" y="1936116"/>
                  </a:lnTo>
                  <a:lnTo>
                    <a:pt x="1139504" y="1941513"/>
                  </a:lnTo>
                  <a:lnTo>
                    <a:pt x="1137279" y="1947228"/>
                  </a:lnTo>
                  <a:lnTo>
                    <a:pt x="1134102" y="1952308"/>
                  </a:lnTo>
                  <a:lnTo>
                    <a:pt x="1130606" y="1956753"/>
                  </a:lnTo>
                  <a:lnTo>
                    <a:pt x="1126157" y="1961198"/>
                  </a:lnTo>
                  <a:lnTo>
                    <a:pt x="1122026" y="1965643"/>
                  </a:lnTo>
                  <a:lnTo>
                    <a:pt x="1117260" y="1969136"/>
                  </a:lnTo>
                  <a:lnTo>
                    <a:pt x="1112176" y="1972311"/>
                  </a:lnTo>
                  <a:lnTo>
                    <a:pt x="1106773" y="1974533"/>
                  </a:lnTo>
                  <a:lnTo>
                    <a:pt x="1101054" y="1976756"/>
                  </a:lnTo>
                  <a:lnTo>
                    <a:pt x="1095016" y="1978026"/>
                  </a:lnTo>
                  <a:lnTo>
                    <a:pt x="1088978" y="1979296"/>
                  </a:lnTo>
                  <a:lnTo>
                    <a:pt x="1082623" y="1979613"/>
                  </a:lnTo>
                  <a:lnTo>
                    <a:pt x="463603" y="1979613"/>
                  </a:lnTo>
                  <a:lnTo>
                    <a:pt x="457248" y="1979296"/>
                  </a:lnTo>
                  <a:lnTo>
                    <a:pt x="450892" y="1978026"/>
                  </a:lnTo>
                  <a:lnTo>
                    <a:pt x="445172" y="1976756"/>
                  </a:lnTo>
                  <a:lnTo>
                    <a:pt x="439135" y="1974533"/>
                  </a:lnTo>
                  <a:lnTo>
                    <a:pt x="433733" y="1972311"/>
                  </a:lnTo>
                  <a:lnTo>
                    <a:pt x="428648" y="1969136"/>
                  </a:lnTo>
                  <a:lnTo>
                    <a:pt x="423882" y="1965643"/>
                  </a:lnTo>
                  <a:lnTo>
                    <a:pt x="419433" y="1961198"/>
                  </a:lnTo>
                  <a:lnTo>
                    <a:pt x="415620" y="1956753"/>
                  </a:lnTo>
                  <a:lnTo>
                    <a:pt x="412124" y="1952308"/>
                  </a:lnTo>
                  <a:lnTo>
                    <a:pt x="408946" y="1947228"/>
                  </a:lnTo>
                  <a:lnTo>
                    <a:pt x="406087" y="1941513"/>
                  </a:lnTo>
                  <a:lnTo>
                    <a:pt x="404180" y="1936116"/>
                  </a:lnTo>
                  <a:lnTo>
                    <a:pt x="402591" y="1930401"/>
                  </a:lnTo>
                  <a:lnTo>
                    <a:pt x="401956" y="1924051"/>
                  </a:lnTo>
                  <a:lnTo>
                    <a:pt x="401638" y="1917701"/>
                  </a:lnTo>
                  <a:lnTo>
                    <a:pt x="401956" y="1911351"/>
                  </a:lnTo>
                  <a:lnTo>
                    <a:pt x="402591" y="1905318"/>
                  </a:lnTo>
                  <a:lnTo>
                    <a:pt x="404180" y="1899286"/>
                  </a:lnTo>
                  <a:lnTo>
                    <a:pt x="406087" y="1893571"/>
                  </a:lnTo>
                  <a:lnTo>
                    <a:pt x="408946" y="1888173"/>
                  </a:lnTo>
                  <a:lnTo>
                    <a:pt x="412124" y="1883093"/>
                  </a:lnTo>
                  <a:lnTo>
                    <a:pt x="415620" y="1878013"/>
                  </a:lnTo>
                  <a:lnTo>
                    <a:pt x="419433" y="1873886"/>
                  </a:lnTo>
                  <a:lnTo>
                    <a:pt x="423882" y="1869758"/>
                  </a:lnTo>
                  <a:lnTo>
                    <a:pt x="428648" y="1866266"/>
                  </a:lnTo>
                  <a:lnTo>
                    <a:pt x="433733" y="1863091"/>
                  </a:lnTo>
                  <a:lnTo>
                    <a:pt x="439135" y="1860551"/>
                  </a:lnTo>
                  <a:lnTo>
                    <a:pt x="445172" y="1858646"/>
                  </a:lnTo>
                  <a:lnTo>
                    <a:pt x="450892" y="1857058"/>
                  </a:lnTo>
                  <a:lnTo>
                    <a:pt x="457248" y="1856106"/>
                  </a:lnTo>
                  <a:lnTo>
                    <a:pt x="463603" y="1855788"/>
                  </a:lnTo>
                  <a:close/>
                  <a:moveTo>
                    <a:pt x="587375" y="1608138"/>
                  </a:moveTo>
                  <a:lnTo>
                    <a:pt x="958851" y="1608138"/>
                  </a:lnTo>
                  <a:lnTo>
                    <a:pt x="965201" y="1608456"/>
                  </a:lnTo>
                  <a:lnTo>
                    <a:pt x="971551" y="1609408"/>
                  </a:lnTo>
                  <a:lnTo>
                    <a:pt x="977266" y="1610996"/>
                  </a:lnTo>
                  <a:lnTo>
                    <a:pt x="982981" y="1612901"/>
                  </a:lnTo>
                  <a:lnTo>
                    <a:pt x="988378" y="1615758"/>
                  </a:lnTo>
                  <a:lnTo>
                    <a:pt x="993458" y="1618616"/>
                  </a:lnTo>
                  <a:lnTo>
                    <a:pt x="998221" y="1622426"/>
                  </a:lnTo>
                  <a:lnTo>
                    <a:pt x="1002348" y="1626236"/>
                  </a:lnTo>
                  <a:lnTo>
                    <a:pt x="1006793" y="1630998"/>
                  </a:lnTo>
                  <a:lnTo>
                    <a:pt x="1010286" y="1635761"/>
                  </a:lnTo>
                  <a:lnTo>
                    <a:pt x="1013461" y="1640841"/>
                  </a:lnTo>
                  <a:lnTo>
                    <a:pt x="1015683" y="1646238"/>
                  </a:lnTo>
                  <a:lnTo>
                    <a:pt x="1017588" y="1651636"/>
                  </a:lnTo>
                  <a:lnTo>
                    <a:pt x="1019176" y="1657668"/>
                  </a:lnTo>
                  <a:lnTo>
                    <a:pt x="1020446" y="1663701"/>
                  </a:lnTo>
                  <a:lnTo>
                    <a:pt x="1020763" y="1670051"/>
                  </a:lnTo>
                  <a:lnTo>
                    <a:pt x="1020446" y="1676401"/>
                  </a:lnTo>
                  <a:lnTo>
                    <a:pt x="1019176" y="1682751"/>
                  </a:lnTo>
                  <a:lnTo>
                    <a:pt x="1017588" y="1688466"/>
                  </a:lnTo>
                  <a:lnTo>
                    <a:pt x="1015683" y="1694498"/>
                  </a:lnTo>
                  <a:lnTo>
                    <a:pt x="1013461" y="1699578"/>
                  </a:lnTo>
                  <a:lnTo>
                    <a:pt x="1010286" y="1704658"/>
                  </a:lnTo>
                  <a:lnTo>
                    <a:pt x="1006793" y="1709738"/>
                  </a:lnTo>
                  <a:lnTo>
                    <a:pt x="1002348" y="1713866"/>
                  </a:lnTo>
                  <a:lnTo>
                    <a:pt x="998221" y="1717993"/>
                  </a:lnTo>
                  <a:lnTo>
                    <a:pt x="993458" y="1721486"/>
                  </a:lnTo>
                  <a:lnTo>
                    <a:pt x="988378" y="1724661"/>
                  </a:lnTo>
                  <a:lnTo>
                    <a:pt x="982981" y="1727201"/>
                  </a:lnTo>
                  <a:lnTo>
                    <a:pt x="977266" y="1729106"/>
                  </a:lnTo>
                  <a:lnTo>
                    <a:pt x="971551" y="1730693"/>
                  </a:lnTo>
                  <a:lnTo>
                    <a:pt x="965201" y="1731646"/>
                  </a:lnTo>
                  <a:lnTo>
                    <a:pt x="958851" y="1731963"/>
                  </a:lnTo>
                  <a:lnTo>
                    <a:pt x="587375" y="1731963"/>
                  </a:lnTo>
                  <a:lnTo>
                    <a:pt x="581343" y="1731646"/>
                  </a:lnTo>
                  <a:lnTo>
                    <a:pt x="575310" y="1730693"/>
                  </a:lnTo>
                  <a:lnTo>
                    <a:pt x="568960" y="1729106"/>
                  </a:lnTo>
                  <a:lnTo>
                    <a:pt x="563563" y="1727201"/>
                  </a:lnTo>
                  <a:lnTo>
                    <a:pt x="558165" y="1724661"/>
                  </a:lnTo>
                  <a:lnTo>
                    <a:pt x="553085" y="1721486"/>
                  </a:lnTo>
                  <a:lnTo>
                    <a:pt x="548323" y="1717993"/>
                  </a:lnTo>
                  <a:lnTo>
                    <a:pt x="543878" y="1713866"/>
                  </a:lnTo>
                  <a:lnTo>
                    <a:pt x="539750" y="1709738"/>
                  </a:lnTo>
                  <a:lnTo>
                    <a:pt x="536258" y="1704658"/>
                  </a:lnTo>
                  <a:lnTo>
                    <a:pt x="533083" y="1699578"/>
                  </a:lnTo>
                  <a:lnTo>
                    <a:pt x="530543" y="1694498"/>
                  </a:lnTo>
                  <a:lnTo>
                    <a:pt x="528320" y="1688466"/>
                  </a:lnTo>
                  <a:lnTo>
                    <a:pt x="527050" y="1682751"/>
                  </a:lnTo>
                  <a:lnTo>
                    <a:pt x="526098" y="1676401"/>
                  </a:lnTo>
                  <a:lnTo>
                    <a:pt x="525463" y="1670051"/>
                  </a:lnTo>
                  <a:lnTo>
                    <a:pt x="526098" y="1663701"/>
                  </a:lnTo>
                  <a:lnTo>
                    <a:pt x="527050" y="1657668"/>
                  </a:lnTo>
                  <a:lnTo>
                    <a:pt x="528320" y="1651636"/>
                  </a:lnTo>
                  <a:lnTo>
                    <a:pt x="530543" y="1646238"/>
                  </a:lnTo>
                  <a:lnTo>
                    <a:pt x="533083" y="1640841"/>
                  </a:lnTo>
                  <a:lnTo>
                    <a:pt x="536258" y="1635761"/>
                  </a:lnTo>
                  <a:lnTo>
                    <a:pt x="539750" y="1630998"/>
                  </a:lnTo>
                  <a:lnTo>
                    <a:pt x="543878" y="1626236"/>
                  </a:lnTo>
                  <a:lnTo>
                    <a:pt x="548323" y="1622426"/>
                  </a:lnTo>
                  <a:lnTo>
                    <a:pt x="553085" y="1618616"/>
                  </a:lnTo>
                  <a:lnTo>
                    <a:pt x="558165" y="1615758"/>
                  </a:lnTo>
                  <a:lnTo>
                    <a:pt x="563563" y="1612901"/>
                  </a:lnTo>
                  <a:lnTo>
                    <a:pt x="568960" y="1610996"/>
                  </a:lnTo>
                  <a:lnTo>
                    <a:pt x="575310" y="1609408"/>
                  </a:lnTo>
                  <a:lnTo>
                    <a:pt x="581343" y="1608456"/>
                  </a:lnTo>
                  <a:lnTo>
                    <a:pt x="587375" y="1608138"/>
                  </a:lnTo>
                  <a:close/>
                  <a:moveTo>
                    <a:pt x="711201" y="1362075"/>
                  </a:moveTo>
                  <a:lnTo>
                    <a:pt x="835026" y="1362075"/>
                  </a:lnTo>
                  <a:lnTo>
                    <a:pt x="841376" y="1362710"/>
                  </a:lnTo>
                  <a:lnTo>
                    <a:pt x="847726" y="1363345"/>
                  </a:lnTo>
                  <a:lnTo>
                    <a:pt x="853441" y="1364933"/>
                  </a:lnTo>
                  <a:lnTo>
                    <a:pt x="859473" y="1366838"/>
                  </a:lnTo>
                  <a:lnTo>
                    <a:pt x="864553" y="1369695"/>
                  </a:lnTo>
                  <a:lnTo>
                    <a:pt x="869633" y="1372870"/>
                  </a:lnTo>
                  <a:lnTo>
                    <a:pt x="874713" y="1376363"/>
                  </a:lnTo>
                  <a:lnTo>
                    <a:pt x="879158" y="1380173"/>
                  </a:lnTo>
                  <a:lnTo>
                    <a:pt x="882968" y="1384618"/>
                  </a:lnTo>
                  <a:lnTo>
                    <a:pt x="886461" y="1389380"/>
                  </a:lnTo>
                  <a:lnTo>
                    <a:pt x="889636" y="1394460"/>
                  </a:lnTo>
                  <a:lnTo>
                    <a:pt x="892493" y="1399858"/>
                  </a:lnTo>
                  <a:lnTo>
                    <a:pt x="894398" y="1405573"/>
                  </a:lnTo>
                  <a:lnTo>
                    <a:pt x="895986" y="1411605"/>
                  </a:lnTo>
                  <a:lnTo>
                    <a:pt x="896621" y="1417320"/>
                  </a:lnTo>
                  <a:lnTo>
                    <a:pt x="896938" y="1423670"/>
                  </a:lnTo>
                  <a:lnTo>
                    <a:pt x="896621" y="1430338"/>
                  </a:lnTo>
                  <a:lnTo>
                    <a:pt x="895986" y="1436370"/>
                  </a:lnTo>
                  <a:lnTo>
                    <a:pt x="894398" y="1442403"/>
                  </a:lnTo>
                  <a:lnTo>
                    <a:pt x="892493" y="1448118"/>
                  </a:lnTo>
                  <a:lnTo>
                    <a:pt x="889636" y="1453515"/>
                  </a:lnTo>
                  <a:lnTo>
                    <a:pt x="886461" y="1458595"/>
                  </a:lnTo>
                  <a:lnTo>
                    <a:pt x="882968" y="1463358"/>
                  </a:lnTo>
                  <a:lnTo>
                    <a:pt x="879158" y="1467485"/>
                  </a:lnTo>
                  <a:lnTo>
                    <a:pt x="874713" y="1471930"/>
                  </a:lnTo>
                  <a:lnTo>
                    <a:pt x="869633" y="1475423"/>
                  </a:lnTo>
                  <a:lnTo>
                    <a:pt x="864553" y="1478598"/>
                  </a:lnTo>
                  <a:lnTo>
                    <a:pt x="859473" y="1480820"/>
                  </a:lnTo>
                  <a:lnTo>
                    <a:pt x="853441" y="1483360"/>
                  </a:lnTo>
                  <a:lnTo>
                    <a:pt x="847726" y="1484313"/>
                  </a:lnTo>
                  <a:lnTo>
                    <a:pt x="841376" y="1485583"/>
                  </a:lnTo>
                  <a:lnTo>
                    <a:pt x="835026" y="1485900"/>
                  </a:lnTo>
                  <a:lnTo>
                    <a:pt x="711201" y="1485900"/>
                  </a:lnTo>
                  <a:lnTo>
                    <a:pt x="705168" y="1485583"/>
                  </a:lnTo>
                  <a:lnTo>
                    <a:pt x="698818" y="1484313"/>
                  </a:lnTo>
                  <a:lnTo>
                    <a:pt x="692786" y="1483360"/>
                  </a:lnTo>
                  <a:lnTo>
                    <a:pt x="687388" y="1480820"/>
                  </a:lnTo>
                  <a:lnTo>
                    <a:pt x="681991" y="1478598"/>
                  </a:lnTo>
                  <a:lnTo>
                    <a:pt x="676911" y="1475423"/>
                  </a:lnTo>
                  <a:lnTo>
                    <a:pt x="672148" y="1471930"/>
                  </a:lnTo>
                  <a:lnTo>
                    <a:pt x="667703" y="1467485"/>
                  </a:lnTo>
                  <a:lnTo>
                    <a:pt x="663576" y="1463358"/>
                  </a:lnTo>
                  <a:lnTo>
                    <a:pt x="660083" y="1458595"/>
                  </a:lnTo>
                  <a:lnTo>
                    <a:pt x="656908" y="1453515"/>
                  </a:lnTo>
                  <a:lnTo>
                    <a:pt x="654368" y="1448118"/>
                  </a:lnTo>
                  <a:lnTo>
                    <a:pt x="652463" y="1442403"/>
                  </a:lnTo>
                  <a:lnTo>
                    <a:pt x="650876" y="1436370"/>
                  </a:lnTo>
                  <a:lnTo>
                    <a:pt x="649923" y="1430338"/>
                  </a:lnTo>
                  <a:lnTo>
                    <a:pt x="649288" y="1423670"/>
                  </a:lnTo>
                  <a:lnTo>
                    <a:pt x="649923" y="1417320"/>
                  </a:lnTo>
                  <a:lnTo>
                    <a:pt x="650876" y="1411605"/>
                  </a:lnTo>
                  <a:lnTo>
                    <a:pt x="652463" y="1405573"/>
                  </a:lnTo>
                  <a:lnTo>
                    <a:pt x="654368" y="1399858"/>
                  </a:lnTo>
                  <a:lnTo>
                    <a:pt x="656908" y="1394460"/>
                  </a:lnTo>
                  <a:lnTo>
                    <a:pt x="660083" y="1389380"/>
                  </a:lnTo>
                  <a:lnTo>
                    <a:pt x="663576" y="1384618"/>
                  </a:lnTo>
                  <a:lnTo>
                    <a:pt x="667703" y="1380173"/>
                  </a:lnTo>
                  <a:lnTo>
                    <a:pt x="672148" y="1376363"/>
                  </a:lnTo>
                  <a:lnTo>
                    <a:pt x="676911" y="1372870"/>
                  </a:lnTo>
                  <a:lnTo>
                    <a:pt x="681991" y="1369695"/>
                  </a:lnTo>
                  <a:lnTo>
                    <a:pt x="687388" y="1366838"/>
                  </a:lnTo>
                  <a:lnTo>
                    <a:pt x="692786" y="1364933"/>
                  </a:lnTo>
                  <a:lnTo>
                    <a:pt x="698818" y="1363345"/>
                  </a:lnTo>
                  <a:lnTo>
                    <a:pt x="705168" y="1362710"/>
                  </a:lnTo>
                  <a:lnTo>
                    <a:pt x="711201" y="1362075"/>
                  </a:lnTo>
                  <a:close/>
                  <a:moveTo>
                    <a:pt x="1181793" y="1068388"/>
                  </a:moveTo>
                  <a:lnTo>
                    <a:pt x="1199238" y="1082973"/>
                  </a:lnTo>
                  <a:lnTo>
                    <a:pt x="1215731" y="1097240"/>
                  </a:lnTo>
                  <a:lnTo>
                    <a:pt x="1231590" y="1112142"/>
                  </a:lnTo>
                  <a:lnTo>
                    <a:pt x="1247448" y="1127044"/>
                  </a:lnTo>
                  <a:lnTo>
                    <a:pt x="1262038" y="1142262"/>
                  </a:lnTo>
                  <a:lnTo>
                    <a:pt x="1276628" y="1157164"/>
                  </a:lnTo>
                  <a:lnTo>
                    <a:pt x="1290267" y="1172700"/>
                  </a:lnTo>
                  <a:lnTo>
                    <a:pt x="1304222" y="1188236"/>
                  </a:lnTo>
                  <a:lnTo>
                    <a:pt x="1316909" y="1203772"/>
                  </a:lnTo>
                  <a:lnTo>
                    <a:pt x="1329596" y="1219308"/>
                  </a:lnTo>
                  <a:lnTo>
                    <a:pt x="1341332" y="1235160"/>
                  </a:lnTo>
                  <a:lnTo>
                    <a:pt x="1353067" y="1250696"/>
                  </a:lnTo>
                  <a:lnTo>
                    <a:pt x="1363851" y="1266866"/>
                  </a:lnTo>
                  <a:lnTo>
                    <a:pt x="1374952" y="1282402"/>
                  </a:lnTo>
                  <a:lnTo>
                    <a:pt x="1385102" y="1298572"/>
                  </a:lnTo>
                  <a:lnTo>
                    <a:pt x="1394934" y="1314425"/>
                  </a:lnTo>
                  <a:lnTo>
                    <a:pt x="1404132" y="1330278"/>
                  </a:lnTo>
                  <a:lnTo>
                    <a:pt x="1413330" y="1346131"/>
                  </a:lnTo>
                  <a:lnTo>
                    <a:pt x="1421894" y="1362301"/>
                  </a:lnTo>
                  <a:lnTo>
                    <a:pt x="1430141" y="1377837"/>
                  </a:lnTo>
                  <a:lnTo>
                    <a:pt x="1438070" y="1394007"/>
                  </a:lnTo>
                  <a:lnTo>
                    <a:pt x="1445365" y="1409543"/>
                  </a:lnTo>
                  <a:lnTo>
                    <a:pt x="1452343" y="1425079"/>
                  </a:lnTo>
                  <a:lnTo>
                    <a:pt x="1459003" y="1440931"/>
                  </a:lnTo>
                  <a:lnTo>
                    <a:pt x="1465664" y="1456467"/>
                  </a:lnTo>
                  <a:lnTo>
                    <a:pt x="1471690" y="1471686"/>
                  </a:lnTo>
                  <a:lnTo>
                    <a:pt x="1477399" y="1486905"/>
                  </a:lnTo>
                  <a:lnTo>
                    <a:pt x="1483109" y="1502124"/>
                  </a:lnTo>
                  <a:lnTo>
                    <a:pt x="1488183" y="1517025"/>
                  </a:lnTo>
                  <a:lnTo>
                    <a:pt x="1492624" y="1531927"/>
                  </a:lnTo>
                  <a:lnTo>
                    <a:pt x="1501822" y="1561413"/>
                  </a:lnTo>
                  <a:lnTo>
                    <a:pt x="1506579" y="1577901"/>
                  </a:lnTo>
                  <a:lnTo>
                    <a:pt x="1510703" y="1594705"/>
                  </a:lnTo>
                  <a:lnTo>
                    <a:pt x="1514509" y="1611192"/>
                  </a:lnTo>
                  <a:lnTo>
                    <a:pt x="1518315" y="1627045"/>
                  </a:lnTo>
                  <a:lnTo>
                    <a:pt x="1521804" y="1643532"/>
                  </a:lnTo>
                  <a:lnTo>
                    <a:pt x="1524976" y="1659067"/>
                  </a:lnTo>
                  <a:lnTo>
                    <a:pt x="1530685" y="1690773"/>
                  </a:lnTo>
                  <a:lnTo>
                    <a:pt x="1535125" y="1721528"/>
                  </a:lnTo>
                  <a:lnTo>
                    <a:pt x="1538931" y="1751014"/>
                  </a:lnTo>
                  <a:lnTo>
                    <a:pt x="1541786" y="1780184"/>
                  </a:lnTo>
                  <a:lnTo>
                    <a:pt x="1543689" y="1807451"/>
                  </a:lnTo>
                  <a:lnTo>
                    <a:pt x="1545275" y="1834084"/>
                  </a:lnTo>
                  <a:lnTo>
                    <a:pt x="1545909" y="1859448"/>
                  </a:lnTo>
                  <a:lnTo>
                    <a:pt x="1546226" y="1883228"/>
                  </a:lnTo>
                  <a:lnTo>
                    <a:pt x="1546226" y="1905739"/>
                  </a:lnTo>
                  <a:lnTo>
                    <a:pt x="1545592" y="1926665"/>
                  </a:lnTo>
                  <a:lnTo>
                    <a:pt x="1544640" y="1946005"/>
                  </a:lnTo>
                  <a:lnTo>
                    <a:pt x="1543689" y="1963443"/>
                  </a:lnTo>
                  <a:lnTo>
                    <a:pt x="1542420" y="1979613"/>
                  </a:lnTo>
                  <a:lnTo>
                    <a:pt x="1286461" y="1979613"/>
                  </a:lnTo>
                  <a:lnTo>
                    <a:pt x="1288681" y="1961224"/>
                  </a:lnTo>
                  <a:lnTo>
                    <a:pt x="1289632" y="1948859"/>
                  </a:lnTo>
                  <a:lnTo>
                    <a:pt x="1290901" y="1934591"/>
                  </a:lnTo>
                  <a:lnTo>
                    <a:pt x="1291535" y="1919055"/>
                  </a:lnTo>
                  <a:lnTo>
                    <a:pt x="1291853" y="1900983"/>
                  </a:lnTo>
                  <a:lnTo>
                    <a:pt x="1292487" y="1881642"/>
                  </a:lnTo>
                  <a:lnTo>
                    <a:pt x="1291853" y="1861033"/>
                  </a:lnTo>
                  <a:lnTo>
                    <a:pt x="1291218" y="1839156"/>
                  </a:lnTo>
                  <a:lnTo>
                    <a:pt x="1289950" y="1815694"/>
                  </a:lnTo>
                  <a:lnTo>
                    <a:pt x="1287729" y="1791281"/>
                  </a:lnTo>
                  <a:lnTo>
                    <a:pt x="1284875" y="1765916"/>
                  </a:lnTo>
                  <a:lnTo>
                    <a:pt x="1281069" y="1739283"/>
                  </a:lnTo>
                  <a:lnTo>
                    <a:pt x="1276311" y="1712016"/>
                  </a:lnTo>
                  <a:lnTo>
                    <a:pt x="1273456" y="1698383"/>
                  </a:lnTo>
                  <a:lnTo>
                    <a:pt x="1270919" y="1684115"/>
                  </a:lnTo>
                  <a:lnTo>
                    <a:pt x="1267430" y="1669847"/>
                  </a:lnTo>
                  <a:lnTo>
                    <a:pt x="1263624" y="1655263"/>
                  </a:lnTo>
                  <a:lnTo>
                    <a:pt x="1259818" y="1640678"/>
                  </a:lnTo>
                  <a:lnTo>
                    <a:pt x="1256012" y="1626410"/>
                  </a:lnTo>
                  <a:lnTo>
                    <a:pt x="1251254" y="1611509"/>
                  </a:lnTo>
                  <a:lnTo>
                    <a:pt x="1246497" y="1596607"/>
                  </a:lnTo>
                  <a:lnTo>
                    <a:pt x="1241105" y="1581705"/>
                  </a:lnTo>
                  <a:lnTo>
                    <a:pt x="1235713" y="1566803"/>
                  </a:lnTo>
                  <a:lnTo>
                    <a:pt x="1229686" y="1551902"/>
                  </a:lnTo>
                  <a:lnTo>
                    <a:pt x="1223343" y="1536683"/>
                  </a:lnTo>
                  <a:lnTo>
                    <a:pt x="1216365" y="1521781"/>
                  </a:lnTo>
                  <a:lnTo>
                    <a:pt x="1209387" y="1506880"/>
                  </a:lnTo>
                  <a:lnTo>
                    <a:pt x="1201775" y="1491661"/>
                  </a:lnTo>
                  <a:lnTo>
                    <a:pt x="1194163" y="1476759"/>
                  </a:lnTo>
                  <a:lnTo>
                    <a:pt x="1185599" y="1461540"/>
                  </a:lnTo>
                  <a:lnTo>
                    <a:pt x="1176718" y="1446638"/>
                  </a:lnTo>
                  <a:lnTo>
                    <a:pt x="1167520" y="1431737"/>
                  </a:lnTo>
                  <a:lnTo>
                    <a:pt x="1157688" y="1416835"/>
                  </a:lnTo>
                  <a:lnTo>
                    <a:pt x="1147538" y="1402567"/>
                  </a:lnTo>
                  <a:lnTo>
                    <a:pt x="1136437" y="1387666"/>
                  </a:lnTo>
                  <a:lnTo>
                    <a:pt x="1125653" y="1373081"/>
                  </a:lnTo>
                  <a:lnTo>
                    <a:pt x="1113918" y="1359130"/>
                  </a:lnTo>
                  <a:lnTo>
                    <a:pt x="1101231" y="1344545"/>
                  </a:lnTo>
                  <a:lnTo>
                    <a:pt x="1088861" y="1330595"/>
                  </a:lnTo>
                  <a:lnTo>
                    <a:pt x="1075540" y="1316961"/>
                  </a:lnTo>
                  <a:lnTo>
                    <a:pt x="1061267" y="1303011"/>
                  </a:lnTo>
                  <a:lnTo>
                    <a:pt x="1046994" y="1289377"/>
                  </a:lnTo>
                  <a:lnTo>
                    <a:pt x="1032087" y="1276061"/>
                  </a:lnTo>
                  <a:lnTo>
                    <a:pt x="1016228" y="1263062"/>
                  </a:lnTo>
                  <a:lnTo>
                    <a:pt x="1000052" y="1250379"/>
                  </a:lnTo>
                  <a:lnTo>
                    <a:pt x="983242" y="1237697"/>
                  </a:lnTo>
                  <a:lnTo>
                    <a:pt x="965798" y="1225332"/>
                  </a:lnTo>
                  <a:lnTo>
                    <a:pt x="947402" y="1213283"/>
                  </a:lnTo>
                  <a:lnTo>
                    <a:pt x="928688" y="1201552"/>
                  </a:lnTo>
                  <a:lnTo>
                    <a:pt x="946767" y="1194260"/>
                  </a:lnTo>
                  <a:lnTo>
                    <a:pt x="964212" y="1186968"/>
                  </a:lnTo>
                  <a:lnTo>
                    <a:pt x="981973" y="1179358"/>
                  </a:lnTo>
                  <a:lnTo>
                    <a:pt x="998784" y="1171749"/>
                  </a:lnTo>
                  <a:lnTo>
                    <a:pt x="1015594" y="1163822"/>
                  </a:lnTo>
                  <a:lnTo>
                    <a:pt x="1032087" y="1155896"/>
                  </a:lnTo>
                  <a:lnTo>
                    <a:pt x="1048580" y="1147652"/>
                  </a:lnTo>
                  <a:lnTo>
                    <a:pt x="1064122" y="1139726"/>
                  </a:lnTo>
                  <a:lnTo>
                    <a:pt x="1079663" y="1130848"/>
                  </a:lnTo>
                  <a:lnTo>
                    <a:pt x="1095522" y="1122288"/>
                  </a:lnTo>
                  <a:lnTo>
                    <a:pt x="1110429" y="1113727"/>
                  </a:lnTo>
                  <a:lnTo>
                    <a:pt x="1125336" y="1105167"/>
                  </a:lnTo>
                  <a:lnTo>
                    <a:pt x="1139609" y="1096289"/>
                  </a:lnTo>
                  <a:lnTo>
                    <a:pt x="1154199" y="1087094"/>
                  </a:lnTo>
                  <a:lnTo>
                    <a:pt x="1168155" y="1077900"/>
                  </a:lnTo>
                  <a:lnTo>
                    <a:pt x="1181793" y="1068388"/>
                  </a:lnTo>
                  <a:close/>
                  <a:moveTo>
                    <a:pt x="711201" y="495300"/>
                  </a:moveTo>
                  <a:lnTo>
                    <a:pt x="835026" y="495300"/>
                  </a:lnTo>
                  <a:lnTo>
                    <a:pt x="841376" y="495617"/>
                  </a:lnTo>
                  <a:lnTo>
                    <a:pt x="847726" y="496570"/>
                  </a:lnTo>
                  <a:lnTo>
                    <a:pt x="853441" y="498157"/>
                  </a:lnTo>
                  <a:lnTo>
                    <a:pt x="859473" y="500062"/>
                  </a:lnTo>
                  <a:lnTo>
                    <a:pt x="864553" y="502602"/>
                  </a:lnTo>
                  <a:lnTo>
                    <a:pt x="869633" y="505777"/>
                  </a:lnTo>
                  <a:lnTo>
                    <a:pt x="874713" y="509270"/>
                  </a:lnTo>
                  <a:lnTo>
                    <a:pt x="879158" y="513397"/>
                  </a:lnTo>
                  <a:lnTo>
                    <a:pt x="882968" y="518160"/>
                  </a:lnTo>
                  <a:lnTo>
                    <a:pt x="886461" y="522605"/>
                  </a:lnTo>
                  <a:lnTo>
                    <a:pt x="889636" y="527685"/>
                  </a:lnTo>
                  <a:lnTo>
                    <a:pt x="892493" y="533400"/>
                  </a:lnTo>
                  <a:lnTo>
                    <a:pt x="894398" y="538797"/>
                  </a:lnTo>
                  <a:lnTo>
                    <a:pt x="895986" y="544512"/>
                  </a:lnTo>
                  <a:lnTo>
                    <a:pt x="896621" y="550862"/>
                  </a:lnTo>
                  <a:lnTo>
                    <a:pt x="896938" y="557212"/>
                  </a:lnTo>
                  <a:lnTo>
                    <a:pt x="896621" y="563562"/>
                  </a:lnTo>
                  <a:lnTo>
                    <a:pt x="895986" y="569595"/>
                  </a:lnTo>
                  <a:lnTo>
                    <a:pt x="894398" y="575627"/>
                  </a:lnTo>
                  <a:lnTo>
                    <a:pt x="892493" y="581342"/>
                  </a:lnTo>
                  <a:lnTo>
                    <a:pt x="889636" y="586740"/>
                  </a:lnTo>
                  <a:lnTo>
                    <a:pt x="886461" y="591820"/>
                  </a:lnTo>
                  <a:lnTo>
                    <a:pt x="882968" y="596265"/>
                  </a:lnTo>
                  <a:lnTo>
                    <a:pt x="879158" y="601027"/>
                  </a:lnTo>
                  <a:lnTo>
                    <a:pt x="874713" y="605155"/>
                  </a:lnTo>
                  <a:lnTo>
                    <a:pt x="869633" y="608647"/>
                  </a:lnTo>
                  <a:lnTo>
                    <a:pt x="864553" y="611822"/>
                  </a:lnTo>
                  <a:lnTo>
                    <a:pt x="859473" y="614045"/>
                  </a:lnTo>
                  <a:lnTo>
                    <a:pt x="853441" y="616267"/>
                  </a:lnTo>
                  <a:lnTo>
                    <a:pt x="847726" y="617855"/>
                  </a:lnTo>
                  <a:lnTo>
                    <a:pt x="841376" y="618807"/>
                  </a:lnTo>
                  <a:lnTo>
                    <a:pt x="835026" y="619125"/>
                  </a:lnTo>
                  <a:lnTo>
                    <a:pt x="711201" y="619125"/>
                  </a:lnTo>
                  <a:lnTo>
                    <a:pt x="705168" y="618807"/>
                  </a:lnTo>
                  <a:lnTo>
                    <a:pt x="698818" y="617855"/>
                  </a:lnTo>
                  <a:lnTo>
                    <a:pt x="692786" y="616267"/>
                  </a:lnTo>
                  <a:lnTo>
                    <a:pt x="687388" y="614045"/>
                  </a:lnTo>
                  <a:lnTo>
                    <a:pt x="681991" y="611822"/>
                  </a:lnTo>
                  <a:lnTo>
                    <a:pt x="676911" y="608647"/>
                  </a:lnTo>
                  <a:lnTo>
                    <a:pt x="672148" y="605155"/>
                  </a:lnTo>
                  <a:lnTo>
                    <a:pt x="667703" y="601027"/>
                  </a:lnTo>
                  <a:lnTo>
                    <a:pt x="663576" y="596265"/>
                  </a:lnTo>
                  <a:lnTo>
                    <a:pt x="660083" y="591820"/>
                  </a:lnTo>
                  <a:lnTo>
                    <a:pt x="656908" y="586740"/>
                  </a:lnTo>
                  <a:lnTo>
                    <a:pt x="654368" y="581342"/>
                  </a:lnTo>
                  <a:lnTo>
                    <a:pt x="652463" y="575627"/>
                  </a:lnTo>
                  <a:lnTo>
                    <a:pt x="650876" y="569595"/>
                  </a:lnTo>
                  <a:lnTo>
                    <a:pt x="649923" y="563562"/>
                  </a:lnTo>
                  <a:lnTo>
                    <a:pt x="649288" y="557212"/>
                  </a:lnTo>
                  <a:lnTo>
                    <a:pt x="649923" y="550862"/>
                  </a:lnTo>
                  <a:lnTo>
                    <a:pt x="650876" y="544512"/>
                  </a:lnTo>
                  <a:lnTo>
                    <a:pt x="652463" y="538797"/>
                  </a:lnTo>
                  <a:lnTo>
                    <a:pt x="654368" y="533400"/>
                  </a:lnTo>
                  <a:lnTo>
                    <a:pt x="656908" y="527685"/>
                  </a:lnTo>
                  <a:lnTo>
                    <a:pt x="660083" y="522605"/>
                  </a:lnTo>
                  <a:lnTo>
                    <a:pt x="663576" y="518160"/>
                  </a:lnTo>
                  <a:lnTo>
                    <a:pt x="667703" y="513397"/>
                  </a:lnTo>
                  <a:lnTo>
                    <a:pt x="672148" y="509270"/>
                  </a:lnTo>
                  <a:lnTo>
                    <a:pt x="676911" y="505777"/>
                  </a:lnTo>
                  <a:lnTo>
                    <a:pt x="681991" y="502602"/>
                  </a:lnTo>
                  <a:lnTo>
                    <a:pt x="687388" y="500062"/>
                  </a:lnTo>
                  <a:lnTo>
                    <a:pt x="692786" y="498157"/>
                  </a:lnTo>
                  <a:lnTo>
                    <a:pt x="698818" y="496570"/>
                  </a:lnTo>
                  <a:lnTo>
                    <a:pt x="705168" y="495617"/>
                  </a:lnTo>
                  <a:lnTo>
                    <a:pt x="711201" y="495300"/>
                  </a:lnTo>
                  <a:close/>
                  <a:moveTo>
                    <a:pt x="587375" y="247650"/>
                  </a:moveTo>
                  <a:lnTo>
                    <a:pt x="958851" y="247650"/>
                  </a:lnTo>
                  <a:lnTo>
                    <a:pt x="965201" y="247967"/>
                  </a:lnTo>
                  <a:lnTo>
                    <a:pt x="971551" y="249237"/>
                  </a:lnTo>
                  <a:lnTo>
                    <a:pt x="977266" y="250507"/>
                  </a:lnTo>
                  <a:lnTo>
                    <a:pt x="982981" y="252730"/>
                  </a:lnTo>
                  <a:lnTo>
                    <a:pt x="988378" y="255587"/>
                  </a:lnTo>
                  <a:lnTo>
                    <a:pt x="993458" y="258127"/>
                  </a:lnTo>
                  <a:lnTo>
                    <a:pt x="998221" y="262255"/>
                  </a:lnTo>
                  <a:lnTo>
                    <a:pt x="1002348" y="266065"/>
                  </a:lnTo>
                  <a:lnTo>
                    <a:pt x="1006793" y="270510"/>
                  </a:lnTo>
                  <a:lnTo>
                    <a:pt x="1010286" y="274955"/>
                  </a:lnTo>
                  <a:lnTo>
                    <a:pt x="1013461" y="280352"/>
                  </a:lnTo>
                  <a:lnTo>
                    <a:pt x="1015683" y="285750"/>
                  </a:lnTo>
                  <a:lnTo>
                    <a:pt x="1017588" y="291465"/>
                  </a:lnTo>
                  <a:lnTo>
                    <a:pt x="1019176" y="297497"/>
                  </a:lnTo>
                  <a:lnTo>
                    <a:pt x="1020446" y="303212"/>
                  </a:lnTo>
                  <a:lnTo>
                    <a:pt x="1020763" y="309880"/>
                  </a:lnTo>
                  <a:lnTo>
                    <a:pt x="1020446" y="316230"/>
                  </a:lnTo>
                  <a:lnTo>
                    <a:pt x="1019176" y="322262"/>
                  </a:lnTo>
                  <a:lnTo>
                    <a:pt x="1017588" y="328295"/>
                  </a:lnTo>
                  <a:lnTo>
                    <a:pt x="1015683" y="334010"/>
                  </a:lnTo>
                  <a:lnTo>
                    <a:pt x="1013461" y="339407"/>
                  </a:lnTo>
                  <a:lnTo>
                    <a:pt x="1010286" y="344487"/>
                  </a:lnTo>
                  <a:lnTo>
                    <a:pt x="1006793" y="349250"/>
                  </a:lnTo>
                  <a:lnTo>
                    <a:pt x="1002348" y="353377"/>
                  </a:lnTo>
                  <a:lnTo>
                    <a:pt x="998221" y="357505"/>
                  </a:lnTo>
                  <a:lnTo>
                    <a:pt x="993458" y="360997"/>
                  </a:lnTo>
                  <a:lnTo>
                    <a:pt x="988378" y="364172"/>
                  </a:lnTo>
                  <a:lnTo>
                    <a:pt x="982981" y="366712"/>
                  </a:lnTo>
                  <a:lnTo>
                    <a:pt x="977266" y="368617"/>
                  </a:lnTo>
                  <a:lnTo>
                    <a:pt x="971551" y="370205"/>
                  </a:lnTo>
                  <a:lnTo>
                    <a:pt x="965201" y="371475"/>
                  </a:lnTo>
                  <a:lnTo>
                    <a:pt x="958851" y="371475"/>
                  </a:lnTo>
                  <a:lnTo>
                    <a:pt x="587375" y="371475"/>
                  </a:lnTo>
                  <a:lnTo>
                    <a:pt x="581343" y="371475"/>
                  </a:lnTo>
                  <a:lnTo>
                    <a:pt x="575310" y="370205"/>
                  </a:lnTo>
                  <a:lnTo>
                    <a:pt x="568960" y="368617"/>
                  </a:lnTo>
                  <a:lnTo>
                    <a:pt x="563563" y="366712"/>
                  </a:lnTo>
                  <a:lnTo>
                    <a:pt x="558165" y="364172"/>
                  </a:lnTo>
                  <a:lnTo>
                    <a:pt x="553085" y="360997"/>
                  </a:lnTo>
                  <a:lnTo>
                    <a:pt x="548323" y="357505"/>
                  </a:lnTo>
                  <a:lnTo>
                    <a:pt x="543878" y="353377"/>
                  </a:lnTo>
                  <a:lnTo>
                    <a:pt x="539750" y="349250"/>
                  </a:lnTo>
                  <a:lnTo>
                    <a:pt x="536258" y="344487"/>
                  </a:lnTo>
                  <a:lnTo>
                    <a:pt x="533083" y="339407"/>
                  </a:lnTo>
                  <a:lnTo>
                    <a:pt x="530543" y="334010"/>
                  </a:lnTo>
                  <a:lnTo>
                    <a:pt x="528320" y="328295"/>
                  </a:lnTo>
                  <a:lnTo>
                    <a:pt x="527050" y="322262"/>
                  </a:lnTo>
                  <a:lnTo>
                    <a:pt x="526098" y="316230"/>
                  </a:lnTo>
                  <a:lnTo>
                    <a:pt x="525463" y="309880"/>
                  </a:lnTo>
                  <a:lnTo>
                    <a:pt x="526098" y="303212"/>
                  </a:lnTo>
                  <a:lnTo>
                    <a:pt x="527050" y="297497"/>
                  </a:lnTo>
                  <a:lnTo>
                    <a:pt x="528320" y="291465"/>
                  </a:lnTo>
                  <a:lnTo>
                    <a:pt x="530543" y="285750"/>
                  </a:lnTo>
                  <a:lnTo>
                    <a:pt x="533083" y="280352"/>
                  </a:lnTo>
                  <a:lnTo>
                    <a:pt x="536258" y="274955"/>
                  </a:lnTo>
                  <a:lnTo>
                    <a:pt x="539750" y="270510"/>
                  </a:lnTo>
                  <a:lnTo>
                    <a:pt x="543878" y="266065"/>
                  </a:lnTo>
                  <a:lnTo>
                    <a:pt x="548323" y="262255"/>
                  </a:lnTo>
                  <a:lnTo>
                    <a:pt x="553085" y="258127"/>
                  </a:lnTo>
                  <a:lnTo>
                    <a:pt x="558165" y="255587"/>
                  </a:lnTo>
                  <a:lnTo>
                    <a:pt x="563563" y="252730"/>
                  </a:lnTo>
                  <a:lnTo>
                    <a:pt x="568960" y="250507"/>
                  </a:lnTo>
                  <a:lnTo>
                    <a:pt x="575310" y="249237"/>
                  </a:lnTo>
                  <a:lnTo>
                    <a:pt x="581343" y="247967"/>
                  </a:lnTo>
                  <a:lnTo>
                    <a:pt x="587375" y="247650"/>
                  </a:lnTo>
                  <a:close/>
                  <a:moveTo>
                    <a:pt x="1286299" y="0"/>
                  </a:moveTo>
                  <a:lnTo>
                    <a:pt x="1542417" y="0"/>
                  </a:lnTo>
                  <a:lnTo>
                    <a:pt x="1543686" y="15872"/>
                  </a:lnTo>
                  <a:lnTo>
                    <a:pt x="1544638" y="33332"/>
                  </a:lnTo>
                  <a:lnTo>
                    <a:pt x="1545590" y="53014"/>
                  </a:lnTo>
                  <a:lnTo>
                    <a:pt x="1546225" y="73648"/>
                  </a:lnTo>
                  <a:lnTo>
                    <a:pt x="1546225" y="96504"/>
                  </a:lnTo>
                  <a:lnTo>
                    <a:pt x="1545908" y="120313"/>
                  </a:lnTo>
                  <a:lnTo>
                    <a:pt x="1545273" y="145709"/>
                  </a:lnTo>
                  <a:lnTo>
                    <a:pt x="1543686" y="172057"/>
                  </a:lnTo>
                  <a:lnTo>
                    <a:pt x="1541782" y="199993"/>
                  </a:lnTo>
                  <a:lnTo>
                    <a:pt x="1538926" y="228881"/>
                  </a:lnTo>
                  <a:lnTo>
                    <a:pt x="1535117" y="258721"/>
                  </a:lnTo>
                  <a:lnTo>
                    <a:pt x="1530674" y="289196"/>
                  </a:lnTo>
                  <a:lnTo>
                    <a:pt x="1524961" y="320941"/>
                  </a:lnTo>
                  <a:lnTo>
                    <a:pt x="1521788" y="336496"/>
                  </a:lnTo>
                  <a:lnTo>
                    <a:pt x="1518297" y="353003"/>
                  </a:lnTo>
                  <a:lnTo>
                    <a:pt x="1514488" y="369193"/>
                  </a:lnTo>
                  <a:lnTo>
                    <a:pt x="1510680" y="385701"/>
                  </a:lnTo>
                  <a:lnTo>
                    <a:pt x="1506554" y="402525"/>
                  </a:lnTo>
                  <a:lnTo>
                    <a:pt x="1501793" y="419033"/>
                  </a:lnTo>
                  <a:lnTo>
                    <a:pt x="1495129" y="441254"/>
                  </a:lnTo>
                  <a:lnTo>
                    <a:pt x="1488147" y="463476"/>
                  </a:lnTo>
                  <a:lnTo>
                    <a:pt x="1479895" y="486332"/>
                  </a:lnTo>
                  <a:lnTo>
                    <a:pt x="1471009" y="509506"/>
                  </a:lnTo>
                  <a:lnTo>
                    <a:pt x="1461805" y="532997"/>
                  </a:lnTo>
                  <a:lnTo>
                    <a:pt x="1451966" y="556806"/>
                  </a:lnTo>
                  <a:lnTo>
                    <a:pt x="1440858" y="580297"/>
                  </a:lnTo>
                  <a:lnTo>
                    <a:pt x="1428798" y="604741"/>
                  </a:lnTo>
                  <a:lnTo>
                    <a:pt x="1416421" y="628549"/>
                  </a:lnTo>
                  <a:lnTo>
                    <a:pt x="1402774" y="652675"/>
                  </a:lnTo>
                  <a:lnTo>
                    <a:pt x="1388175" y="677119"/>
                  </a:lnTo>
                  <a:lnTo>
                    <a:pt x="1372941" y="700928"/>
                  </a:lnTo>
                  <a:lnTo>
                    <a:pt x="1356438" y="725371"/>
                  </a:lnTo>
                  <a:lnTo>
                    <a:pt x="1338665" y="749180"/>
                  </a:lnTo>
                  <a:lnTo>
                    <a:pt x="1329779" y="760925"/>
                  </a:lnTo>
                  <a:lnTo>
                    <a:pt x="1320258" y="772671"/>
                  </a:lnTo>
                  <a:lnTo>
                    <a:pt x="1310737" y="784417"/>
                  </a:lnTo>
                  <a:lnTo>
                    <a:pt x="1300898" y="796480"/>
                  </a:lnTo>
                  <a:lnTo>
                    <a:pt x="1290743" y="807908"/>
                  </a:lnTo>
                  <a:lnTo>
                    <a:pt x="1279952" y="819654"/>
                  </a:lnTo>
                  <a:lnTo>
                    <a:pt x="1269161" y="831399"/>
                  </a:lnTo>
                  <a:lnTo>
                    <a:pt x="1258054" y="842827"/>
                  </a:lnTo>
                  <a:lnTo>
                    <a:pt x="1246628" y="854256"/>
                  </a:lnTo>
                  <a:lnTo>
                    <a:pt x="1234886" y="865366"/>
                  </a:lnTo>
                  <a:lnTo>
                    <a:pt x="1222826" y="876794"/>
                  </a:lnTo>
                  <a:lnTo>
                    <a:pt x="1210765" y="887905"/>
                  </a:lnTo>
                  <a:lnTo>
                    <a:pt x="1198071" y="898698"/>
                  </a:lnTo>
                  <a:lnTo>
                    <a:pt x="1185376" y="909809"/>
                  </a:lnTo>
                  <a:lnTo>
                    <a:pt x="1172046" y="920285"/>
                  </a:lnTo>
                  <a:lnTo>
                    <a:pt x="1158082" y="931396"/>
                  </a:lnTo>
                  <a:lnTo>
                    <a:pt x="1144435" y="941872"/>
                  </a:lnTo>
                  <a:lnTo>
                    <a:pt x="1130154" y="952030"/>
                  </a:lnTo>
                  <a:lnTo>
                    <a:pt x="1115555" y="962188"/>
                  </a:lnTo>
                  <a:lnTo>
                    <a:pt x="1100638" y="972347"/>
                  </a:lnTo>
                  <a:lnTo>
                    <a:pt x="1085404" y="982505"/>
                  </a:lnTo>
                  <a:lnTo>
                    <a:pt x="1070171" y="992346"/>
                  </a:lnTo>
                  <a:lnTo>
                    <a:pt x="1053985" y="1001869"/>
                  </a:lnTo>
                  <a:lnTo>
                    <a:pt x="1037482" y="1011710"/>
                  </a:lnTo>
                  <a:lnTo>
                    <a:pt x="1021296" y="1020916"/>
                  </a:lnTo>
                  <a:lnTo>
                    <a:pt x="1004158" y="1030122"/>
                  </a:lnTo>
                  <a:lnTo>
                    <a:pt x="986703" y="1039011"/>
                  </a:lnTo>
                  <a:lnTo>
                    <a:pt x="968930" y="1047582"/>
                  </a:lnTo>
                  <a:lnTo>
                    <a:pt x="951157" y="1056153"/>
                  </a:lnTo>
                  <a:lnTo>
                    <a:pt x="932750" y="1065042"/>
                  </a:lnTo>
                  <a:lnTo>
                    <a:pt x="913707" y="1072978"/>
                  </a:lnTo>
                  <a:lnTo>
                    <a:pt x="894665" y="1080914"/>
                  </a:lnTo>
                  <a:lnTo>
                    <a:pt x="874671" y="1088850"/>
                  </a:lnTo>
                  <a:lnTo>
                    <a:pt x="854677" y="1096152"/>
                  </a:lnTo>
                  <a:lnTo>
                    <a:pt x="834365" y="1103771"/>
                  </a:lnTo>
                  <a:lnTo>
                    <a:pt x="813419" y="1110754"/>
                  </a:lnTo>
                  <a:lnTo>
                    <a:pt x="785490" y="1120595"/>
                  </a:lnTo>
                  <a:lnTo>
                    <a:pt x="757879" y="1131071"/>
                  </a:lnTo>
                  <a:lnTo>
                    <a:pt x="731855" y="1142182"/>
                  </a:lnTo>
                  <a:lnTo>
                    <a:pt x="706148" y="1153293"/>
                  </a:lnTo>
                  <a:lnTo>
                    <a:pt x="681710" y="1165038"/>
                  </a:lnTo>
                  <a:lnTo>
                    <a:pt x="658225" y="1177736"/>
                  </a:lnTo>
                  <a:lnTo>
                    <a:pt x="635056" y="1190117"/>
                  </a:lnTo>
                  <a:lnTo>
                    <a:pt x="613158" y="1203450"/>
                  </a:lnTo>
                  <a:lnTo>
                    <a:pt x="591894" y="1216782"/>
                  </a:lnTo>
                  <a:lnTo>
                    <a:pt x="571900" y="1231068"/>
                  </a:lnTo>
                  <a:lnTo>
                    <a:pt x="552223" y="1245035"/>
                  </a:lnTo>
                  <a:lnTo>
                    <a:pt x="533498" y="1259638"/>
                  </a:lnTo>
                  <a:lnTo>
                    <a:pt x="516043" y="1274558"/>
                  </a:lnTo>
                  <a:lnTo>
                    <a:pt x="498588" y="1289796"/>
                  </a:lnTo>
                  <a:lnTo>
                    <a:pt x="482084" y="1305033"/>
                  </a:lnTo>
                  <a:lnTo>
                    <a:pt x="466533" y="1321223"/>
                  </a:lnTo>
                  <a:lnTo>
                    <a:pt x="451617" y="1336778"/>
                  </a:lnTo>
                  <a:lnTo>
                    <a:pt x="437653" y="1352968"/>
                  </a:lnTo>
                  <a:lnTo>
                    <a:pt x="424006" y="1369158"/>
                  </a:lnTo>
                  <a:lnTo>
                    <a:pt x="410993" y="1385666"/>
                  </a:lnTo>
                  <a:lnTo>
                    <a:pt x="398933" y="1402491"/>
                  </a:lnTo>
                  <a:lnTo>
                    <a:pt x="387191" y="1419315"/>
                  </a:lnTo>
                  <a:lnTo>
                    <a:pt x="376083" y="1436140"/>
                  </a:lnTo>
                  <a:lnTo>
                    <a:pt x="365927" y="1452965"/>
                  </a:lnTo>
                  <a:lnTo>
                    <a:pt x="356089" y="1470425"/>
                  </a:lnTo>
                  <a:lnTo>
                    <a:pt x="346567" y="1487250"/>
                  </a:lnTo>
                  <a:lnTo>
                    <a:pt x="337998" y="1504392"/>
                  </a:lnTo>
                  <a:lnTo>
                    <a:pt x="329747" y="1521534"/>
                  </a:lnTo>
                  <a:lnTo>
                    <a:pt x="322447" y="1538994"/>
                  </a:lnTo>
                  <a:lnTo>
                    <a:pt x="315465" y="1555819"/>
                  </a:lnTo>
                  <a:lnTo>
                    <a:pt x="308800" y="1572961"/>
                  </a:lnTo>
                  <a:lnTo>
                    <a:pt x="302453" y="1589786"/>
                  </a:lnTo>
                  <a:lnTo>
                    <a:pt x="297058" y="1606928"/>
                  </a:lnTo>
                  <a:lnTo>
                    <a:pt x="291345" y="1623435"/>
                  </a:lnTo>
                  <a:lnTo>
                    <a:pt x="286902" y="1640260"/>
                  </a:lnTo>
                  <a:lnTo>
                    <a:pt x="282459" y="1656767"/>
                  </a:lnTo>
                  <a:lnTo>
                    <a:pt x="278650" y="1673275"/>
                  </a:lnTo>
                  <a:lnTo>
                    <a:pt x="274525" y="1689465"/>
                  </a:lnTo>
                  <a:lnTo>
                    <a:pt x="271351" y="1705337"/>
                  </a:lnTo>
                  <a:lnTo>
                    <a:pt x="268495" y="1721210"/>
                  </a:lnTo>
                  <a:lnTo>
                    <a:pt x="265956" y="1736765"/>
                  </a:lnTo>
                  <a:lnTo>
                    <a:pt x="263734" y="1752002"/>
                  </a:lnTo>
                  <a:lnTo>
                    <a:pt x="261830" y="1766922"/>
                  </a:lnTo>
                  <a:lnTo>
                    <a:pt x="260243" y="1781525"/>
                  </a:lnTo>
                  <a:lnTo>
                    <a:pt x="257387" y="1809460"/>
                  </a:lnTo>
                  <a:lnTo>
                    <a:pt x="255482" y="1836761"/>
                  </a:lnTo>
                  <a:lnTo>
                    <a:pt x="254530" y="1861840"/>
                  </a:lnTo>
                  <a:lnTo>
                    <a:pt x="254530" y="1885331"/>
                  </a:lnTo>
                  <a:lnTo>
                    <a:pt x="254530" y="1906600"/>
                  </a:lnTo>
                  <a:lnTo>
                    <a:pt x="255482" y="1925964"/>
                  </a:lnTo>
                  <a:lnTo>
                    <a:pt x="256752" y="1943107"/>
                  </a:lnTo>
                  <a:lnTo>
                    <a:pt x="257704" y="1958027"/>
                  </a:lnTo>
                  <a:lnTo>
                    <a:pt x="260243" y="1979613"/>
                  </a:lnTo>
                  <a:lnTo>
                    <a:pt x="4126" y="1979613"/>
                  </a:lnTo>
                  <a:lnTo>
                    <a:pt x="2856" y="1963423"/>
                  </a:lnTo>
                  <a:lnTo>
                    <a:pt x="1587" y="1945964"/>
                  </a:lnTo>
                  <a:lnTo>
                    <a:pt x="952" y="1926599"/>
                  </a:lnTo>
                  <a:lnTo>
                    <a:pt x="317" y="1905648"/>
                  </a:lnTo>
                  <a:lnTo>
                    <a:pt x="0" y="1883109"/>
                  </a:lnTo>
                  <a:lnTo>
                    <a:pt x="317" y="1859300"/>
                  </a:lnTo>
                  <a:lnTo>
                    <a:pt x="1269" y="1833904"/>
                  </a:lnTo>
                  <a:lnTo>
                    <a:pt x="2856" y="1807238"/>
                  </a:lnTo>
                  <a:lnTo>
                    <a:pt x="4760" y="1779938"/>
                  </a:lnTo>
                  <a:lnTo>
                    <a:pt x="7934" y="1750732"/>
                  </a:lnTo>
                  <a:lnTo>
                    <a:pt x="11425" y="1721210"/>
                  </a:lnTo>
                  <a:lnTo>
                    <a:pt x="16186" y="1690417"/>
                  </a:lnTo>
                  <a:lnTo>
                    <a:pt x="21581" y="1658672"/>
                  </a:lnTo>
                  <a:lnTo>
                    <a:pt x="24755" y="1643117"/>
                  </a:lnTo>
                  <a:lnTo>
                    <a:pt x="28246" y="1626610"/>
                  </a:lnTo>
                  <a:lnTo>
                    <a:pt x="31737" y="1610737"/>
                  </a:lnTo>
                  <a:lnTo>
                    <a:pt x="36180" y="1594230"/>
                  </a:lnTo>
                  <a:lnTo>
                    <a:pt x="40306" y="1577405"/>
                  </a:lnTo>
                  <a:lnTo>
                    <a:pt x="45066" y="1560898"/>
                  </a:lnTo>
                  <a:lnTo>
                    <a:pt x="51414" y="1538359"/>
                  </a:lnTo>
                  <a:lnTo>
                    <a:pt x="58713" y="1516137"/>
                  </a:lnTo>
                  <a:lnTo>
                    <a:pt x="66647" y="1493599"/>
                  </a:lnTo>
                  <a:lnTo>
                    <a:pt x="75216" y="1470425"/>
                  </a:lnTo>
                  <a:lnTo>
                    <a:pt x="84737" y="1446933"/>
                  </a:lnTo>
                  <a:lnTo>
                    <a:pt x="94893" y="1422807"/>
                  </a:lnTo>
                  <a:lnTo>
                    <a:pt x="105684" y="1398999"/>
                  </a:lnTo>
                  <a:lnTo>
                    <a:pt x="117427" y="1375190"/>
                  </a:lnTo>
                  <a:lnTo>
                    <a:pt x="130121" y="1351381"/>
                  </a:lnTo>
                  <a:lnTo>
                    <a:pt x="143768" y="1326937"/>
                  </a:lnTo>
                  <a:lnTo>
                    <a:pt x="158367" y="1302811"/>
                  </a:lnTo>
                  <a:lnTo>
                    <a:pt x="173601" y="1278685"/>
                  </a:lnTo>
                  <a:lnTo>
                    <a:pt x="190422" y="1254559"/>
                  </a:lnTo>
                  <a:lnTo>
                    <a:pt x="207560" y="1230750"/>
                  </a:lnTo>
                  <a:lnTo>
                    <a:pt x="217081" y="1219005"/>
                  </a:lnTo>
                  <a:lnTo>
                    <a:pt x="226602" y="1206624"/>
                  </a:lnTo>
                  <a:lnTo>
                    <a:pt x="235805" y="1194878"/>
                  </a:lnTo>
                  <a:lnTo>
                    <a:pt x="245961" y="1183133"/>
                  </a:lnTo>
                  <a:lnTo>
                    <a:pt x="256117" y="1171387"/>
                  </a:lnTo>
                  <a:lnTo>
                    <a:pt x="266908" y="1159959"/>
                  </a:lnTo>
                  <a:lnTo>
                    <a:pt x="277381" y="1148213"/>
                  </a:lnTo>
                  <a:lnTo>
                    <a:pt x="288806" y="1137103"/>
                  </a:lnTo>
                  <a:lnTo>
                    <a:pt x="300231" y="1125675"/>
                  </a:lnTo>
                  <a:lnTo>
                    <a:pt x="311974" y="1114246"/>
                  </a:lnTo>
                  <a:lnTo>
                    <a:pt x="323717" y="1102818"/>
                  </a:lnTo>
                  <a:lnTo>
                    <a:pt x="336094" y="1092025"/>
                  </a:lnTo>
                  <a:lnTo>
                    <a:pt x="348789" y="1080914"/>
                  </a:lnTo>
                  <a:lnTo>
                    <a:pt x="361484" y="1070121"/>
                  </a:lnTo>
                  <a:lnTo>
                    <a:pt x="374813" y="1059010"/>
                  </a:lnTo>
                  <a:lnTo>
                    <a:pt x="388143" y="1048534"/>
                  </a:lnTo>
                  <a:lnTo>
                    <a:pt x="402424" y="1037741"/>
                  </a:lnTo>
                  <a:lnTo>
                    <a:pt x="416389" y="1027583"/>
                  </a:lnTo>
                  <a:lnTo>
                    <a:pt x="430988" y="1017107"/>
                  </a:lnTo>
                  <a:lnTo>
                    <a:pt x="445904" y="1007266"/>
                  </a:lnTo>
                  <a:lnTo>
                    <a:pt x="461138" y="997108"/>
                  </a:lnTo>
                  <a:lnTo>
                    <a:pt x="476689" y="987267"/>
                  </a:lnTo>
                  <a:lnTo>
                    <a:pt x="492240" y="977426"/>
                  </a:lnTo>
                  <a:lnTo>
                    <a:pt x="508743" y="968220"/>
                  </a:lnTo>
                  <a:lnTo>
                    <a:pt x="525247" y="958696"/>
                  </a:lnTo>
                  <a:lnTo>
                    <a:pt x="542385" y="949808"/>
                  </a:lnTo>
                  <a:lnTo>
                    <a:pt x="559840" y="940602"/>
                  </a:lnTo>
                  <a:lnTo>
                    <a:pt x="577295" y="931713"/>
                  </a:lnTo>
                  <a:lnTo>
                    <a:pt x="595385" y="923142"/>
                  </a:lnTo>
                  <a:lnTo>
                    <a:pt x="614110" y="914888"/>
                  </a:lnTo>
                  <a:lnTo>
                    <a:pt x="633152" y="906635"/>
                  </a:lnTo>
                  <a:lnTo>
                    <a:pt x="652195" y="898698"/>
                  </a:lnTo>
                  <a:lnTo>
                    <a:pt x="671872" y="891080"/>
                  </a:lnTo>
                  <a:lnTo>
                    <a:pt x="691866" y="883143"/>
                  </a:lnTo>
                  <a:lnTo>
                    <a:pt x="712178" y="876160"/>
                  </a:lnTo>
                  <a:lnTo>
                    <a:pt x="732807" y="868541"/>
                  </a:lnTo>
                  <a:lnTo>
                    <a:pt x="761053" y="858700"/>
                  </a:lnTo>
                  <a:lnTo>
                    <a:pt x="788346" y="848541"/>
                  </a:lnTo>
                  <a:lnTo>
                    <a:pt x="814688" y="837748"/>
                  </a:lnTo>
                  <a:lnTo>
                    <a:pt x="840078" y="826320"/>
                  </a:lnTo>
                  <a:lnTo>
                    <a:pt x="864833" y="814574"/>
                  </a:lnTo>
                  <a:lnTo>
                    <a:pt x="888318" y="801876"/>
                  </a:lnTo>
                  <a:lnTo>
                    <a:pt x="911169" y="789496"/>
                  </a:lnTo>
                  <a:lnTo>
                    <a:pt x="933067" y="776163"/>
                  </a:lnTo>
                  <a:lnTo>
                    <a:pt x="954013" y="762830"/>
                  </a:lnTo>
                  <a:lnTo>
                    <a:pt x="974642" y="749180"/>
                  </a:lnTo>
                  <a:lnTo>
                    <a:pt x="994002" y="734577"/>
                  </a:lnTo>
                  <a:lnTo>
                    <a:pt x="1012409" y="720292"/>
                  </a:lnTo>
                  <a:lnTo>
                    <a:pt x="1030500" y="705372"/>
                  </a:lnTo>
                  <a:lnTo>
                    <a:pt x="1047320" y="690134"/>
                  </a:lnTo>
                  <a:lnTo>
                    <a:pt x="1063823" y="674579"/>
                  </a:lnTo>
                  <a:lnTo>
                    <a:pt x="1079374" y="659024"/>
                  </a:lnTo>
                  <a:lnTo>
                    <a:pt x="1094291" y="642834"/>
                  </a:lnTo>
                  <a:lnTo>
                    <a:pt x="1108890" y="626962"/>
                  </a:lnTo>
                  <a:lnTo>
                    <a:pt x="1122219" y="610772"/>
                  </a:lnTo>
                  <a:lnTo>
                    <a:pt x="1135231" y="594265"/>
                  </a:lnTo>
                  <a:lnTo>
                    <a:pt x="1147292" y="577440"/>
                  </a:lnTo>
                  <a:lnTo>
                    <a:pt x="1159034" y="560615"/>
                  </a:lnTo>
                  <a:lnTo>
                    <a:pt x="1169825" y="543790"/>
                  </a:lnTo>
                  <a:lnTo>
                    <a:pt x="1180298" y="526965"/>
                  </a:lnTo>
                  <a:lnTo>
                    <a:pt x="1189819" y="510141"/>
                  </a:lnTo>
                  <a:lnTo>
                    <a:pt x="1199340" y="492998"/>
                  </a:lnTo>
                  <a:lnTo>
                    <a:pt x="1207909" y="475856"/>
                  </a:lnTo>
                  <a:lnTo>
                    <a:pt x="1216161" y="458714"/>
                  </a:lnTo>
                  <a:lnTo>
                    <a:pt x="1223778" y="441572"/>
                  </a:lnTo>
                  <a:lnTo>
                    <a:pt x="1231077" y="424429"/>
                  </a:lnTo>
                  <a:lnTo>
                    <a:pt x="1237425" y="407605"/>
                  </a:lnTo>
                  <a:lnTo>
                    <a:pt x="1243455" y="390462"/>
                  </a:lnTo>
                  <a:lnTo>
                    <a:pt x="1249485" y="373320"/>
                  </a:lnTo>
                  <a:lnTo>
                    <a:pt x="1254562" y="356495"/>
                  </a:lnTo>
                  <a:lnTo>
                    <a:pt x="1259323" y="340305"/>
                  </a:lnTo>
                  <a:lnTo>
                    <a:pt x="1264084" y="323798"/>
                  </a:lnTo>
                  <a:lnTo>
                    <a:pt x="1267892" y="307291"/>
                  </a:lnTo>
                  <a:lnTo>
                    <a:pt x="1271383" y="291101"/>
                  </a:lnTo>
                  <a:lnTo>
                    <a:pt x="1274874" y="275228"/>
                  </a:lnTo>
                  <a:lnTo>
                    <a:pt x="1277730" y="259356"/>
                  </a:lnTo>
                  <a:lnTo>
                    <a:pt x="1280269" y="243801"/>
                  </a:lnTo>
                  <a:lnTo>
                    <a:pt x="1282808" y="228563"/>
                  </a:lnTo>
                  <a:lnTo>
                    <a:pt x="1284713" y="213643"/>
                  </a:lnTo>
                  <a:lnTo>
                    <a:pt x="1286299" y="199040"/>
                  </a:lnTo>
                  <a:lnTo>
                    <a:pt x="1289156" y="170470"/>
                  </a:lnTo>
                  <a:lnTo>
                    <a:pt x="1291060" y="143804"/>
                  </a:lnTo>
                  <a:lnTo>
                    <a:pt x="1291695" y="118408"/>
                  </a:lnTo>
                  <a:lnTo>
                    <a:pt x="1292329" y="94917"/>
                  </a:lnTo>
                  <a:lnTo>
                    <a:pt x="1291695" y="73331"/>
                  </a:lnTo>
                  <a:lnTo>
                    <a:pt x="1291060" y="54284"/>
                  </a:lnTo>
                  <a:lnTo>
                    <a:pt x="1289790" y="36824"/>
                  </a:lnTo>
                  <a:lnTo>
                    <a:pt x="1288521" y="22221"/>
                  </a:lnTo>
                  <a:lnTo>
                    <a:pt x="1286299" y="0"/>
                  </a:lnTo>
                  <a:close/>
                  <a:moveTo>
                    <a:pt x="463603" y="0"/>
                  </a:moveTo>
                  <a:lnTo>
                    <a:pt x="1082623" y="0"/>
                  </a:lnTo>
                  <a:lnTo>
                    <a:pt x="1088978" y="637"/>
                  </a:lnTo>
                  <a:lnTo>
                    <a:pt x="1095016" y="1273"/>
                  </a:lnTo>
                  <a:lnTo>
                    <a:pt x="1101054" y="2865"/>
                  </a:lnTo>
                  <a:lnTo>
                    <a:pt x="1106773" y="5093"/>
                  </a:lnTo>
                  <a:lnTo>
                    <a:pt x="1112176" y="7639"/>
                  </a:lnTo>
                  <a:lnTo>
                    <a:pt x="1117260" y="10823"/>
                  </a:lnTo>
                  <a:lnTo>
                    <a:pt x="1122026" y="14324"/>
                  </a:lnTo>
                  <a:lnTo>
                    <a:pt x="1126157" y="18144"/>
                  </a:lnTo>
                  <a:lnTo>
                    <a:pt x="1130606" y="22919"/>
                  </a:lnTo>
                  <a:lnTo>
                    <a:pt x="1134102" y="27693"/>
                  </a:lnTo>
                  <a:lnTo>
                    <a:pt x="1137279" y="32786"/>
                  </a:lnTo>
                  <a:lnTo>
                    <a:pt x="1139504" y="37880"/>
                  </a:lnTo>
                  <a:lnTo>
                    <a:pt x="1141411" y="43609"/>
                  </a:lnTo>
                  <a:lnTo>
                    <a:pt x="1142999" y="49657"/>
                  </a:lnTo>
                  <a:lnTo>
                    <a:pt x="1144270" y="56024"/>
                  </a:lnTo>
                  <a:lnTo>
                    <a:pt x="1144588" y="62072"/>
                  </a:lnTo>
                  <a:lnTo>
                    <a:pt x="1144270" y="68438"/>
                  </a:lnTo>
                  <a:lnTo>
                    <a:pt x="1142999" y="74804"/>
                  </a:lnTo>
                  <a:lnTo>
                    <a:pt x="1141411" y="80534"/>
                  </a:lnTo>
                  <a:lnTo>
                    <a:pt x="1139504" y="86264"/>
                  </a:lnTo>
                  <a:lnTo>
                    <a:pt x="1137279" y="91675"/>
                  </a:lnTo>
                  <a:lnTo>
                    <a:pt x="1134102" y="96768"/>
                  </a:lnTo>
                  <a:lnTo>
                    <a:pt x="1130606" y="101543"/>
                  </a:lnTo>
                  <a:lnTo>
                    <a:pt x="1126157" y="105681"/>
                  </a:lnTo>
                  <a:lnTo>
                    <a:pt x="1122026" y="110137"/>
                  </a:lnTo>
                  <a:lnTo>
                    <a:pt x="1117260" y="113639"/>
                  </a:lnTo>
                  <a:lnTo>
                    <a:pt x="1112176" y="116504"/>
                  </a:lnTo>
                  <a:lnTo>
                    <a:pt x="1106773" y="119050"/>
                  </a:lnTo>
                  <a:lnTo>
                    <a:pt x="1101054" y="121278"/>
                  </a:lnTo>
                  <a:lnTo>
                    <a:pt x="1095016" y="122552"/>
                  </a:lnTo>
                  <a:lnTo>
                    <a:pt x="1088978" y="123825"/>
                  </a:lnTo>
                  <a:lnTo>
                    <a:pt x="1082623" y="123825"/>
                  </a:lnTo>
                  <a:lnTo>
                    <a:pt x="463603" y="123825"/>
                  </a:lnTo>
                  <a:lnTo>
                    <a:pt x="457248" y="123825"/>
                  </a:lnTo>
                  <a:lnTo>
                    <a:pt x="450892" y="122552"/>
                  </a:lnTo>
                  <a:lnTo>
                    <a:pt x="445172" y="121278"/>
                  </a:lnTo>
                  <a:lnTo>
                    <a:pt x="439135" y="119050"/>
                  </a:lnTo>
                  <a:lnTo>
                    <a:pt x="433733" y="116504"/>
                  </a:lnTo>
                  <a:lnTo>
                    <a:pt x="428648" y="113639"/>
                  </a:lnTo>
                  <a:lnTo>
                    <a:pt x="423882" y="110137"/>
                  </a:lnTo>
                  <a:lnTo>
                    <a:pt x="419433" y="105681"/>
                  </a:lnTo>
                  <a:lnTo>
                    <a:pt x="415620" y="101543"/>
                  </a:lnTo>
                  <a:lnTo>
                    <a:pt x="412124" y="96768"/>
                  </a:lnTo>
                  <a:lnTo>
                    <a:pt x="408946" y="91675"/>
                  </a:lnTo>
                  <a:lnTo>
                    <a:pt x="406087" y="86264"/>
                  </a:lnTo>
                  <a:lnTo>
                    <a:pt x="404180" y="80534"/>
                  </a:lnTo>
                  <a:lnTo>
                    <a:pt x="402591" y="74804"/>
                  </a:lnTo>
                  <a:lnTo>
                    <a:pt x="401956" y="68438"/>
                  </a:lnTo>
                  <a:lnTo>
                    <a:pt x="401638" y="62072"/>
                  </a:lnTo>
                  <a:lnTo>
                    <a:pt x="401956" y="56024"/>
                  </a:lnTo>
                  <a:lnTo>
                    <a:pt x="402591" y="49657"/>
                  </a:lnTo>
                  <a:lnTo>
                    <a:pt x="404180" y="43609"/>
                  </a:lnTo>
                  <a:lnTo>
                    <a:pt x="406087" y="37880"/>
                  </a:lnTo>
                  <a:lnTo>
                    <a:pt x="408946" y="32786"/>
                  </a:lnTo>
                  <a:lnTo>
                    <a:pt x="412124" y="27693"/>
                  </a:lnTo>
                  <a:lnTo>
                    <a:pt x="415620" y="22919"/>
                  </a:lnTo>
                  <a:lnTo>
                    <a:pt x="419433" y="18144"/>
                  </a:lnTo>
                  <a:lnTo>
                    <a:pt x="423882" y="14324"/>
                  </a:lnTo>
                  <a:lnTo>
                    <a:pt x="428648" y="10823"/>
                  </a:lnTo>
                  <a:lnTo>
                    <a:pt x="433733" y="7639"/>
                  </a:lnTo>
                  <a:lnTo>
                    <a:pt x="439135" y="5093"/>
                  </a:lnTo>
                  <a:lnTo>
                    <a:pt x="445172" y="2865"/>
                  </a:lnTo>
                  <a:lnTo>
                    <a:pt x="450892" y="1273"/>
                  </a:lnTo>
                  <a:lnTo>
                    <a:pt x="457248" y="637"/>
                  </a:lnTo>
                  <a:lnTo>
                    <a:pt x="463603" y="0"/>
                  </a:lnTo>
                  <a:close/>
                  <a:moveTo>
                    <a:pt x="4121" y="0"/>
                  </a:moveTo>
                  <a:lnTo>
                    <a:pt x="259949" y="0"/>
                  </a:lnTo>
                  <a:lnTo>
                    <a:pt x="258047" y="19063"/>
                  </a:lnTo>
                  <a:lnTo>
                    <a:pt x="256779" y="31137"/>
                  </a:lnTo>
                  <a:lnTo>
                    <a:pt x="255511" y="45752"/>
                  </a:lnTo>
                  <a:lnTo>
                    <a:pt x="254877" y="61638"/>
                  </a:lnTo>
                  <a:lnTo>
                    <a:pt x="254243" y="79430"/>
                  </a:lnTo>
                  <a:lnTo>
                    <a:pt x="254243" y="98493"/>
                  </a:lnTo>
                  <a:lnTo>
                    <a:pt x="254243" y="119463"/>
                  </a:lnTo>
                  <a:lnTo>
                    <a:pt x="255194" y="141386"/>
                  </a:lnTo>
                  <a:lnTo>
                    <a:pt x="256779" y="164897"/>
                  </a:lnTo>
                  <a:lnTo>
                    <a:pt x="258681" y="189362"/>
                  </a:lnTo>
                  <a:lnTo>
                    <a:pt x="261851" y="215097"/>
                  </a:lnTo>
                  <a:lnTo>
                    <a:pt x="265338" y="241786"/>
                  </a:lnTo>
                  <a:lnTo>
                    <a:pt x="270093" y="268792"/>
                  </a:lnTo>
                  <a:lnTo>
                    <a:pt x="272629" y="282772"/>
                  </a:lnTo>
                  <a:lnTo>
                    <a:pt x="275800" y="297069"/>
                  </a:lnTo>
                  <a:lnTo>
                    <a:pt x="279287" y="311049"/>
                  </a:lnTo>
                  <a:lnTo>
                    <a:pt x="282774" y="325664"/>
                  </a:lnTo>
                  <a:lnTo>
                    <a:pt x="286895" y="339962"/>
                  </a:lnTo>
                  <a:lnTo>
                    <a:pt x="290699" y="354577"/>
                  </a:lnTo>
                  <a:lnTo>
                    <a:pt x="295454" y="369510"/>
                  </a:lnTo>
                  <a:lnTo>
                    <a:pt x="300526" y="384443"/>
                  </a:lnTo>
                  <a:lnTo>
                    <a:pt x="305599" y="399375"/>
                  </a:lnTo>
                  <a:lnTo>
                    <a:pt x="310988" y="414308"/>
                  </a:lnTo>
                  <a:lnTo>
                    <a:pt x="317011" y="428923"/>
                  </a:lnTo>
                  <a:lnTo>
                    <a:pt x="323668" y="444492"/>
                  </a:lnTo>
                  <a:lnTo>
                    <a:pt x="330326" y="459107"/>
                  </a:lnTo>
                  <a:lnTo>
                    <a:pt x="337300" y="474040"/>
                  </a:lnTo>
                  <a:lnTo>
                    <a:pt x="344591" y="489291"/>
                  </a:lnTo>
                  <a:lnTo>
                    <a:pt x="352516" y="504223"/>
                  </a:lnTo>
                  <a:lnTo>
                    <a:pt x="361076" y="519156"/>
                  </a:lnTo>
                  <a:lnTo>
                    <a:pt x="370269" y="534089"/>
                  </a:lnTo>
                  <a:lnTo>
                    <a:pt x="379145" y="549022"/>
                  </a:lnTo>
                  <a:lnTo>
                    <a:pt x="388973" y="563955"/>
                  </a:lnTo>
                  <a:lnTo>
                    <a:pt x="399117" y="578888"/>
                  </a:lnTo>
                  <a:lnTo>
                    <a:pt x="410212" y="593503"/>
                  </a:lnTo>
                  <a:lnTo>
                    <a:pt x="420991" y="607800"/>
                  </a:lnTo>
                  <a:lnTo>
                    <a:pt x="432720" y="622416"/>
                  </a:lnTo>
                  <a:lnTo>
                    <a:pt x="445401" y="636395"/>
                  </a:lnTo>
                  <a:lnTo>
                    <a:pt x="457764" y="650693"/>
                  </a:lnTo>
                  <a:lnTo>
                    <a:pt x="471079" y="664355"/>
                  </a:lnTo>
                  <a:lnTo>
                    <a:pt x="485344" y="678017"/>
                  </a:lnTo>
                  <a:lnTo>
                    <a:pt x="499610" y="691679"/>
                  </a:lnTo>
                  <a:lnTo>
                    <a:pt x="514509" y="705023"/>
                  </a:lnTo>
                  <a:lnTo>
                    <a:pt x="530043" y="718050"/>
                  </a:lnTo>
                  <a:lnTo>
                    <a:pt x="546527" y="731076"/>
                  </a:lnTo>
                  <a:lnTo>
                    <a:pt x="563012" y="743467"/>
                  </a:lnTo>
                  <a:lnTo>
                    <a:pt x="580764" y="756176"/>
                  </a:lnTo>
                  <a:lnTo>
                    <a:pt x="598517" y="767932"/>
                  </a:lnTo>
                  <a:lnTo>
                    <a:pt x="617538" y="779688"/>
                  </a:lnTo>
                  <a:lnTo>
                    <a:pt x="599468" y="786995"/>
                  </a:lnTo>
                  <a:lnTo>
                    <a:pt x="581716" y="794621"/>
                  </a:lnTo>
                  <a:lnTo>
                    <a:pt x="564597" y="801928"/>
                  </a:lnTo>
                  <a:lnTo>
                    <a:pt x="547478" y="809871"/>
                  </a:lnTo>
                  <a:lnTo>
                    <a:pt x="530677" y="817496"/>
                  </a:lnTo>
                  <a:lnTo>
                    <a:pt x="514192" y="825440"/>
                  </a:lnTo>
                  <a:lnTo>
                    <a:pt x="498025" y="833700"/>
                  </a:lnTo>
                  <a:lnTo>
                    <a:pt x="482174" y="841961"/>
                  </a:lnTo>
                  <a:lnTo>
                    <a:pt x="466323" y="850539"/>
                  </a:lnTo>
                  <a:lnTo>
                    <a:pt x="451107" y="858800"/>
                  </a:lnTo>
                  <a:lnTo>
                    <a:pt x="435890" y="867696"/>
                  </a:lnTo>
                  <a:lnTo>
                    <a:pt x="420991" y="876275"/>
                  </a:lnTo>
                  <a:lnTo>
                    <a:pt x="406408" y="885489"/>
                  </a:lnTo>
                  <a:lnTo>
                    <a:pt x="392143" y="894385"/>
                  </a:lnTo>
                  <a:lnTo>
                    <a:pt x="377877" y="903917"/>
                  </a:lnTo>
                  <a:lnTo>
                    <a:pt x="364246" y="912813"/>
                  </a:lnTo>
                  <a:lnTo>
                    <a:pt x="347444" y="898833"/>
                  </a:lnTo>
                  <a:lnTo>
                    <a:pt x="330643" y="884218"/>
                  </a:lnTo>
                  <a:lnTo>
                    <a:pt x="314475" y="869285"/>
                  </a:lnTo>
                  <a:lnTo>
                    <a:pt x="299258" y="854352"/>
                  </a:lnTo>
                  <a:lnTo>
                    <a:pt x="284359" y="839102"/>
                  </a:lnTo>
                  <a:lnTo>
                    <a:pt x="270093" y="824169"/>
                  </a:lnTo>
                  <a:lnTo>
                    <a:pt x="255828" y="808600"/>
                  </a:lnTo>
                  <a:lnTo>
                    <a:pt x="242513" y="793350"/>
                  </a:lnTo>
                  <a:lnTo>
                    <a:pt x="229833" y="777781"/>
                  </a:lnTo>
                  <a:lnTo>
                    <a:pt x="217152" y="761895"/>
                  </a:lnTo>
                  <a:lnTo>
                    <a:pt x="205106" y="746327"/>
                  </a:lnTo>
                  <a:lnTo>
                    <a:pt x="193377" y="730441"/>
                  </a:lnTo>
                  <a:lnTo>
                    <a:pt x="182281" y="714555"/>
                  </a:lnTo>
                  <a:lnTo>
                    <a:pt x="171820" y="698669"/>
                  </a:lnTo>
                  <a:lnTo>
                    <a:pt x="161676" y="682783"/>
                  </a:lnTo>
                  <a:lnTo>
                    <a:pt x="151848" y="666579"/>
                  </a:lnTo>
                  <a:lnTo>
                    <a:pt x="142021" y="651011"/>
                  </a:lnTo>
                  <a:lnTo>
                    <a:pt x="133145" y="634807"/>
                  </a:lnTo>
                  <a:lnTo>
                    <a:pt x="124585" y="618921"/>
                  </a:lnTo>
                  <a:lnTo>
                    <a:pt x="116660" y="603035"/>
                  </a:lnTo>
                  <a:lnTo>
                    <a:pt x="108418" y="587149"/>
                  </a:lnTo>
                  <a:lnTo>
                    <a:pt x="101126" y="571263"/>
                  </a:lnTo>
                  <a:lnTo>
                    <a:pt x="93835" y="555694"/>
                  </a:lnTo>
                  <a:lnTo>
                    <a:pt x="87178" y="540126"/>
                  </a:lnTo>
                  <a:lnTo>
                    <a:pt x="81155" y="524240"/>
                  </a:lnTo>
                  <a:lnTo>
                    <a:pt x="74814" y="508989"/>
                  </a:lnTo>
                  <a:lnTo>
                    <a:pt x="68791" y="493739"/>
                  </a:lnTo>
                  <a:lnTo>
                    <a:pt x="63719" y="478488"/>
                  </a:lnTo>
                  <a:lnTo>
                    <a:pt x="58330" y="463555"/>
                  </a:lnTo>
                  <a:lnTo>
                    <a:pt x="53575" y="448622"/>
                  </a:lnTo>
                  <a:lnTo>
                    <a:pt x="45015" y="419392"/>
                  </a:lnTo>
                  <a:lnTo>
                    <a:pt x="40260" y="402870"/>
                  </a:lnTo>
                  <a:lnTo>
                    <a:pt x="36139" y="386031"/>
                  </a:lnTo>
                  <a:lnTo>
                    <a:pt x="31701" y="369510"/>
                  </a:lnTo>
                  <a:lnTo>
                    <a:pt x="28214" y="353306"/>
                  </a:lnTo>
                  <a:lnTo>
                    <a:pt x="24727" y="336784"/>
                  </a:lnTo>
                  <a:lnTo>
                    <a:pt x="21557" y="321216"/>
                  </a:lnTo>
                  <a:lnTo>
                    <a:pt x="16167" y="289444"/>
                  </a:lnTo>
                  <a:lnTo>
                    <a:pt x="11412" y="258943"/>
                  </a:lnTo>
                  <a:lnTo>
                    <a:pt x="7925" y="229077"/>
                  </a:lnTo>
                  <a:lnTo>
                    <a:pt x="4755" y="200164"/>
                  </a:lnTo>
                  <a:lnTo>
                    <a:pt x="2853" y="172205"/>
                  </a:lnTo>
                  <a:lnTo>
                    <a:pt x="1268" y="145834"/>
                  </a:lnTo>
                  <a:lnTo>
                    <a:pt x="317" y="120416"/>
                  </a:lnTo>
                  <a:lnTo>
                    <a:pt x="0" y="96587"/>
                  </a:lnTo>
                  <a:lnTo>
                    <a:pt x="317" y="73711"/>
                  </a:lnTo>
                  <a:lnTo>
                    <a:pt x="951" y="53059"/>
                  </a:lnTo>
                  <a:lnTo>
                    <a:pt x="1585" y="33361"/>
                  </a:lnTo>
                  <a:lnTo>
                    <a:pt x="2853" y="15886"/>
                  </a:lnTo>
                  <a:lnTo>
                    <a:pt x="4121" y="0"/>
                  </a:lnTo>
                  <a:close/>
                </a:path>
              </a:pathLst>
            </a:custGeom>
            <a:solidFill>
              <a:schemeClr val="bg1">
                <a:lumMod val="95000"/>
              </a:schemeClr>
            </a:solidFill>
            <a:ln>
              <a:noFill/>
            </a:ln>
            <a:extLst/>
          </p:spPr>
          <p:txBody>
            <a:bodyPr lIns="110754" tIns="55377" rIns="110754" bIns="55377" anchor="ctr">
              <a:scene3d>
                <a:camera prst="orthographicFront"/>
                <a:lightRig rig="threePt" dir="t"/>
              </a:scene3d>
              <a:sp3d contourW="12700">
                <a:contourClr>
                  <a:srgbClr val="FFFFFF"/>
                </a:contourClr>
              </a:sp3d>
            </a:bodyPr>
            <a:lstStyle/>
            <a:p>
              <a:pPr algn="ctr">
                <a:defRPr/>
              </a:pPr>
              <a:endParaRPr lang="zh-CN" altLang="en-US">
                <a:solidFill>
                  <a:schemeClr val="bg1"/>
                </a:solidFill>
                <a:ea typeface="宋体" panose="02010600030101010101" pitchFamily="2" charset="-122"/>
              </a:endParaRPr>
            </a:p>
          </p:txBody>
        </p:sp>
      </p:grpSp>
    </p:spTree>
    <p:extLst>
      <p:ext uri="{BB962C8B-B14F-4D97-AF65-F5344CB8AC3E}">
        <p14:creationId xmlns:p14="http://schemas.microsoft.com/office/powerpoint/2010/main" val="3745155073"/>
      </p:ext>
    </p:extLst>
  </p:cSld>
  <p:clrMapOvr>
    <a:masterClrMapping/>
  </p:clrMapOvr>
  <mc:AlternateContent xmlns:mc="http://schemas.openxmlformats.org/markup-compatibility/2006" xmlns:p14="http://schemas.microsoft.com/office/powerpoint/2010/main">
    <mc:Choice Requires="p14">
      <p:transition p14:dur="10" advTm="19107"/>
    </mc:Choice>
    <mc:Fallback xmlns="">
      <p:transition advTm="1910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05308"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因特网中的地址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18" name="组合 17">
            <a:extLst>
              <a:ext uri="{FF2B5EF4-FFF2-40B4-BE49-F238E27FC236}">
                <a16:creationId xmlns:a16="http://schemas.microsoft.com/office/drawing/2014/main" id="{EBCC25DB-06A2-4FC3-8353-66562E24E9C0}"/>
              </a:ext>
            </a:extLst>
          </p:cNvPr>
          <p:cNvGrpSpPr/>
          <p:nvPr/>
        </p:nvGrpSpPr>
        <p:grpSpPr>
          <a:xfrm>
            <a:off x="704878" y="4569281"/>
            <a:ext cx="2005485" cy="641046"/>
            <a:chOff x="6531661" y="1342212"/>
            <a:chExt cx="1700868" cy="480785"/>
          </a:xfrm>
        </p:grpSpPr>
        <p:sp>
          <p:nvSpPr>
            <p:cNvPr id="19" name="矩形 18">
              <a:extLst>
                <a:ext uri="{FF2B5EF4-FFF2-40B4-BE49-F238E27FC236}">
                  <a16:creationId xmlns:a16="http://schemas.microsoft.com/office/drawing/2014/main" id="{07AEA233-97B1-4FF3-B768-C642CAF301FC}"/>
                </a:ext>
              </a:extLst>
            </p:cNvPr>
            <p:cNvSpPr/>
            <p:nvPr/>
          </p:nvSpPr>
          <p:spPr>
            <a:xfrm>
              <a:off x="6595528" y="1342212"/>
              <a:ext cx="1636105" cy="480785"/>
            </a:xfrm>
            <a:prstGeom prst="rect">
              <a:avLst/>
            </a:prstGeom>
            <a:solidFill>
              <a:srgbClr val="0E7AC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sp>
          <p:nvSpPr>
            <p:cNvPr id="20" name="文本框 18">
              <a:extLst>
                <a:ext uri="{FF2B5EF4-FFF2-40B4-BE49-F238E27FC236}">
                  <a16:creationId xmlns:a16="http://schemas.microsoft.com/office/drawing/2014/main" id="{33459FC3-B011-41D2-A47F-190CCBC3A826}"/>
                </a:ext>
              </a:extLst>
            </p:cNvPr>
            <p:cNvSpPr txBox="1"/>
            <p:nvPr/>
          </p:nvSpPr>
          <p:spPr>
            <a:xfrm>
              <a:off x="6531661" y="1384415"/>
              <a:ext cx="1700868" cy="438581"/>
            </a:xfrm>
            <a:prstGeom prst="rect">
              <a:avLst/>
            </a:prstGeom>
            <a:noFill/>
          </p:spPr>
          <p:txBody>
            <a:bodyPr wrap="none" lIns="91440" tIns="45720" rIns="91440" bIns="45720"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MAC</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地址</a:t>
              </a:r>
            </a:p>
          </p:txBody>
        </p:sp>
      </p:grpSp>
      <p:grpSp>
        <p:nvGrpSpPr>
          <p:cNvPr id="21" name="组合 20">
            <a:extLst>
              <a:ext uri="{FF2B5EF4-FFF2-40B4-BE49-F238E27FC236}">
                <a16:creationId xmlns:a16="http://schemas.microsoft.com/office/drawing/2014/main" id="{700E22D8-569B-4BF9-8E30-FFD29082293E}"/>
              </a:ext>
            </a:extLst>
          </p:cNvPr>
          <p:cNvGrpSpPr/>
          <p:nvPr/>
        </p:nvGrpSpPr>
        <p:grpSpPr>
          <a:xfrm>
            <a:off x="708384" y="2413756"/>
            <a:ext cx="1929123" cy="641047"/>
            <a:chOff x="3735723" y="1354855"/>
            <a:chExt cx="1636104" cy="480785"/>
          </a:xfrm>
        </p:grpSpPr>
        <p:sp>
          <p:nvSpPr>
            <p:cNvPr id="22" name="矩形 21">
              <a:extLst>
                <a:ext uri="{FF2B5EF4-FFF2-40B4-BE49-F238E27FC236}">
                  <a16:creationId xmlns:a16="http://schemas.microsoft.com/office/drawing/2014/main" id="{6B20331B-85E0-4E73-8809-55E703859C56}"/>
                </a:ext>
              </a:extLst>
            </p:cNvPr>
            <p:cNvSpPr/>
            <p:nvPr/>
          </p:nvSpPr>
          <p:spPr>
            <a:xfrm>
              <a:off x="3735723" y="1354855"/>
              <a:ext cx="1636104" cy="480785"/>
            </a:xfrm>
            <a:prstGeom prst="rect">
              <a:avLst/>
            </a:prstGeom>
            <a:solidFill>
              <a:srgbClr val="0E7AC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sp>
          <p:nvSpPr>
            <p:cNvPr id="23" name="文本框 18">
              <a:extLst>
                <a:ext uri="{FF2B5EF4-FFF2-40B4-BE49-F238E27FC236}">
                  <a16:creationId xmlns:a16="http://schemas.microsoft.com/office/drawing/2014/main" id="{B0ACDAFA-33B5-4C3E-ACF9-D02AE49ED117}"/>
                </a:ext>
              </a:extLst>
            </p:cNvPr>
            <p:cNvSpPr txBox="1"/>
            <p:nvPr/>
          </p:nvSpPr>
          <p:spPr>
            <a:xfrm>
              <a:off x="3954715" y="1375691"/>
              <a:ext cx="1198008" cy="438581"/>
            </a:xfrm>
            <a:prstGeom prst="rect">
              <a:avLst/>
            </a:prstGeom>
            <a:noFill/>
          </p:spPr>
          <p:txBody>
            <a:bodyPr wrap="none" lIns="91440" tIns="45720" rIns="91440" bIns="45720" rtlCol="0">
              <a:spAutoFit/>
            </a:bodyPr>
            <a:lstStyle/>
            <a:p>
              <a:pPr algn="ctr"/>
              <a:r>
                <a:rPr lang="en-US" altLang="zh-CN"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a:t>
              </a: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地址</a:t>
              </a:r>
            </a:p>
          </p:txBody>
        </p:sp>
      </p:grpSp>
      <p:grpSp>
        <p:nvGrpSpPr>
          <p:cNvPr id="24" name="组合 23">
            <a:extLst>
              <a:ext uri="{FF2B5EF4-FFF2-40B4-BE49-F238E27FC236}">
                <a16:creationId xmlns:a16="http://schemas.microsoft.com/office/drawing/2014/main" id="{8A4BD7E5-C573-4278-A9F0-CC2A7073914F}"/>
              </a:ext>
            </a:extLst>
          </p:cNvPr>
          <p:cNvGrpSpPr/>
          <p:nvPr/>
        </p:nvGrpSpPr>
        <p:grpSpPr>
          <a:xfrm>
            <a:off x="708384" y="1053716"/>
            <a:ext cx="1929123" cy="657889"/>
            <a:chOff x="1131519" y="1384414"/>
            <a:chExt cx="1217016" cy="493417"/>
          </a:xfrm>
        </p:grpSpPr>
        <p:sp>
          <p:nvSpPr>
            <p:cNvPr id="25" name="矩形 24">
              <a:extLst>
                <a:ext uri="{FF2B5EF4-FFF2-40B4-BE49-F238E27FC236}">
                  <a16:creationId xmlns:a16="http://schemas.microsoft.com/office/drawing/2014/main" id="{5061A2D2-B135-4FA5-8166-56CB39D972B3}"/>
                </a:ext>
              </a:extLst>
            </p:cNvPr>
            <p:cNvSpPr/>
            <p:nvPr/>
          </p:nvSpPr>
          <p:spPr>
            <a:xfrm>
              <a:off x="1131519" y="1384414"/>
              <a:ext cx="1217016" cy="493417"/>
            </a:xfrm>
            <a:prstGeom prst="rect">
              <a:avLst/>
            </a:prstGeom>
            <a:solidFill>
              <a:srgbClr val="0E7AC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3200"/>
            </a:p>
          </p:txBody>
        </p:sp>
        <p:sp>
          <p:nvSpPr>
            <p:cNvPr id="26" name="文本框 18">
              <a:extLst>
                <a:ext uri="{FF2B5EF4-FFF2-40B4-BE49-F238E27FC236}">
                  <a16:creationId xmlns:a16="http://schemas.microsoft.com/office/drawing/2014/main" id="{677AFB73-5130-4FEE-964D-C4FD71042809}"/>
                </a:ext>
              </a:extLst>
            </p:cNvPr>
            <p:cNvSpPr txBox="1"/>
            <p:nvPr/>
          </p:nvSpPr>
          <p:spPr>
            <a:xfrm>
              <a:off x="1444766" y="1384415"/>
              <a:ext cx="634273" cy="438581"/>
            </a:xfrm>
            <a:prstGeom prst="rect">
              <a:avLst/>
            </a:prstGeom>
            <a:noFill/>
          </p:spPr>
          <p:txBody>
            <a:bodyPr wrap="none" lIns="91440" tIns="45720" rIns="91440" bIns="45720" rtlCol="0">
              <a:spAutoFit/>
            </a:bodyPr>
            <a:lstStyle/>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域名</a:t>
              </a:r>
            </a:p>
          </p:txBody>
        </p:sp>
      </p:grpSp>
      <p:sp>
        <p:nvSpPr>
          <p:cNvPr id="28" name="矩形 27">
            <a:extLst>
              <a:ext uri="{FF2B5EF4-FFF2-40B4-BE49-F238E27FC236}">
                <a16:creationId xmlns:a16="http://schemas.microsoft.com/office/drawing/2014/main" id="{E89344F3-47BF-4527-8995-E5C581A5032E}"/>
              </a:ext>
            </a:extLst>
          </p:cNvPr>
          <p:cNvSpPr/>
          <p:nvPr/>
        </p:nvSpPr>
        <p:spPr>
          <a:xfrm>
            <a:off x="2715354" y="885472"/>
            <a:ext cx="4888256" cy="954364"/>
          </a:xfrm>
          <a:prstGeom prst="rect">
            <a:avLst/>
          </a:prstGeom>
        </p:spPr>
        <p:txBody>
          <a:bodyPr wrap="square">
            <a:spAutoFit/>
          </a:bodyPr>
          <a:lstStyle/>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 用来在因特网中标识一台主机</a:t>
            </a:r>
          </a:p>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 便于人们的识别和使用</a:t>
            </a:r>
          </a:p>
        </p:txBody>
      </p:sp>
      <p:sp>
        <p:nvSpPr>
          <p:cNvPr id="29" name="矩形 28">
            <a:extLst>
              <a:ext uri="{FF2B5EF4-FFF2-40B4-BE49-F238E27FC236}">
                <a16:creationId xmlns:a16="http://schemas.microsoft.com/office/drawing/2014/main" id="{AF969F5A-A0AF-4084-8F33-2A150F44A262}"/>
              </a:ext>
            </a:extLst>
          </p:cNvPr>
          <p:cNvSpPr/>
          <p:nvPr/>
        </p:nvSpPr>
        <p:spPr>
          <a:xfrm>
            <a:off x="8315110" y="927171"/>
            <a:ext cx="3620928" cy="683264"/>
          </a:xfrm>
          <a:prstGeom prst="rect">
            <a:avLst/>
          </a:prstGeom>
        </p:spPr>
        <p:txBody>
          <a:bodyPr wrap="none">
            <a:spAutoFit/>
          </a:bodyPr>
          <a:lstStyle/>
          <a:p>
            <a:pPr marL="0" lvl="1">
              <a:lnSpc>
                <a:spcPct val="120000"/>
              </a:lnSpc>
            </a:pPr>
            <a:r>
              <a:rPr lang="en-US" altLang="zh-CN" sz="3200" b="1" dirty="0">
                <a:solidFill>
                  <a:prstClr val="black"/>
                </a:solidFill>
                <a:latin typeface="微软雅黑" panose="020B0503020204020204" pitchFamily="34" charset="-122"/>
                <a:ea typeface="微软雅黑" panose="020B0503020204020204" pitchFamily="34" charset="-122"/>
              </a:rPr>
              <a:t>www.xjtu.edu.cn</a:t>
            </a:r>
          </a:p>
        </p:txBody>
      </p:sp>
      <p:sp>
        <p:nvSpPr>
          <p:cNvPr id="30" name="矩形 29">
            <a:extLst>
              <a:ext uri="{FF2B5EF4-FFF2-40B4-BE49-F238E27FC236}">
                <a16:creationId xmlns:a16="http://schemas.microsoft.com/office/drawing/2014/main" id="{E033125E-F2B4-4275-877D-FC971C53DA87}"/>
              </a:ext>
            </a:extLst>
          </p:cNvPr>
          <p:cNvSpPr/>
          <p:nvPr/>
        </p:nvSpPr>
        <p:spPr>
          <a:xfrm>
            <a:off x="2722203" y="2222112"/>
            <a:ext cx="5731151" cy="1816395"/>
          </a:xfrm>
          <a:prstGeom prst="rect">
            <a:avLst/>
          </a:prstGeom>
        </p:spPr>
        <p:txBody>
          <a:bodyPr wrap="square">
            <a:spAutoFit/>
          </a:bodyPr>
          <a:lstStyle/>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用来在因特网中标识一台主机</a:t>
            </a:r>
            <a:r>
              <a:rPr lang="en-US" altLang="zh-CN" sz="1867" b="1" dirty="0">
                <a:latin typeface="微软雅黑" panose="020B0503020204020204" pitchFamily="34" charset="-122"/>
                <a:ea typeface="微软雅黑" panose="020B0503020204020204" pitchFamily="34" charset="-122"/>
                <a:sym typeface="Calibri" pitchFamily="34" charset="0"/>
              </a:rPr>
              <a:t>——</a:t>
            </a:r>
            <a:r>
              <a:rPr lang="zh-CN" altLang="en-US" sz="1867" b="1" dirty="0">
                <a:latin typeface="微软雅黑" panose="020B0503020204020204" pitchFamily="34" charset="-122"/>
                <a:ea typeface="微软雅黑" panose="020B0503020204020204" pitchFamily="34" charset="-122"/>
                <a:sym typeface="Calibri" pitchFamily="34" charset="0"/>
              </a:rPr>
              <a:t>在网际层使用</a:t>
            </a:r>
          </a:p>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域名地址到</a:t>
            </a:r>
            <a:r>
              <a:rPr lang="en-US" altLang="zh-CN" sz="1867" b="1" dirty="0">
                <a:latin typeface="微软雅黑" panose="020B0503020204020204" pitchFamily="34" charset="-122"/>
                <a:ea typeface="微软雅黑" panose="020B0503020204020204" pitchFamily="34" charset="-122"/>
                <a:sym typeface="Calibri" pitchFamily="34" charset="0"/>
              </a:rPr>
              <a:t>IP</a:t>
            </a:r>
            <a:r>
              <a:rPr lang="zh-CN" altLang="en-US" sz="1867" b="1" dirty="0">
                <a:latin typeface="微软雅黑" panose="020B0503020204020204" pitchFamily="34" charset="-122"/>
                <a:ea typeface="微软雅黑" panose="020B0503020204020204" pitchFamily="34" charset="-122"/>
                <a:sym typeface="Calibri" pitchFamily="34" charset="0"/>
              </a:rPr>
              <a:t>地址的转换过程称为域名解析（</a:t>
            </a:r>
            <a:r>
              <a:rPr lang="en-US" altLang="zh-CN" sz="1867" b="1" dirty="0">
                <a:latin typeface="微软雅黑" panose="020B0503020204020204" pitchFamily="34" charset="-122"/>
                <a:ea typeface="微软雅黑" panose="020B0503020204020204" pitchFamily="34" charset="-122"/>
                <a:sym typeface="Calibri" pitchFamily="34" charset="0"/>
              </a:rPr>
              <a:t>Name Resolution</a:t>
            </a:r>
            <a:r>
              <a:rPr lang="zh-CN" altLang="en-US" sz="1867" b="1" dirty="0">
                <a:latin typeface="微软雅黑" panose="020B0503020204020204" pitchFamily="34" charset="-122"/>
                <a:ea typeface="微软雅黑" panose="020B0503020204020204" pitchFamily="34" charset="-122"/>
                <a:sym typeface="Calibri" pitchFamily="34" charset="0"/>
              </a:rPr>
              <a:t>）</a:t>
            </a:r>
          </a:p>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转换通过</a:t>
            </a:r>
            <a:r>
              <a:rPr lang="en-US" altLang="zh-CN" sz="1867" b="1" dirty="0">
                <a:latin typeface="微软雅黑" panose="020B0503020204020204" pitchFamily="34" charset="-122"/>
                <a:ea typeface="微软雅黑" panose="020B0503020204020204" pitchFamily="34" charset="-122"/>
                <a:sym typeface="Calibri" pitchFamily="34" charset="0"/>
              </a:rPr>
              <a:t>DNS</a:t>
            </a:r>
            <a:r>
              <a:rPr lang="zh-CN" altLang="en-US" sz="1867" b="1" dirty="0">
                <a:latin typeface="微软雅黑" panose="020B0503020204020204" pitchFamily="34" charset="-122"/>
                <a:ea typeface="微软雅黑" panose="020B0503020204020204" pitchFamily="34" charset="-122"/>
                <a:sym typeface="Calibri" pitchFamily="34" charset="0"/>
              </a:rPr>
              <a:t>服务实现</a:t>
            </a:r>
          </a:p>
        </p:txBody>
      </p:sp>
      <p:sp>
        <p:nvSpPr>
          <p:cNvPr id="31" name="矩形 30">
            <a:extLst>
              <a:ext uri="{FF2B5EF4-FFF2-40B4-BE49-F238E27FC236}">
                <a16:creationId xmlns:a16="http://schemas.microsoft.com/office/drawing/2014/main" id="{D0F25DAA-A2E7-4DE3-920A-85E2521D92D0}"/>
              </a:ext>
            </a:extLst>
          </p:cNvPr>
          <p:cNvSpPr/>
          <p:nvPr/>
        </p:nvSpPr>
        <p:spPr>
          <a:xfrm>
            <a:off x="8538050" y="2788678"/>
            <a:ext cx="3068469" cy="683264"/>
          </a:xfrm>
          <a:prstGeom prst="rect">
            <a:avLst/>
          </a:prstGeom>
        </p:spPr>
        <p:txBody>
          <a:bodyPr wrap="none">
            <a:spAutoFit/>
          </a:bodyPr>
          <a:lstStyle/>
          <a:p>
            <a:pPr marL="0" lvl="1">
              <a:lnSpc>
                <a:spcPct val="120000"/>
              </a:lnSpc>
            </a:pPr>
            <a:r>
              <a:rPr lang="en-US" altLang="zh-CN" sz="3200" b="1" dirty="0">
                <a:latin typeface="微软雅黑" panose="020B0503020204020204" pitchFamily="34" charset="-122"/>
                <a:ea typeface="微软雅黑" panose="020B0503020204020204" pitchFamily="34" charset="-122"/>
              </a:rPr>
              <a:t>211.137.130.3</a:t>
            </a:r>
          </a:p>
        </p:txBody>
      </p:sp>
      <p:sp>
        <p:nvSpPr>
          <p:cNvPr id="32" name="矩形 31">
            <a:extLst>
              <a:ext uri="{FF2B5EF4-FFF2-40B4-BE49-F238E27FC236}">
                <a16:creationId xmlns:a16="http://schemas.microsoft.com/office/drawing/2014/main" id="{1EF0C1AE-9C30-42C6-B8AC-5D77FF969589}"/>
              </a:ext>
            </a:extLst>
          </p:cNvPr>
          <p:cNvSpPr/>
          <p:nvPr/>
        </p:nvSpPr>
        <p:spPr>
          <a:xfrm>
            <a:off x="2751338" y="4473196"/>
            <a:ext cx="5372019" cy="2247410"/>
          </a:xfrm>
          <a:prstGeom prst="rect">
            <a:avLst/>
          </a:prstGeom>
        </p:spPr>
        <p:txBody>
          <a:bodyPr wrap="square">
            <a:spAutoFit/>
          </a:bodyPr>
          <a:lstStyle/>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用于在局域网中标识一台主机的网络接口</a:t>
            </a:r>
            <a:r>
              <a:rPr lang="en-US" altLang="zh-CN" sz="1867" b="1" dirty="0">
                <a:latin typeface="微软雅黑" panose="020B0503020204020204" pitchFamily="34" charset="-122"/>
                <a:ea typeface="微软雅黑" panose="020B0503020204020204" pitchFamily="34" charset="-122"/>
                <a:sym typeface="Calibri" pitchFamily="34" charset="0"/>
              </a:rPr>
              <a:t>——</a:t>
            </a:r>
            <a:r>
              <a:rPr lang="zh-CN" altLang="en-US" sz="1867" b="1" dirty="0">
                <a:latin typeface="微软雅黑" panose="020B0503020204020204" pitchFamily="34" charset="-122"/>
                <a:ea typeface="微软雅黑" panose="020B0503020204020204" pitchFamily="34" charset="-122"/>
                <a:sym typeface="Calibri" pitchFamily="34" charset="0"/>
              </a:rPr>
              <a:t>在局域网数据链路层使用</a:t>
            </a:r>
          </a:p>
          <a:p>
            <a:pPr marL="380990" indent="-380990" algn="just">
              <a:lnSpc>
                <a:spcPct val="150000"/>
              </a:lnSpc>
              <a:buFont typeface="Wingdings" panose="05000000000000000000" pitchFamily="2" charset="2"/>
              <a:buChar char="l"/>
            </a:pPr>
            <a:r>
              <a:rPr lang="en-US" altLang="zh-CN" sz="1867" b="1" dirty="0">
                <a:latin typeface="微软雅黑" panose="020B0503020204020204" pitchFamily="34" charset="-122"/>
                <a:ea typeface="微软雅黑" panose="020B0503020204020204" pitchFamily="34" charset="-122"/>
                <a:sym typeface="Calibri" pitchFamily="34" charset="0"/>
              </a:rPr>
              <a:t>IP</a:t>
            </a:r>
            <a:r>
              <a:rPr lang="zh-CN" altLang="en-US" sz="1867" b="1" dirty="0">
                <a:latin typeface="微软雅黑" panose="020B0503020204020204" pitchFamily="34" charset="-122"/>
                <a:ea typeface="微软雅黑" panose="020B0503020204020204" pitchFamily="34" charset="-122"/>
                <a:sym typeface="Calibri" pitchFamily="34" charset="0"/>
              </a:rPr>
              <a:t>地址到</a:t>
            </a:r>
            <a:r>
              <a:rPr lang="en-US" altLang="zh-CN" sz="1867" b="1" dirty="0">
                <a:latin typeface="微软雅黑" panose="020B0503020204020204" pitchFamily="34" charset="-122"/>
                <a:ea typeface="微软雅黑" panose="020B0503020204020204" pitchFamily="34" charset="-122"/>
                <a:sym typeface="Calibri" pitchFamily="34" charset="0"/>
              </a:rPr>
              <a:t>MAC</a:t>
            </a:r>
            <a:r>
              <a:rPr lang="zh-CN" altLang="en-US" sz="1867" b="1" dirty="0">
                <a:latin typeface="微软雅黑" panose="020B0503020204020204" pitchFamily="34" charset="-122"/>
                <a:ea typeface="微软雅黑" panose="020B0503020204020204" pitchFamily="34" charset="-122"/>
                <a:sym typeface="Calibri" pitchFamily="34" charset="0"/>
              </a:rPr>
              <a:t>地址的转换过程称为地址解析（</a:t>
            </a:r>
            <a:r>
              <a:rPr lang="en-US" altLang="zh-CN" sz="1867" b="1" dirty="0">
                <a:latin typeface="微软雅黑" panose="020B0503020204020204" pitchFamily="34" charset="-122"/>
                <a:ea typeface="微软雅黑" panose="020B0503020204020204" pitchFamily="34" charset="-122"/>
                <a:sym typeface="Calibri" pitchFamily="34" charset="0"/>
              </a:rPr>
              <a:t>Address Resolution</a:t>
            </a:r>
            <a:r>
              <a:rPr lang="zh-CN" altLang="en-US" sz="1867" b="1" dirty="0">
                <a:latin typeface="微软雅黑" panose="020B0503020204020204" pitchFamily="34" charset="-122"/>
                <a:ea typeface="微软雅黑" panose="020B0503020204020204" pitchFamily="34" charset="-122"/>
                <a:sym typeface="Calibri" pitchFamily="34" charset="0"/>
              </a:rPr>
              <a:t>）</a:t>
            </a:r>
          </a:p>
          <a:p>
            <a:pPr marL="380990" indent="-380990" algn="just">
              <a:lnSpc>
                <a:spcPct val="150000"/>
              </a:lnSpc>
              <a:buFont typeface="Wingdings" panose="05000000000000000000" pitchFamily="2" charset="2"/>
              <a:buChar char="l"/>
            </a:pPr>
            <a:r>
              <a:rPr lang="zh-CN" altLang="en-US" sz="1867" b="1" dirty="0">
                <a:latin typeface="微软雅黑" panose="020B0503020204020204" pitchFamily="34" charset="-122"/>
                <a:ea typeface="微软雅黑" panose="020B0503020204020204" pitchFamily="34" charset="-122"/>
                <a:sym typeface="Calibri" pitchFamily="34" charset="0"/>
              </a:rPr>
              <a:t>转换通过</a:t>
            </a:r>
            <a:r>
              <a:rPr lang="en-US" altLang="zh-CN" sz="1867" b="1" dirty="0">
                <a:latin typeface="微软雅黑" panose="020B0503020204020204" pitchFamily="34" charset="-122"/>
                <a:ea typeface="微软雅黑" panose="020B0503020204020204" pitchFamily="34" charset="-122"/>
                <a:sym typeface="Calibri" pitchFamily="34" charset="0"/>
              </a:rPr>
              <a:t>ARP</a:t>
            </a:r>
            <a:r>
              <a:rPr lang="zh-CN" altLang="en-US" sz="1867" b="1" dirty="0">
                <a:latin typeface="微软雅黑" panose="020B0503020204020204" pitchFamily="34" charset="-122"/>
                <a:ea typeface="微软雅黑" panose="020B0503020204020204" pitchFamily="34" charset="-122"/>
                <a:sym typeface="Calibri" pitchFamily="34" charset="0"/>
              </a:rPr>
              <a:t>协议实现</a:t>
            </a:r>
          </a:p>
        </p:txBody>
      </p:sp>
      <p:grpSp>
        <p:nvGrpSpPr>
          <p:cNvPr id="40" name="组合 39">
            <a:extLst>
              <a:ext uri="{FF2B5EF4-FFF2-40B4-BE49-F238E27FC236}">
                <a16:creationId xmlns:a16="http://schemas.microsoft.com/office/drawing/2014/main" id="{AF24B7C3-D3FD-4013-8AE4-582D325E94F3}"/>
              </a:ext>
            </a:extLst>
          </p:cNvPr>
          <p:cNvGrpSpPr/>
          <p:nvPr/>
        </p:nvGrpSpPr>
        <p:grpSpPr>
          <a:xfrm>
            <a:off x="9443465" y="1711610"/>
            <a:ext cx="1310113" cy="1013858"/>
            <a:chOff x="7500958" y="1571612"/>
            <a:chExt cx="928694" cy="571504"/>
          </a:xfrm>
        </p:grpSpPr>
        <p:sp>
          <p:nvSpPr>
            <p:cNvPr id="41" name="右箭头 61">
              <a:extLst>
                <a:ext uri="{FF2B5EF4-FFF2-40B4-BE49-F238E27FC236}">
                  <a16:creationId xmlns:a16="http://schemas.microsoft.com/office/drawing/2014/main" id="{0CFB9918-6997-43C3-AA0F-ADCD407B8A6A}"/>
                </a:ext>
              </a:extLst>
            </p:cNvPr>
            <p:cNvSpPr/>
            <p:nvPr/>
          </p:nvSpPr>
          <p:spPr>
            <a:xfrm rot="5400000">
              <a:off x="7679553" y="1393017"/>
              <a:ext cx="571504" cy="928694"/>
            </a:xfrm>
            <a:prstGeom prst="right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p>
          </p:txBody>
        </p:sp>
        <p:sp>
          <p:nvSpPr>
            <p:cNvPr id="42" name="TextBox 9">
              <a:extLst>
                <a:ext uri="{FF2B5EF4-FFF2-40B4-BE49-F238E27FC236}">
                  <a16:creationId xmlns:a16="http://schemas.microsoft.com/office/drawing/2014/main" id="{33E798A2-5475-4363-B439-D74521371FCD}"/>
                </a:ext>
              </a:extLst>
            </p:cNvPr>
            <p:cNvSpPr txBox="1"/>
            <p:nvPr/>
          </p:nvSpPr>
          <p:spPr>
            <a:xfrm>
              <a:off x="7643834" y="1630908"/>
              <a:ext cx="642942" cy="260237"/>
            </a:xfrm>
            <a:prstGeom prst="rect">
              <a:avLst/>
            </a:prstGeom>
            <a:noFill/>
          </p:spPr>
          <p:txBody>
            <a:bodyPr wrap="square" rtlCol="0">
              <a:spAutoFit/>
            </a:bodyPr>
            <a:lstStyle/>
            <a:p>
              <a:pPr algn="ctr"/>
              <a:r>
                <a:rPr lang="en-US" altLang="zh-CN" sz="2400" b="1" dirty="0">
                  <a:latin typeface="+mj-lt"/>
                </a:rPr>
                <a:t>DNS</a:t>
              </a:r>
              <a:endParaRPr lang="zh-CN" altLang="en-US" sz="2400" b="1" dirty="0">
                <a:latin typeface="+mj-lt"/>
              </a:endParaRPr>
            </a:p>
          </p:txBody>
        </p:sp>
      </p:grpSp>
      <p:grpSp>
        <p:nvGrpSpPr>
          <p:cNvPr id="43" name="组合 42">
            <a:extLst>
              <a:ext uri="{FF2B5EF4-FFF2-40B4-BE49-F238E27FC236}">
                <a16:creationId xmlns:a16="http://schemas.microsoft.com/office/drawing/2014/main" id="{DFA63C45-410D-4A80-AB20-0A711F2EAD3C}"/>
              </a:ext>
            </a:extLst>
          </p:cNvPr>
          <p:cNvGrpSpPr/>
          <p:nvPr/>
        </p:nvGrpSpPr>
        <p:grpSpPr>
          <a:xfrm>
            <a:off x="9515320" y="3884832"/>
            <a:ext cx="1238259" cy="1190995"/>
            <a:chOff x="7500958" y="2857496"/>
            <a:chExt cx="928694" cy="571504"/>
          </a:xfrm>
        </p:grpSpPr>
        <p:sp>
          <p:nvSpPr>
            <p:cNvPr id="44" name="右箭头 64">
              <a:extLst>
                <a:ext uri="{FF2B5EF4-FFF2-40B4-BE49-F238E27FC236}">
                  <a16:creationId xmlns:a16="http://schemas.microsoft.com/office/drawing/2014/main" id="{458B092A-0CAD-43D8-B2E3-BE35890C8E87}"/>
                </a:ext>
              </a:extLst>
            </p:cNvPr>
            <p:cNvSpPr/>
            <p:nvPr/>
          </p:nvSpPr>
          <p:spPr>
            <a:xfrm rot="5400000">
              <a:off x="7679553" y="2678901"/>
              <a:ext cx="571504" cy="928694"/>
            </a:xfrm>
            <a:prstGeom prst="right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2400"/>
            </a:p>
          </p:txBody>
        </p:sp>
        <p:sp>
          <p:nvSpPr>
            <p:cNvPr id="45" name="TextBox 10">
              <a:extLst>
                <a:ext uri="{FF2B5EF4-FFF2-40B4-BE49-F238E27FC236}">
                  <a16:creationId xmlns:a16="http://schemas.microsoft.com/office/drawing/2014/main" id="{0C52A62F-BD24-4256-81A2-25BEF353C90B}"/>
                </a:ext>
              </a:extLst>
            </p:cNvPr>
            <p:cNvSpPr txBox="1"/>
            <p:nvPr/>
          </p:nvSpPr>
          <p:spPr>
            <a:xfrm>
              <a:off x="7643834" y="2892359"/>
              <a:ext cx="633798" cy="221532"/>
            </a:xfrm>
            <a:prstGeom prst="rect">
              <a:avLst/>
            </a:prstGeom>
            <a:noFill/>
          </p:spPr>
          <p:txBody>
            <a:bodyPr wrap="square" lIns="0" rIns="0" rtlCol="0">
              <a:spAutoFit/>
            </a:bodyPr>
            <a:lstStyle/>
            <a:p>
              <a:pPr algn="ctr"/>
              <a:r>
                <a:rPr lang="en-US" altLang="zh-CN" sz="2400" b="1" dirty="0">
                  <a:latin typeface="+mj-lt"/>
                </a:rPr>
                <a:t>ARP</a:t>
              </a:r>
              <a:endParaRPr lang="zh-CN" altLang="en-US" sz="2400" b="1" dirty="0">
                <a:latin typeface="+mj-lt"/>
              </a:endParaRPr>
            </a:p>
          </p:txBody>
        </p:sp>
      </p:grpSp>
      <p:sp>
        <p:nvSpPr>
          <p:cNvPr id="46" name="矩形 45">
            <a:extLst>
              <a:ext uri="{FF2B5EF4-FFF2-40B4-BE49-F238E27FC236}">
                <a16:creationId xmlns:a16="http://schemas.microsoft.com/office/drawing/2014/main" id="{6EC6D968-D0EB-400A-B813-AD9A941EB902}"/>
              </a:ext>
            </a:extLst>
          </p:cNvPr>
          <p:cNvSpPr/>
          <p:nvPr/>
        </p:nvSpPr>
        <p:spPr>
          <a:xfrm>
            <a:off x="7902047" y="5545884"/>
            <a:ext cx="4255717" cy="683264"/>
          </a:xfrm>
          <a:prstGeom prst="rect">
            <a:avLst/>
          </a:prstGeom>
        </p:spPr>
        <p:txBody>
          <a:bodyPr wrap="none">
            <a:spAutoFit/>
          </a:bodyPr>
          <a:lstStyle/>
          <a:p>
            <a:pPr marL="0" lvl="1">
              <a:lnSpc>
                <a:spcPct val="120000"/>
              </a:lnSpc>
            </a:pPr>
            <a:r>
              <a:rPr lang="en-US" altLang="zh-CN" sz="3200" b="1" dirty="0">
                <a:latin typeface="微软雅黑" panose="020B0503020204020204" pitchFamily="34" charset="-122"/>
                <a:ea typeface="微软雅黑" panose="020B0503020204020204" pitchFamily="34" charset="-122"/>
              </a:rPr>
              <a:t>12-FA-9B-23-DB-11</a:t>
            </a:r>
          </a:p>
        </p:txBody>
      </p:sp>
    </p:spTree>
    <p:custDataLst>
      <p:tags r:id="rId1"/>
    </p:custDataLst>
    <p:extLst>
      <p:ext uri="{BB962C8B-B14F-4D97-AF65-F5344CB8AC3E}">
        <p14:creationId xmlns:p14="http://schemas.microsoft.com/office/powerpoint/2010/main" val="384947771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up)">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215796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4.2 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37" name="图片 36">
            <a:extLst>
              <a:ext uri="{FF2B5EF4-FFF2-40B4-BE49-F238E27FC236}">
                <a16:creationId xmlns:a16="http://schemas.microsoft.com/office/drawing/2014/main" id="{CB7BA152-D4E9-471C-B5FA-7415D7BA08A4}"/>
              </a:ext>
            </a:extLst>
          </p:cNvPr>
          <p:cNvPicPr>
            <a:picLocks noChangeAspect="1"/>
          </p:cNvPicPr>
          <p:nvPr/>
        </p:nvPicPr>
        <p:blipFill>
          <a:blip r:embed="rId6"/>
          <a:stretch>
            <a:fillRect/>
          </a:stretch>
        </p:blipFill>
        <p:spPr>
          <a:xfrm>
            <a:off x="8514961" y="1402716"/>
            <a:ext cx="3316277" cy="1628650"/>
          </a:xfrm>
          <a:prstGeom prst="rect">
            <a:avLst/>
          </a:prstGeom>
        </p:spPr>
      </p:pic>
      <p:sp>
        <p:nvSpPr>
          <p:cNvPr id="38" name="矩形 37">
            <a:extLst>
              <a:ext uri="{FF2B5EF4-FFF2-40B4-BE49-F238E27FC236}">
                <a16:creationId xmlns:a16="http://schemas.microsoft.com/office/drawing/2014/main" id="{7E4C94B1-ACAA-48C5-8CF9-63BCD2C74726}"/>
              </a:ext>
            </a:extLst>
          </p:cNvPr>
          <p:cNvSpPr/>
          <p:nvPr/>
        </p:nvSpPr>
        <p:spPr>
          <a:xfrm>
            <a:off x="294260" y="664512"/>
            <a:ext cx="8864454" cy="609398"/>
          </a:xfrm>
          <a:prstGeom prst="rect">
            <a:avLst/>
          </a:prstGeom>
        </p:spPr>
        <p:txBody>
          <a:bodyPr wrap="square">
            <a:spAutoFit/>
          </a:bodyPr>
          <a:lstStyle/>
          <a:p>
            <a:pPr marL="625475" lvl="1" indent="-269875" fontAlgn="base">
              <a:lnSpc>
                <a:spcPct val="120000"/>
              </a:lnSpc>
              <a:spcBef>
                <a:spcPct val="0"/>
              </a:spcBef>
              <a:spcAft>
                <a:spcPts val="600"/>
              </a:spcAft>
              <a:buClr>
                <a:srgbClr val="FF0000"/>
              </a:buClr>
              <a:buSzPct val="55000"/>
              <a:buFont typeface="Wingdings" pitchFamily="2" charset="2"/>
              <a:buChar char="n"/>
            </a:pPr>
            <a:r>
              <a:rPr lang="zh-CN" altLang="en-US" sz="2800" b="1" kern="0" dirty="0">
                <a:solidFill>
                  <a:srgbClr val="000000"/>
                </a:solidFill>
                <a:effectLst>
                  <a:outerShdw blurRad="38100" dist="38100" dir="2700000" algn="tl">
                    <a:srgbClr val="000000">
                      <a:alpha val="43137"/>
                    </a:srgbClr>
                  </a:outerShdw>
                </a:effectLst>
                <a:latin typeface="黑体" pitchFamily="49" charset="-122"/>
                <a:ea typeface="黑体" pitchFamily="49" charset="-122"/>
              </a:rPr>
              <a:t>每台连接到因特网上的主机在全球惟一的标识符</a:t>
            </a:r>
            <a:endParaRPr lang="en-US" altLang="zh-CN" sz="2800" b="1" kern="0" dirty="0">
              <a:solidFill>
                <a:srgbClr val="0000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18" name="矩形 17">
            <a:extLst>
              <a:ext uri="{FF2B5EF4-FFF2-40B4-BE49-F238E27FC236}">
                <a16:creationId xmlns:a16="http://schemas.microsoft.com/office/drawing/2014/main" id="{01063A30-15A1-4A7B-B968-6EB3586F1728}"/>
              </a:ext>
            </a:extLst>
          </p:cNvPr>
          <p:cNvSpPr/>
          <p:nvPr/>
        </p:nvSpPr>
        <p:spPr>
          <a:xfrm>
            <a:off x="668298" y="1373712"/>
            <a:ext cx="7693504" cy="1049390"/>
          </a:xfrm>
          <a:prstGeom prst="rect">
            <a:avLst/>
          </a:prstGeom>
        </p:spPr>
        <p:txBody>
          <a:bodyPr wrap="square">
            <a:spAutoFit/>
          </a:bodyPr>
          <a:lstStyle/>
          <a:p>
            <a:pPr marL="457189" indent="-457189" fontAlgn="base">
              <a:lnSpc>
                <a:spcPct val="105000"/>
              </a:lnSpc>
              <a:spcBef>
                <a:spcPts val="1600"/>
              </a:spcBef>
              <a:buClr>
                <a:srgbClr val="FF0000"/>
              </a:buClr>
              <a:buSzPct val="60000"/>
              <a:buFont typeface="Wingdings" pitchFamily="2" charset="2"/>
              <a:buChar char="n"/>
              <a:defRPr/>
            </a:pPr>
            <a:r>
              <a:rPr lang="en-US" altLang="zh-CN" sz="2400" b="1" kern="0" dirty="0">
                <a:solidFill>
                  <a:srgbClr val="333399"/>
                </a:solidFill>
                <a:latin typeface="微软雅黑" panose="020B0503020204020204" pitchFamily="34" charset="-122"/>
                <a:ea typeface="微软雅黑" panose="020B0503020204020204" pitchFamily="34" charset="-122"/>
              </a:rPr>
              <a:t>IPv4</a:t>
            </a:r>
            <a:r>
              <a:rPr lang="zh-CN" altLang="en-US" sz="2400" b="1" kern="0" dirty="0">
                <a:solidFill>
                  <a:srgbClr val="333399"/>
                </a:solidFill>
                <a:latin typeface="微软雅黑" panose="020B0503020204020204" pitchFamily="34" charset="-122"/>
                <a:ea typeface="微软雅黑" panose="020B0503020204020204" pitchFamily="34" charset="-122"/>
              </a:rPr>
              <a:t>地址由</a:t>
            </a:r>
            <a:r>
              <a:rPr lang="en-US" altLang="zh-CN" sz="2400" b="1" kern="0" dirty="0">
                <a:solidFill>
                  <a:srgbClr val="FF0000"/>
                </a:solidFill>
                <a:latin typeface="微软雅黑" panose="020B0503020204020204" pitchFamily="34" charset="-122"/>
                <a:ea typeface="微软雅黑" panose="020B0503020204020204" pitchFamily="34" charset="-122"/>
              </a:rPr>
              <a:t>32</a:t>
            </a:r>
            <a:r>
              <a:rPr lang="zh-CN" altLang="en-US" sz="2400" b="1" kern="0" dirty="0">
                <a:solidFill>
                  <a:srgbClr val="333399"/>
                </a:solidFill>
                <a:latin typeface="微软雅黑" panose="020B0503020204020204" pitchFamily="34" charset="-122"/>
                <a:ea typeface="微软雅黑" panose="020B0503020204020204" pitchFamily="34" charset="-122"/>
              </a:rPr>
              <a:t>位字长，常用点分的十进制标记法。</a:t>
            </a:r>
            <a:endParaRPr lang="en-US" altLang="zh-CN" sz="2400" b="1" kern="0" dirty="0">
              <a:solidFill>
                <a:srgbClr val="333399"/>
              </a:solidFill>
              <a:latin typeface="微软雅黑" panose="020B0503020204020204" pitchFamily="34" charset="-122"/>
              <a:ea typeface="微软雅黑" panose="020B0503020204020204" pitchFamily="34" charset="-122"/>
            </a:endParaRPr>
          </a:p>
          <a:p>
            <a:pPr fontAlgn="base">
              <a:lnSpc>
                <a:spcPct val="105000"/>
              </a:lnSpc>
              <a:spcBef>
                <a:spcPts val="1600"/>
              </a:spcBef>
              <a:buClr>
                <a:srgbClr val="3333CC"/>
              </a:buClr>
              <a:buSzPct val="60000"/>
              <a:defRPr/>
            </a:pPr>
            <a:r>
              <a:rPr lang="zh-CN" altLang="en-US" sz="2400" b="1" kern="0" dirty="0">
                <a:solidFill>
                  <a:srgbClr val="000000"/>
                </a:solidFill>
                <a:latin typeface="微软雅黑" panose="020B0503020204020204" pitchFamily="34" charset="-122"/>
                <a:ea typeface="微软雅黑" panose="020B0503020204020204" pitchFamily="34" charset="-122"/>
              </a:rPr>
              <a:t>     如 ：</a:t>
            </a:r>
            <a:r>
              <a:rPr lang="en-US" altLang="zh-CN" sz="2000" b="1" u="sng" kern="0" dirty="0">
                <a:solidFill>
                  <a:srgbClr val="000000"/>
                </a:solidFill>
                <a:latin typeface="微软雅黑" panose="020B0503020204020204" pitchFamily="34" charset="-122"/>
                <a:ea typeface="微软雅黑" panose="020B0503020204020204" pitchFamily="34" charset="-122"/>
              </a:rPr>
              <a:t>00001010</a:t>
            </a:r>
            <a:r>
              <a:rPr lang="en-US" altLang="zh-CN" sz="2000" b="1" kern="0" dirty="0">
                <a:solidFill>
                  <a:srgbClr val="000000"/>
                </a:solidFill>
                <a:latin typeface="微软雅黑" panose="020B0503020204020204" pitchFamily="34" charset="-122"/>
                <a:ea typeface="微软雅黑" panose="020B0503020204020204" pitchFamily="34" charset="-122"/>
              </a:rPr>
              <a:t> </a:t>
            </a:r>
            <a:r>
              <a:rPr lang="en-US" altLang="zh-CN" sz="2000" b="1" u="sng" kern="0" dirty="0">
                <a:solidFill>
                  <a:srgbClr val="000000"/>
                </a:solidFill>
                <a:latin typeface="微软雅黑" panose="020B0503020204020204" pitchFamily="34" charset="-122"/>
                <a:ea typeface="微软雅黑" panose="020B0503020204020204" pitchFamily="34" charset="-122"/>
              </a:rPr>
              <a:t>00000010</a:t>
            </a:r>
            <a:r>
              <a:rPr lang="en-US" altLang="zh-CN" sz="2000" b="1" kern="0" dirty="0">
                <a:solidFill>
                  <a:srgbClr val="000000"/>
                </a:solidFill>
                <a:latin typeface="微软雅黑" panose="020B0503020204020204" pitchFamily="34" charset="-122"/>
                <a:ea typeface="微软雅黑" panose="020B0503020204020204" pitchFamily="34" charset="-122"/>
              </a:rPr>
              <a:t> </a:t>
            </a:r>
            <a:r>
              <a:rPr lang="en-US" altLang="zh-CN" sz="2000" b="1" u="sng" kern="0" dirty="0">
                <a:solidFill>
                  <a:srgbClr val="000000"/>
                </a:solidFill>
                <a:latin typeface="微软雅黑" panose="020B0503020204020204" pitchFamily="34" charset="-122"/>
                <a:ea typeface="微软雅黑" panose="020B0503020204020204" pitchFamily="34" charset="-122"/>
              </a:rPr>
              <a:t>00000000</a:t>
            </a:r>
            <a:r>
              <a:rPr lang="en-US" altLang="zh-CN" sz="2000" b="1" kern="0" dirty="0">
                <a:solidFill>
                  <a:srgbClr val="000000"/>
                </a:solidFill>
                <a:latin typeface="微软雅黑" panose="020B0503020204020204" pitchFamily="34" charset="-122"/>
                <a:ea typeface="微软雅黑" panose="020B0503020204020204" pitchFamily="34" charset="-122"/>
              </a:rPr>
              <a:t> </a:t>
            </a:r>
            <a:r>
              <a:rPr lang="en-US" altLang="zh-CN" sz="2000" b="1" u="sng" kern="0" dirty="0">
                <a:solidFill>
                  <a:srgbClr val="000000"/>
                </a:solidFill>
                <a:latin typeface="微软雅黑" panose="020B0503020204020204" pitchFamily="34" charset="-122"/>
                <a:ea typeface="微软雅黑" panose="020B0503020204020204" pitchFamily="34" charset="-122"/>
              </a:rPr>
              <a:t>00000001</a:t>
            </a:r>
            <a:r>
              <a:rPr lang="en-US" altLang="zh-CN" sz="2000" b="1" kern="0" dirty="0">
                <a:solidFill>
                  <a:srgbClr val="000000"/>
                </a:solidFill>
                <a:latin typeface="微软雅黑" panose="020B0503020204020204" pitchFamily="34" charset="-122"/>
                <a:ea typeface="微软雅黑" panose="020B0503020204020204" pitchFamily="34" charset="-122"/>
              </a:rPr>
              <a:t> </a:t>
            </a:r>
          </a:p>
        </p:txBody>
      </p:sp>
      <p:sp>
        <p:nvSpPr>
          <p:cNvPr id="20" name="矩形 19">
            <a:extLst>
              <a:ext uri="{FF2B5EF4-FFF2-40B4-BE49-F238E27FC236}">
                <a16:creationId xmlns:a16="http://schemas.microsoft.com/office/drawing/2014/main" id="{27747728-76DB-4DCD-AEC4-ABDB90978C4F}"/>
              </a:ext>
            </a:extLst>
          </p:cNvPr>
          <p:cNvSpPr/>
          <p:nvPr/>
        </p:nvSpPr>
        <p:spPr>
          <a:xfrm>
            <a:off x="650200" y="3082953"/>
            <a:ext cx="9501916" cy="2417970"/>
          </a:xfrm>
          <a:prstGeom prst="rect">
            <a:avLst/>
          </a:prstGeom>
        </p:spPr>
        <p:txBody>
          <a:bodyPr wrap="square">
            <a:spAutoFit/>
          </a:bodyPr>
          <a:lstStyle/>
          <a:p>
            <a:pPr marL="457189" indent="-457189" fontAlgn="base">
              <a:lnSpc>
                <a:spcPct val="105000"/>
              </a:lnSpc>
              <a:spcBef>
                <a:spcPts val="1600"/>
              </a:spcBef>
              <a:buClr>
                <a:srgbClr val="FF0000"/>
              </a:buClr>
              <a:buSzPct val="60000"/>
              <a:buFont typeface="Wingdings" pitchFamily="2" charset="2"/>
              <a:buChar char="n"/>
              <a:defRPr/>
            </a:pPr>
            <a:r>
              <a:rPr lang="en-US" altLang="zh-CN" sz="2400" b="1" kern="0" dirty="0">
                <a:solidFill>
                  <a:srgbClr val="333399"/>
                </a:solidFill>
                <a:latin typeface="微软雅黑" panose="020B0503020204020204" pitchFamily="34" charset="-122"/>
                <a:ea typeface="微软雅黑" panose="020B0503020204020204" pitchFamily="34" charset="-122"/>
              </a:rPr>
              <a:t>IP</a:t>
            </a:r>
            <a:r>
              <a:rPr lang="zh-CN" altLang="en-US" sz="2400" b="1" kern="0" dirty="0">
                <a:solidFill>
                  <a:srgbClr val="333399"/>
                </a:solidFill>
                <a:latin typeface="微软雅黑" panose="020B0503020204020204" pitchFamily="34" charset="-122"/>
                <a:ea typeface="微软雅黑" panose="020B0503020204020204" pitchFamily="34" charset="-122"/>
              </a:rPr>
              <a:t>地址在逻辑上分为两个部分</a:t>
            </a:r>
            <a:r>
              <a:rPr lang="en-US" altLang="zh-CN" sz="2400" b="1" kern="0" dirty="0">
                <a:solidFill>
                  <a:srgbClr val="333399"/>
                </a:solidFill>
                <a:latin typeface="微软雅黑" panose="020B0503020204020204" pitchFamily="34" charset="-122"/>
                <a:ea typeface="微软雅黑" panose="020B0503020204020204" pitchFamily="34" charset="-122"/>
              </a:rPr>
              <a:t>: </a:t>
            </a:r>
          </a:p>
          <a:p>
            <a:pPr marL="990575" lvl="1" indent="-380990" fontAlgn="base">
              <a:lnSpc>
                <a:spcPct val="105000"/>
              </a:lnSpc>
              <a:spcBef>
                <a:spcPts val="800"/>
              </a:spcBef>
              <a:buClr>
                <a:srgbClr val="FF0000"/>
              </a:buClr>
              <a:buSzPct val="55000"/>
              <a:buFont typeface="Wingdings" pitchFamily="2" charset="2"/>
              <a:buChar char="n"/>
              <a:defRPr/>
            </a:pP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609585" lvl="1" fontAlgn="base">
              <a:lnSpc>
                <a:spcPct val="105000"/>
              </a:lnSpc>
              <a:spcBef>
                <a:spcPts val="800"/>
              </a:spcBef>
              <a:buClr>
                <a:srgbClr val="FF0000"/>
              </a:buClr>
              <a:buSzPct val="55000"/>
              <a:defRPr/>
            </a:pPr>
            <a:r>
              <a:rPr lang="zh-CN" altLang="en-US" sz="2400" b="1" kern="0" dirty="0">
                <a:solidFill>
                  <a:srgbClr val="000000"/>
                </a:solidFill>
                <a:latin typeface="微软雅黑" panose="020B0503020204020204" pitchFamily="34" charset="-122"/>
                <a:ea typeface="微软雅黑" panose="020B0503020204020204" pitchFamily="34" charset="-122"/>
              </a:rPr>
              <a:t>网络地址（网络号）：用于标识网络</a:t>
            </a:r>
          </a:p>
          <a:p>
            <a:pPr marL="609585" lvl="1" fontAlgn="base">
              <a:lnSpc>
                <a:spcPct val="105000"/>
              </a:lnSpc>
              <a:spcBef>
                <a:spcPts val="800"/>
              </a:spcBef>
              <a:buClr>
                <a:srgbClr val="FF0000"/>
              </a:buClr>
              <a:buSzPct val="55000"/>
              <a:defRPr/>
            </a:pPr>
            <a:r>
              <a:rPr lang="zh-CN" altLang="en-US" sz="2400" b="1" kern="0" dirty="0">
                <a:solidFill>
                  <a:srgbClr val="000000"/>
                </a:solidFill>
                <a:latin typeface="微软雅黑" panose="020B0503020204020204" pitchFamily="34" charset="-122"/>
                <a:ea typeface="微软雅黑" panose="020B0503020204020204" pitchFamily="34" charset="-122"/>
              </a:rPr>
              <a:t>主机地址（主机号）：用于标识网络中的主机</a:t>
            </a:r>
            <a:endParaRPr lang="en-US" altLang="zh-CN" sz="2400" b="1" kern="0" dirty="0">
              <a:solidFill>
                <a:srgbClr val="000000"/>
              </a:solidFill>
              <a:latin typeface="微软雅黑" panose="020B0503020204020204" pitchFamily="34" charset="-122"/>
              <a:ea typeface="微软雅黑" panose="020B0503020204020204" pitchFamily="34" charset="-122"/>
            </a:endParaRPr>
          </a:p>
          <a:p>
            <a:pPr marL="609585" lvl="1" fontAlgn="base">
              <a:lnSpc>
                <a:spcPct val="105000"/>
              </a:lnSpc>
              <a:spcBef>
                <a:spcPts val="800"/>
              </a:spcBef>
              <a:buClr>
                <a:srgbClr val="FF0000"/>
              </a:buClr>
              <a:buSzPct val="55000"/>
              <a:defRPr/>
            </a:pPr>
            <a:r>
              <a:rPr lang="zh-CN" altLang="en-US" sz="2400" b="1" kern="0" dirty="0">
                <a:solidFill>
                  <a:srgbClr val="000000"/>
                </a:solidFill>
                <a:latin typeface="微软雅黑" panose="020B0503020204020204" pitchFamily="34" charset="-122"/>
                <a:ea typeface="微软雅黑" panose="020B0503020204020204" pitchFamily="34" charset="-122"/>
              </a:rPr>
              <a:t>不同类别的</a:t>
            </a:r>
            <a:r>
              <a:rPr lang="en-US" altLang="zh-CN" sz="2400" b="1" kern="0" dirty="0">
                <a:solidFill>
                  <a:srgbClr val="000000"/>
                </a:solidFill>
                <a:latin typeface="微软雅黑" panose="020B0503020204020204" pitchFamily="34" charset="-122"/>
                <a:ea typeface="微软雅黑" panose="020B0503020204020204" pitchFamily="34" charset="-122"/>
              </a:rPr>
              <a:t>IP</a:t>
            </a:r>
            <a:r>
              <a:rPr lang="zh-CN" altLang="en-US" sz="2400" b="1" kern="0" dirty="0">
                <a:solidFill>
                  <a:srgbClr val="000000"/>
                </a:solidFill>
                <a:latin typeface="微软雅黑" panose="020B0503020204020204" pitchFamily="34" charset="-122"/>
                <a:ea typeface="微软雅黑" panose="020B0503020204020204" pitchFamily="34" charset="-122"/>
              </a:rPr>
              <a:t>地址，其网络号和主机号的长度分配各不相同</a:t>
            </a:r>
          </a:p>
        </p:txBody>
      </p:sp>
      <p:grpSp>
        <p:nvGrpSpPr>
          <p:cNvPr id="21" name="组合 20">
            <a:extLst>
              <a:ext uri="{FF2B5EF4-FFF2-40B4-BE49-F238E27FC236}">
                <a16:creationId xmlns:a16="http://schemas.microsoft.com/office/drawing/2014/main" id="{4BC3563F-87A5-4E57-A3FC-4DF19745594E}"/>
              </a:ext>
            </a:extLst>
          </p:cNvPr>
          <p:cNvGrpSpPr/>
          <p:nvPr/>
        </p:nvGrpSpPr>
        <p:grpSpPr>
          <a:xfrm>
            <a:off x="1207694" y="3576532"/>
            <a:ext cx="6614712" cy="432048"/>
            <a:chOff x="1547664" y="5445224"/>
            <a:chExt cx="4961034" cy="432048"/>
          </a:xfrm>
        </p:grpSpPr>
        <p:sp>
          <p:nvSpPr>
            <p:cNvPr id="22" name="矩形 21">
              <a:extLst>
                <a:ext uri="{FF2B5EF4-FFF2-40B4-BE49-F238E27FC236}">
                  <a16:creationId xmlns:a16="http://schemas.microsoft.com/office/drawing/2014/main" id="{2D923707-BD90-4BC1-88DA-5FCA586F633C}"/>
                </a:ext>
              </a:extLst>
            </p:cNvPr>
            <p:cNvSpPr/>
            <p:nvPr/>
          </p:nvSpPr>
          <p:spPr>
            <a:xfrm>
              <a:off x="1547664" y="5445224"/>
              <a:ext cx="1424806" cy="432048"/>
            </a:xfrm>
            <a:prstGeom prst="rect">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网络号</a:t>
              </a:r>
            </a:p>
          </p:txBody>
        </p:sp>
        <p:sp>
          <p:nvSpPr>
            <p:cNvPr id="23" name="矩形 22">
              <a:extLst>
                <a:ext uri="{FF2B5EF4-FFF2-40B4-BE49-F238E27FC236}">
                  <a16:creationId xmlns:a16="http://schemas.microsoft.com/office/drawing/2014/main" id="{A85EDA0A-796C-434D-A666-BF4FE0E47983}"/>
                </a:ext>
              </a:extLst>
            </p:cNvPr>
            <p:cNvSpPr/>
            <p:nvPr/>
          </p:nvSpPr>
          <p:spPr>
            <a:xfrm>
              <a:off x="2972469" y="5445224"/>
              <a:ext cx="3536229" cy="432048"/>
            </a:xfrm>
            <a:prstGeom prst="rect">
              <a:avLst/>
            </a:prstGeom>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主机号</a:t>
              </a:r>
            </a:p>
          </p:txBody>
        </p:sp>
      </p:grpSp>
      <p:sp>
        <p:nvSpPr>
          <p:cNvPr id="24" name="矩形 23">
            <a:extLst>
              <a:ext uri="{FF2B5EF4-FFF2-40B4-BE49-F238E27FC236}">
                <a16:creationId xmlns:a16="http://schemas.microsoft.com/office/drawing/2014/main" id="{94DF2AFF-F087-4BD8-94BC-C9BFEB3C101F}"/>
              </a:ext>
            </a:extLst>
          </p:cNvPr>
          <p:cNvSpPr/>
          <p:nvPr/>
        </p:nvSpPr>
        <p:spPr>
          <a:xfrm>
            <a:off x="446660" y="5532142"/>
            <a:ext cx="8864454" cy="560923"/>
          </a:xfrm>
          <a:prstGeom prst="rect">
            <a:avLst/>
          </a:prstGeom>
        </p:spPr>
        <p:txBody>
          <a:bodyPr wrap="square">
            <a:spAutoFit/>
          </a:bodyPr>
          <a:lstStyle/>
          <a:p>
            <a:pPr marL="625475" lvl="1" indent="-269875" fontAlgn="base">
              <a:lnSpc>
                <a:spcPct val="120000"/>
              </a:lnSpc>
              <a:spcBef>
                <a:spcPct val="0"/>
              </a:spcBef>
              <a:spcAft>
                <a:spcPts val="600"/>
              </a:spcAft>
              <a:buClr>
                <a:srgbClr val="FF0000"/>
              </a:buClr>
              <a:buSzPct val="55000"/>
              <a:buFont typeface="Wingdings" pitchFamily="2" charset="2"/>
              <a:buChar char="n"/>
            </a:pPr>
            <a:r>
              <a:rPr lang="en-US" altLang="zh-CN" sz="2400" b="1" kern="0" dirty="0">
                <a:solidFill>
                  <a:srgbClr val="333399"/>
                </a:solidFill>
                <a:latin typeface="微软雅黑" panose="020B0503020204020204" pitchFamily="34" charset="-122"/>
                <a:ea typeface="微软雅黑" panose="020B0503020204020204" pitchFamily="34" charset="-122"/>
              </a:rPr>
              <a:t>IPv6</a:t>
            </a:r>
            <a:r>
              <a:rPr lang="zh-CN" altLang="en-US" sz="2400" b="1" kern="0" dirty="0">
                <a:solidFill>
                  <a:srgbClr val="333399"/>
                </a:solidFill>
                <a:latin typeface="微软雅黑" panose="020B0503020204020204" pitchFamily="34" charset="-122"/>
                <a:ea typeface="微软雅黑" panose="020B0503020204020204" pitchFamily="34" charset="-122"/>
              </a:rPr>
              <a:t>地址</a:t>
            </a:r>
            <a:r>
              <a:rPr lang="zh-CN" altLang="en-US" sz="2800" kern="0" dirty="0">
                <a:solidFill>
                  <a:srgbClr val="000000"/>
                </a:solidFill>
                <a:latin typeface="Microsoft YaHei"/>
                <a:ea typeface="宋体" pitchFamily="2" charset="-122"/>
                <a:cs typeface="Microsoft YaHei"/>
              </a:rPr>
              <a:t>：</a:t>
            </a:r>
            <a:r>
              <a:rPr lang="zh-CN" altLang="en-US" sz="2800" b="1" kern="0" dirty="0">
                <a:solidFill>
                  <a:srgbClr val="333399"/>
                </a:solidFill>
                <a:effectLst>
                  <a:outerShdw blurRad="38100" dist="38100" dir="2700000" algn="tl">
                    <a:srgbClr val="000000">
                      <a:alpha val="43137"/>
                    </a:srgbClr>
                  </a:outerShdw>
                </a:effectLst>
                <a:latin typeface="黑体" pitchFamily="49" charset="-122"/>
                <a:ea typeface="黑体" pitchFamily="49" charset="-122"/>
              </a:rPr>
              <a:t>由</a:t>
            </a:r>
            <a:r>
              <a:rPr lang="en-US" altLang="zh-CN" sz="2800" b="1" kern="0" dirty="0">
                <a:solidFill>
                  <a:srgbClr val="FF0000"/>
                </a:solidFill>
                <a:effectLst>
                  <a:outerShdw blurRad="38100" dist="38100" dir="2700000" algn="tl">
                    <a:srgbClr val="000000">
                      <a:alpha val="43137"/>
                    </a:srgbClr>
                  </a:outerShdw>
                </a:effectLst>
                <a:latin typeface="黑体" pitchFamily="49" charset="-122"/>
                <a:ea typeface="黑体" pitchFamily="49" charset="-122"/>
              </a:rPr>
              <a:t>128</a:t>
            </a:r>
            <a:r>
              <a:rPr lang="zh-CN" altLang="en-US" sz="2800" b="1" kern="0" dirty="0">
                <a:solidFill>
                  <a:srgbClr val="333399"/>
                </a:solidFill>
                <a:effectLst>
                  <a:outerShdw blurRad="38100" dist="38100" dir="2700000" algn="tl">
                    <a:srgbClr val="000000">
                      <a:alpha val="43137"/>
                    </a:srgbClr>
                  </a:outerShdw>
                </a:effectLst>
                <a:latin typeface="黑体" pitchFamily="49" charset="-122"/>
                <a:ea typeface="黑体" pitchFamily="49" charset="-122"/>
              </a:rPr>
              <a:t>位字长组成</a:t>
            </a:r>
            <a:endParaRPr lang="zh-CN" altLang="en-US" sz="2800" dirty="0">
              <a:solidFill>
                <a:srgbClr val="000000"/>
              </a:solidFill>
              <a:latin typeface="Tahoma" pitchFamily="34" charset="0"/>
              <a:ea typeface="宋体" pitchFamily="2" charset="-122"/>
            </a:endParaRPr>
          </a:p>
        </p:txBody>
      </p:sp>
      <p:sp>
        <p:nvSpPr>
          <p:cNvPr id="25" name="TextBox 1">
            <a:extLst>
              <a:ext uri="{FF2B5EF4-FFF2-40B4-BE49-F238E27FC236}">
                <a16:creationId xmlns:a16="http://schemas.microsoft.com/office/drawing/2014/main" id="{833BDD77-8F00-4DB8-9367-4C08BD0C52B0}"/>
              </a:ext>
            </a:extLst>
          </p:cNvPr>
          <p:cNvSpPr txBox="1"/>
          <p:nvPr/>
        </p:nvSpPr>
        <p:spPr>
          <a:xfrm>
            <a:off x="1850834" y="2435312"/>
            <a:ext cx="4021155" cy="400110"/>
          </a:xfrm>
          <a:prstGeom prst="rect">
            <a:avLst/>
          </a:prstGeom>
          <a:noFill/>
        </p:spPr>
        <p:txBody>
          <a:bodyPr wrap="square" rtlCol="0">
            <a:spAutoFit/>
          </a:bodyPr>
          <a:lstStyle/>
          <a:p>
            <a:pPr fontAlgn="base">
              <a:spcBef>
                <a:spcPct val="0"/>
              </a:spcBef>
              <a:spcAft>
                <a:spcPct val="0"/>
              </a:spcAft>
            </a:pPr>
            <a:r>
              <a:rPr lang="zh-CN" altLang="en-US" sz="2000" b="1" kern="0" dirty="0">
                <a:solidFill>
                  <a:srgbClr val="333399"/>
                </a:solidFill>
                <a:latin typeface="微软雅黑" panose="020B0503020204020204" pitchFamily="34" charset="-122"/>
                <a:ea typeface="微软雅黑" panose="020B0503020204020204" pitchFamily="34" charset="-122"/>
              </a:rPr>
              <a:t>十进制标记为</a:t>
            </a:r>
            <a:r>
              <a:rPr lang="zh-CN" altLang="en-US" sz="2000" b="1" dirty="0">
                <a:solidFill>
                  <a:srgbClr val="000000"/>
                </a:solidFill>
                <a:effectLst>
                  <a:outerShdw blurRad="38100" dist="38100" dir="2700000" algn="tl">
                    <a:srgbClr val="000000">
                      <a:alpha val="43137"/>
                    </a:srgbClr>
                  </a:outerShdw>
                </a:effectLst>
                <a:latin typeface="华文中宋" pitchFamily="2" charset="-122"/>
                <a:ea typeface="华文中宋" pitchFamily="2" charset="-122"/>
              </a:rPr>
              <a:t> </a:t>
            </a:r>
            <a:r>
              <a:rPr lang="en-US" altLang="zh-CN" sz="2000" b="1" dirty="0">
                <a:solidFill>
                  <a:srgbClr val="000000"/>
                </a:solidFill>
                <a:effectLst>
                  <a:outerShdw blurRad="38100" dist="38100" dir="2700000" algn="tl">
                    <a:srgbClr val="000000">
                      <a:alpha val="43137"/>
                    </a:srgbClr>
                  </a:outerShdw>
                </a:effectLst>
                <a:latin typeface="华文中宋" pitchFamily="2" charset="-122"/>
                <a:ea typeface="华文中宋" pitchFamily="2" charset="-122"/>
              </a:rPr>
              <a:t>10.2.0.1</a:t>
            </a:r>
          </a:p>
        </p:txBody>
      </p:sp>
    </p:spTree>
    <p:custDataLst>
      <p:tags r:id="rId1"/>
    </p:custDataLst>
    <p:extLst>
      <p:ext uri="{BB962C8B-B14F-4D97-AF65-F5344CB8AC3E}">
        <p14:creationId xmlns:p14="http://schemas.microsoft.com/office/powerpoint/2010/main" val="151879166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8">
                                            <p:txEl>
                                              <p:pRg st="0" end="0"/>
                                            </p:txEl>
                                          </p:spTgt>
                                        </p:tgtEl>
                                        <p:attrNameLst>
                                          <p:attrName>style.visibility</p:attrName>
                                        </p:attrNameLst>
                                      </p:cBhvr>
                                      <p:to>
                                        <p:strVal val="visible"/>
                                      </p:to>
                                    </p:set>
                                    <p:animEffect transition="in" filter="wipe(left)">
                                      <p:cBhvr>
                                        <p:cTn id="13" dur="500"/>
                                        <p:tgtEl>
                                          <p:spTgt spid="1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xEl>
                                              <p:pRg st="1" end="1"/>
                                            </p:txEl>
                                          </p:spTgt>
                                        </p:tgtEl>
                                        <p:attrNameLst>
                                          <p:attrName>style.visibility</p:attrName>
                                        </p:attrNameLst>
                                      </p:cBhvr>
                                      <p:to>
                                        <p:strVal val="visible"/>
                                      </p:to>
                                    </p:set>
                                    <p:animEffect transition="in" filter="wipe(left)">
                                      <p:cBhvr>
                                        <p:cTn id="18" dur="500"/>
                                        <p:tgtEl>
                                          <p:spTgt spid="1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0">
                                            <p:txEl>
                                              <p:pRg st="0" end="0"/>
                                            </p:txEl>
                                          </p:spTgt>
                                        </p:tgtEl>
                                        <p:attrNameLst>
                                          <p:attrName>style.visibility</p:attrName>
                                        </p:attrNameLst>
                                      </p:cBhvr>
                                      <p:to>
                                        <p:strVal val="visible"/>
                                      </p:to>
                                    </p:set>
                                    <p:animEffect transition="in" filter="wipe(left)">
                                      <p:cBhvr>
                                        <p:cTn id="23" dur="500"/>
                                        <p:tgtEl>
                                          <p:spTgt spid="20">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0">
                                            <p:txEl>
                                              <p:pRg st="2" end="2"/>
                                            </p:txEl>
                                          </p:spTgt>
                                        </p:tgtEl>
                                        <p:attrNameLst>
                                          <p:attrName>style.visibility</p:attrName>
                                        </p:attrNameLst>
                                      </p:cBhvr>
                                      <p:to>
                                        <p:strVal val="visible"/>
                                      </p:to>
                                    </p:set>
                                    <p:animEffect transition="in" filter="wipe(left)">
                                      <p:cBhvr>
                                        <p:cTn id="26" dur="500"/>
                                        <p:tgtEl>
                                          <p:spTgt spid="20">
                                            <p:txEl>
                                              <p:pRg st="2" end="2"/>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wipe(left)">
                                      <p:cBhvr>
                                        <p:cTn id="29" dur="500"/>
                                        <p:tgtEl>
                                          <p:spTgt spid="20">
                                            <p:txEl>
                                              <p:pRg st="3" end="3"/>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0">
                                            <p:txEl>
                                              <p:pRg st="4" end="4"/>
                                            </p:txEl>
                                          </p:spTgt>
                                        </p:tgtEl>
                                        <p:attrNameLst>
                                          <p:attrName>style.visibility</p:attrName>
                                        </p:attrNameLst>
                                      </p:cBhvr>
                                      <p:to>
                                        <p:strVal val="visible"/>
                                      </p:to>
                                    </p:set>
                                    <p:animEffect transition="in" filter="wipe(left)">
                                      <p:cBhvr>
                                        <p:cTn id="32" dur="500"/>
                                        <p:tgtEl>
                                          <p:spTgt spid="2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8" grpId="0" build="p"/>
      <p:bldP spid="20" grpId="0" uiExpand="1" build="p"/>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866764"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4.2 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分类</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25" name="图片 24">
            <a:extLst>
              <a:ext uri="{FF2B5EF4-FFF2-40B4-BE49-F238E27FC236}">
                <a16:creationId xmlns:a16="http://schemas.microsoft.com/office/drawing/2014/main" id="{3035575A-9E8E-4E68-8B3D-F19A58BE2F59}"/>
              </a:ext>
            </a:extLst>
          </p:cNvPr>
          <p:cNvPicPr>
            <a:picLocks noChangeAspect="1"/>
          </p:cNvPicPr>
          <p:nvPr/>
        </p:nvPicPr>
        <p:blipFill>
          <a:blip r:embed="rId6"/>
          <a:stretch>
            <a:fillRect/>
          </a:stretch>
        </p:blipFill>
        <p:spPr>
          <a:xfrm>
            <a:off x="6015512" y="625981"/>
            <a:ext cx="5959819" cy="2987953"/>
          </a:xfrm>
          <a:prstGeom prst="rect">
            <a:avLst/>
          </a:prstGeom>
        </p:spPr>
      </p:pic>
      <p:sp>
        <p:nvSpPr>
          <p:cNvPr id="26" name="Rectangle 3"/>
          <p:cNvSpPr txBox="1">
            <a:spLocks noChangeArrowheads="1"/>
          </p:cNvSpPr>
          <p:nvPr/>
        </p:nvSpPr>
        <p:spPr bwMode="auto">
          <a:xfrm>
            <a:off x="445859" y="866281"/>
            <a:ext cx="7929562" cy="461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r>
              <a:rPr kumimoji="1" lang="en-US" altLang="zh-CN" sz="26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IP</a:t>
            </a:r>
            <a:r>
              <a:rPr kumimoji="1" lang="zh-CN" altLang="en-US" sz="26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地址划分为五类</a:t>
            </a: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A-E</a:t>
            </a:r>
            <a:r>
              <a:rPr kumimoji="1"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类，常用的为</a:t>
            </a:r>
            <a:r>
              <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a:t>
            </a:r>
            <a:r>
              <a:rPr kumimoji="1"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t>
            </a:r>
            <a:r>
              <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B</a:t>
            </a:r>
            <a:r>
              <a:rPr kumimoji="1"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t>
            </a:r>
            <a:r>
              <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C</a:t>
            </a:r>
            <a:r>
              <a:rPr kumimoji="1"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类</a:t>
            </a:r>
            <a:endPar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endParaRPr kumimoji="1"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r>
              <a:rPr kumimoji="1" lang="zh-CN" altLang="en-US" sz="26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通用格式：</a:t>
            </a:r>
          </a:p>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endParaRPr kumimoji="1" lang="zh-CN" altLang="en-US" sz="26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a:p>
            <a:pPr marL="742950" marR="0" lvl="1" indent="-285750" algn="l" defTabSz="914400" rtl="0" eaLnBrk="1" fontAlgn="base" latinLnBrk="0" hangingPunct="1">
              <a:lnSpc>
                <a:spcPct val="120000"/>
              </a:lnSpc>
              <a:spcBef>
                <a:spcPts val="24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网络号用于</a:t>
            </a:r>
            <a:r>
              <a:rPr kumimoji="0" lang="zh-CN" altLang="en-US"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区分不同的网络</a:t>
            </a: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主机号用于区分同一网络中</a:t>
            </a:r>
            <a:r>
              <a:rPr kumimoji="0" lang="zh-CN" altLang="en-US"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不同的主机</a:t>
            </a:r>
            <a:endParaRPr kumimoji="0" lang="en-US" altLang="zh-CN"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endParaRP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主机地址</a:t>
            </a:r>
            <a:r>
              <a:rPr kumimoji="0" lang="zh-CN" altLang="en-US"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不能全为</a:t>
            </a:r>
            <a:r>
              <a:rPr kumimoji="0" lang="en-US" altLang="zh-CN"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0</a:t>
            </a:r>
            <a:r>
              <a:rPr kumimoji="0" lang="zh-CN" altLang="en-US"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或全为</a:t>
            </a:r>
            <a:r>
              <a:rPr kumimoji="0" lang="en-US" altLang="zh-CN" sz="2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黑体" pitchFamily="49" charset="-122"/>
                <a:ea typeface="黑体" pitchFamily="49" charset="-122"/>
              </a:rPr>
              <a:t>1</a:t>
            </a:r>
            <a:r>
              <a:rPr kumimoji="0"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t>
            </a:r>
            <a:endParaRPr kumimoji="1" lang="en-US" altLang="zh-CN" sz="22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p:txBody>
      </p:sp>
      <p:grpSp>
        <p:nvGrpSpPr>
          <p:cNvPr id="28" name="Group 13"/>
          <p:cNvGrpSpPr>
            <a:grpSpLocks/>
          </p:cNvGrpSpPr>
          <p:nvPr/>
        </p:nvGrpSpPr>
        <p:grpSpPr bwMode="auto">
          <a:xfrm>
            <a:off x="931125" y="3047921"/>
            <a:ext cx="4976812" cy="465137"/>
            <a:chOff x="1197" y="2593"/>
            <a:chExt cx="3135" cy="293"/>
          </a:xfrm>
        </p:grpSpPr>
        <p:sp>
          <p:nvSpPr>
            <p:cNvPr id="29" name="Rectangle 5"/>
            <p:cNvSpPr>
              <a:spLocks noChangeArrowheads="1"/>
            </p:cNvSpPr>
            <p:nvPr/>
          </p:nvSpPr>
          <p:spPr bwMode="auto">
            <a:xfrm>
              <a:off x="1197" y="2593"/>
              <a:ext cx="3135" cy="293"/>
            </a:xfrm>
            <a:prstGeom prst="rect">
              <a:avLst/>
            </a:prstGeom>
            <a:solidFill>
              <a:srgbClr val="FFFFFF"/>
            </a:solidFill>
            <a:ln w="8890">
              <a:solidFill>
                <a:srgbClr val="000000"/>
              </a:solidFill>
              <a:miter lim="800000"/>
              <a:headEnd/>
              <a:tailEnd/>
            </a:ln>
          </p:spPr>
          <p:txBody>
            <a:bodyPr/>
            <a:lstStyle/>
            <a:p>
              <a:pPr fontAlgn="base">
                <a:spcBef>
                  <a:spcPct val="0"/>
                </a:spcBef>
                <a:spcAft>
                  <a:spcPct val="0"/>
                </a:spcAft>
              </a:pPr>
              <a:endParaRPr lang="zh-CN" altLang="en-US" dirty="0">
                <a:solidFill>
                  <a:srgbClr val="000000"/>
                </a:solidFill>
                <a:latin typeface="华文中宋" pitchFamily="2" charset="-122"/>
                <a:ea typeface="华文中宋" pitchFamily="2" charset="-122"/>
              </a:endParaRPr>
            </a:p>
          </p:txBody>
        </p:sp>
        <p:sp>
          <p:nvSpPr>
            <p:cNvPr id="30" name="Line 10"/>
            <p:cNvSpPr>
              <a:spLocks noChangeShapeType="1"/>
            </p:cNvSpPr>
            <p:nvPr/>
          </p:nvSpPr>
          <p:spPr bwMode="auto">
            <a:xfrm>
              <a:off x="2154" y="2593"/>
              <a:ext cx="0" cy="29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a:solidFill>
                  <a:srgbClr val="000000"/>
                </a:solidFill>
                <a:latin typeface="Tahoma" pitchFamily="34" charset="0"/>
                <a:ea typeface="宋体" pitchFamily="2" charset="-122"/>
              </a:endParaRPr>
            </a:p>
          </p:txBody>
        </p:sp>
        <p:sp>
          <p:nvSpPr>
            <p:cNvPr id="31" name="Rectangle 11"/>
            <p:cNvSpPr>
              <a:spLocks noChangeArrowheads="1"/>
            </p:cNvSpPr>
            <p:nvPr/>
          </p:nvSpPr>
          <p:spPr bwMode="auto">
            <a:xfrm>
              <a:off x="1337" y="2648"/>
              <a:ext cx="81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0" fontAlgn="base" hangingPunct="0">
                <a:spcBef>
                  <a:spcPct val="0"/>
                </a:spcBef>
                <a:spcAft>
                  <a:spcPct val="0"/>
                </a:spcAft>
              </a:pPr>
              <a:r>
                <a:rPr lang="zh-CN" altLang="en-US" sz="2000" b="1" dirty="0">
                  <a:solidFill>
                    <a:srgbClr val="000000"/>
                  </a:solidFill>
                  <a:latin typeface="华文中宋" pitchFamily="2" charset="-122"/>
                  <a:ea typeface="华文中宋" pitchFamily="2" charset="-122"/>
                </a:rPr>
                <a:t>网络号</a:t>
              </a:r>
            </a:p>
          </p:txBody>
        </p:sp>
        <p:sp>
          <p:nvSpPr>
            <p:cNvPr id="32" name="Rectangle 12"/>
            <p:cNvSpPr>
              <a:spLocks noChangeArrowheads="1"/>
            </p:cNvSpPr>
            <p:nvPr/>
          </p:nvSpPr>
          <p:spPr bwMode="auto">
            <a:xfrm>
              <a:off x="2789" y="2642"/>
              <a:ext cx="86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0" fontAlgn="base" hangingPunct="0">
                <a:spcBef>
                  <a:spcPct val="0"/>
                </a:spcBef>
                <a:spcAft>
                  <a:spcPct val="0"/>
                </a:spcAft>
              </a:pPr>
              <a:r>
                <a:rPr lang="zh-CN" altLang="en-US" sz="2000" b="1">
                  <a:solidFill>
                    <a:srgbClr val="000000"/>
                  </a:solidFill>
                  <a:latin typeface="华文中宋" pitchFamily="2" charset="-122"/>
                  <a:ea typeface="华文中宋" pitchFamily="2" charset="-122"/>
                </a:rPr>
                <a:t>主机号</a:t>
              </a:r>
            </a:p>
          </p:txBody>
        </p:sp>
      </p:grpSp>
    </p:spTree>
    <p:custDataLst>
      <p:tags r:id="rId1"/>
    </p:custDataLst>
    <p:extLst>
      <p:ext uri="{BB962C8B-B14F-4D97-AF65-F5344CB8AC3E}">
        <p14:creationId xmlns:p14="http://schemas.microsoft.com/office/powerpoint/2010/main" val="241208211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wipe(left)">
                                      <p:cBhvr>
                                        <p:cTn id="7" dur="500"/>
                                        <p:tgtEl>
                                          <p:spTgt spid="26">
                                            <p:txEl>
                                              <p:pRg st="3" end="3"/>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blinds(horizontal)">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
                                            <p:txEl>
                                              <p:pRg st="5" end="5"/>
                                            </p:txEl>
                                          </p:spTgt>
                                        </p:tgtEl>
                                        <p:attrNameLst>
                                          <p:attrName>style.visibility</p:attrName>
                                        </p:attrNameLst>
                                      </p:cBhvr>
                                      <p:to>
                                        <p:strVal val="visible"/>
                                      </p:to>
                                    </p:set>
                                    <p:animEffect transition="in" filter="wipe(left)">
                                      <p:cBhvr>
                                        <p:cTn id="16" dur="500"/>
                                        <p:tgtEl>
                                          <p:spTgt spid="26">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
                                            <p:txEl>
                                              <p:pRg st="6" end="6"/>
                                            </p:txEl>
                                          </p:spTgt>
                                        </p:tgtEl>
                                        <p:attrNameLst>
                                          <p:attrName>style.visibility</p:attrName>
                                        </p:attrNameLst>
                                      </p:cBhvr>
                                      <p:to>
                                        <p:strVal val="visible"/>
                                      </p:to>
                                    </p:set>
                                    <p:animEffect transition="in" filter="wipe(left)">
                                      <p:cBhvr>
                                        <p:cTn id="21" dur="500"/>
                                        <p:tgtEl>
                                          <p:spTgt spid="26">
                                            <p:txEl>
                                              <p:pRg st="6" end="6"/>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26">
                                            <p:txEl>
                                              <p:pRg st="7" end="7"/>
                                            </p:txEl>
                                          </p:spTgt>
                                        </p:tgtEl>
                                        <p:attrNameLst>
                                          <p:attrName>style.visibility</p:attrName>
                                        </p:attrNameLst>
                                      </p:cBhvr>
                                      <p:to>
                                        <p:strVal val="visible"/>
                                      </p:to>
                                    </p:set>
                                    <p:animEffect transition="in" filter="wipe(left)">
                                      <p:cBhvr>
                                        <p:cTn id="25" dur="500"/>
                                        <p:tgtEl>
                                          <p:spTgt spid="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73927"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4.2 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查看</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IP</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object 7">
            <a:extLst>
              <a:ext uri="{FF2B5EF4-FFF2-40B4-BE49-F238E27FC236}">
                <a16:creationId xmlns:a16="http://schemas.microsoft.com/office/drawing/2014/main" id="{3973D1A2-63DB-48BB-B774-CCDC65E52809}"/>
              </a:ext>
            </a:extLst>
          </p:cNvPr>
          <p:cNvSpPr txBox="1"/>
          <p:nvPr/>
        </p:nvSpPr>
        <p:spPr>
          <a:xfrm>
            <a:off x="773355" y="665701"/>
            <a:ext cx="6418835" cy="1095300"/>
          </a:xfrm>
          <a:prstGeom prst="rect">
            <a:avLst/>
          </a:prstGeom>
        </p:spPr>
        <p:txBody>
          <a:bodyPr vert="horz" wrap="square" lIns="0" tIns="0" rIns="0" bIns="0" rtlCol="0">
            <a:spAutoFit/>
          </a:bodyPr>
          <a:lstStyle>
            <a:lvl1pPr marL="0" algn="l" defTabSz="914400" rtl="0" eaLnBrk="0" latinLnBrk="0" hangingPunct="0">
              <a:defRPr sz="1800" kern="1200" smtId="4294967295">
                <a:solidFill>
                  <a:schemeClr val="phClr"/>
                </a:solidFill>
                <a:latin typeface="Arial"/>
                <a:ea typeface="Arial"/>
                <a:cs typeface="Arial"/>
              </a:defRPr>
            </a:lvl1pPr>
            <a:lvl2pPr marL="0" algn="l" defTabSz="914400" rtl="0" eaLnBrk="0" latinLnBrk="0" hangingPunct="0">
              <a:defRPr sz="1800" kern="1200" smtId="4294967295">
                <a:solidFill>
                  <a:schemeClr val="phClr"/>
                </a:solidFill>
                <a:latin typeface="Arial"/>
                <a:ea typeface="Arial"/>
                <a:cs typeface="Arial"/>
              </a:defRPr>
            </a:lvl2pPr>
            <a:lvl3pPr marL="0" algn="l" defTabSz="914400" rtl="0" eaLnBrk="0" latinLnBrk="0" hangingPunct="0">
              <a:defRPr sz="1800" kern="1200" smtId="4294967295">
                <a:solidFill>
                  <a:schemeClr val="phClr"/>
                </a:solidFill>
                <a:latin typeface="Arial"/>
                <a:ea typeface="Arial"/>
                <a:cs typeface="Arial"/>
              </a:defRPr>
            </a:lvl3pPr>
            <a:lvl4pPr marL="0" algn="l" defTabSz="914400" rtl="0" eaLnBrk="0" latinLnBrk="0" hangingPunct="0">
              <a:defRPr sz="1800" kern="1200" smtId="4294967295">
                <a:solidFill>
                  <a:schemeClr val="phClr"/>
                </a:solidFill>
                <a:latin typeface="Arial"/>
                <a:ea typeface="Arial"/>
                <a:cs typeface="Arial"/>
              </a:defRPr>
            </a:lvl4pPr>
            <a:lvl5pPr marL="0" algn="l" defTabSz="914400" rtl="0" eaLnBrk="0" latinLnBrk="0" hangingPunct="0">
              <a:defRPr sz="1800" kern="1200" smtId="4294967295">
                <a:solidFill>
                  <a:schemeClr val="phClr"/>
                </a:solidFill>
                <a:latin typeface="Arial"/>
                <a:ea typeface="Arial"/>
                <a:cs typeface="Arial"/>
              </a:defRPr>
            </a:lvl5pPr>
            <a:lvl6pPr marL="0" algn="l" defTabSz="914400" rtl="0" eaLnBrk="0" latinLnBrk="0" hangingPunct="0">
              <a:defRPr sz="1800" kern="1200" smtId="4294967295">
                <a:solidFill>
                  <a:schemeClr val="phClr"/>
                </a:solidFill>
                <a:latin typeface="Arial"/>
                <a:ea typeface="Arial"/>
                <a:cs typeface="Arial"/>
              </a:defRPr>
            </a:lvl6pPr>
            <a:lvl7pPr marL="0" algn="l" defTabSz="914400" rtl="0" eaLnBrk="0" latinLnBrk="0" hangingPunct="0">
              <a:defRPr sz="1800" kern="1200" smtId="4294967295">
                <a:solidFill>
                  <a:schemeClr val="phClr"/>
                </a:solidFill>
                <a:latin typeface="Arial"/>
                <a:ea typeface="Arial"/>
                <a:cs typeface="Arial"/>
              </a:defRPr>
            </a:lvl7pPr>
            <a:lvl8pPr marL="0" algn="l" defTabSz="914400" rtl="0" eaLnBrk="0" latinLnBrk="0" hangingPunct="0">
              <a:defRPr sz="1800" kern="1200" smtId="4294967295">
                <a:solidFill>
                  <a:schemeClr val="phClr"/>
                </a:solidFill>
                <a:latin typeface="Arial"/>
                <a:ea typeface="Arial"/>
                <a:cs typeface="Arial"/>
              </a:defRPr>
            </a:lvl8pPr>
          </a:lstStyle>
          <a:p>
            <a:pPr marL="457200" indent="-457200" defTabSz="781995" fontAlgn="auto">
              <a:lnSpc>
                <a:spcPts val="2855"/>
              </a:lnSpc>
              <a:buClr>
                <a:srgbClr val="FF0000"/>
              </a:buClr>
              <a:buSzPct val="80000"/>
              <a:buFont typeface="Wingdings" panose="05000000000000000000" pitchFamily="2" charset="2"/>
              <a:buChar char="n"/>
            </a:pPr>
            <a:r>
              <a:rPr sz="2400" spc="24" dirty="0" err="1">
                <a:solidFill>
                  <a:srgbClr val="000000"/>
                </a:solidFill>
                <a:latin typeface="KaiTi"/>
                <a:cs typeface="KaiTi"/>
              </a:rPr>
              <a:t>开始</a:t>
            </a:r>
            <a:r>
              <a:rPr sz="2400" b="1" dirty="0" err="1">
                <a:solidFill>
                  <a:srgbClr val="000000"/>
                </a:solidFill>
              </a:rPr>
              <a:t>→</a:t>
            </a:r>
            <a:r>
              <a:rPr sz="2400" spc="12" dirty="0" err="1">
                <a:solidFill>
                  <a:srgbClr val="000000"/>
                </a:solidFill>
                <a:latin typeface="KaiTi"/>
                <a:cs typeface="KaiTi"/>
              </a:rPr>
              <a:t>所有程序</a:t>
            </a:r>
            <a:r>
              <a:rPr sz="2400" b="1" dirty="0" err="1">
                <a:solidFill>
                  <a:srgbClr val="000000"/>
                </a:solidFill>
              </a:rPr>
              <a:t>→</a:t>
            </a:r>
            <a:r>
              <a:rPr sz="2400" spc="13" dirty="0" err="1">
                <a:solidFill>
                  <a:srgbClr val="000000"/>
                </a:solidFill>
                <a:latin typeface="KaiTi"/>
                <a:cs typeface="KaiTi"/>
              </a:rPr>
              <a:t>附件</a:t>
            </a:r>
            <a:r>
              <a:rPr sz="2400" b="1" dirty="0" err="1">
                <a:solidFill>
                  <a:srgbClr val="000000"/>
                </a:solidFill>
              </a:rPr>
              <a:t>→</a:t>
            </a:r>
            <a:r>
              <a:rPr sz="2400" spc="12" dirty="0" err="1">
                <a:solidFill>
                  <a:srgbClr val="000000"/>
                </a:solidFill>
                <a:latin typeface="KaiTi"/>
                <a:cs typeface="KaiTi"/>
              </a:rPr>
              <a:t>命令提示符</a:t>
            </a:r>
            <a:endParaRPr lang="en-US" altLang="zh-CN" sz="2400" spc="12" dirty="0">
              <a:solidFill>
                <a:srgbClr val="000000"/>
              </a:solidFill>
              <a:latin typeface="KaiTi"/>
              <a:cs typeface="KaiTi"/>
            </a:endParaRPr>
          </a:p>
          <a:p>
            <a:pPr marL="457200" indent="-457200" defTabSz="781995">
              <a:lnSpc>
                <a:spcPts val="2855"/>
              </a:lnSpc>
              <a:buClr>
                <a:srgbClr val="FF0000"/>
              </a:buClr>
              <a:buSzPct val="80000"/>
              <a:buFont typeface="Wingdings" panose="05000000000000000000" pitchFamily="2" charset="2"/>
              <a:buChar char="n"/>
            </a:pPr>
            <a:r>
              <a:rPr lang="en-US" altLang="zh-CN" sz="2400" b="1" dirty="0" err="1">
                <a:solidFill>
                  <a:srgbClr val="000000"/>
                </a:solidFill>
              </a:rPr>
              <a:t>win+R</a:t>
            </a:r>
            <a:r>
              <a:rPr lang="en-US" altLang="zh-CN" sz="2400" b="1" dirty="0">
                <a:solidFill>
                  <a:srgbClr val="000000"/>
                </a:solidFill>
              </a:rPr>
              <a:t>→</a:t>
            </a:r>
            <a:r>
              <a:rPr lang="zh-CN" altLang="en-US" sz="2400" spc="18" dirty="0">
                <a:solidFill>
                  <a:srgbClr val="000000"/>
                </a:solidFill>
                <a:latin typeface="KaiTi"/>
                <a:cs typeface="KaiTi"/>
              </a:rPr>
              <a:t>输入</a:t>
            </a:r>
            <a:r>
              <a:rPr lang="en-US" altLang="zh-CN" sz="2400" b="1" dirty="0" err="1">
                <a:solidFill>
                  <a:srgbClr val="000000"/>
                </a:solidFill>
              </a:rPr>
              <a:t>cmd</a:t>
            </a:r>
            <a:r>
              <a:rPr lang="en-US" altLang="zh-CN" sz="2400" b="1" dirty="0">
                <a:solidFill>
                  <a:srgbClr val="000000"/>
                </a:solidFill>
              </a:rPr>
              <a:t>→</a:t>
            </a:r>
            <a:r>
              <a:rPr lang="zh-CN" altLang="en-US" sz="2400" spc="12" dirty="0">
                <a:solidFill>
                  <a:srgbClr val="000000"/>
                </a:solidFill>
                <a:latin typeface="KaiTi"/>
                <a:cs typeface="KaiTi"/>
              </a:rPr>
              <a:t>回车</a:t>
            </a:r>
            <a:endParaRPr lang="en-US" altLang="zh-CN" sz="2400" spc="12" dirty="0">
              <a:solidFill>
                <a:srgbClr val="000000"/>
              </a:solidFill>
              <a:latin typeface="KaiTi"/>
              <a:cs typeface="KaiTi"/>
            </a:endParaRPr>
          </a:p>
          <a:p>
            <a:pPr defTabSz="781995">
              <a:lnSpc>
                <a:spcPts val="2855"/>
              </a:lnSpc>
            </a:pPr>
            <a:r>
              <a:rPr lang="en-US" altLang="zh-CN" sz="2400" b="1" dirty="0">
                <a:solidFill>
                  <a:srgbClr val="0000FF"/>
                </a:solidFill>
              </a:rPr>
              <a:t>ipconfig</a:t>
            </a:r>
            <a:r>
              <a:rPr lang="en-US" altLang="zh-CN" sz="2400" b="1" spc="86" dirty="0">
                <a:solidFill>
                  <a:srgbClr val="0000FF"/>
                </a:solidFill>
                <a:latin typeface="Times New Roman"/>
                <a:cs typeface="Times New Roman"/>
              </a:rPr>
              <a:t> </a:t>
            </a:r>
            <a:r>
              <a:rPr lang="en-US" altLang="zh-CN" sz="2400" b="1" dirty="0">
                <a:solidFill>
                  <a:srgbClr val="0000FF"/>
                </a:solidFill>
              </a:rPr>
              <a:t>/all</a:t>
            </a:r>
            <a:endParaRPr lang="zh-CN" altLang="en-US" sz="2737" spc="12" dirty="0">
              <a:solidFill>
                <a:srgbClr val="000000"/>
              </a:solidFill>
              <a:latin typeface="KaiTi"/>
              <a:cs typeface="KaiTi"/>
            </a:endParaRPr>
          </a:p>
        </p:txBody>
      </p:sp>
      <p:pic>
        <p:nvPicPr>
          <p:cNvPr id="8" name="图片 7">
            <a:extLst>
              <a:ext uri="{FF2B5EF4-FFF2-40B4-BE49-F238E27FC236}">
                <a16:creationId xmlns:a16="http://schemas.microsoft.com/office/drawing/2014/main" id="{B1F6D82F-07CC-4214-B41E-81341700698A}"/>
              </a:ext>
            </a:extLst>
          </p:cNvPr>
          <p:cNvPicPr>
            <a:picLocks noChangeAspect="1"/>
          </p:cNvPicPr>
          <p:nvPr/>
        </p:nvPicPr>
        <p:blipFill>
          <a:blip r:embed="rId6"/>
          <a:stretch>
            <a:fillRect/>
          </a:stretch>
        </p:blipFill>
        <p:spPr>
          <a:xfrm>
            <a:off x="762840" y="1839563"/>
            <a:ext cx="9324975" cy="4976943"/>
          </a:xfrm>
          <a:prstGeom prst="rect">
            <a:avLst/>
          </a:prstGeom>
        </p:spPr>
      </p:pic>
    </p:spTree>
    <p:custDataLst>
      <p:tags r:id="rId1"/>
    </p:custDataLst>
    <p:extLst>
      <p:ext uri="{BB962C8B-B14F-4D97-AF65-F5344CB8AC3E}">
        <p14:creationId xmlns:p14="http://schemas.microsoft.com/office/powerpoint/2010/main" val="193759184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552849"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4.2 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——C</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类地址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Rectangle 3">
            <a:extLst>
              <a:ext uri="{FF2B5EF4-FFF2-40B4-BE49-F238E27FC236}">
                <a16:creationId xmlns:a16="http://schemas.microsoft.com/office/drawing/2014/main" id="{5FAD7408-0800-48F1-825E-E02A65416A91}"/>
              </a:ext>
            </a:extLst>
          </p:cNvPr>
          <p:cNvSpPr txBox="1">
            <a:spLocks noChangeArrowheads="1"/>
          </p:cNvSpPr>
          <p:nvPr/>
        </p:nvSpPr>
        <p:spPr bwMode="auto">
          <a:xfrm>
            <a:off x="1355135" y="865072"/>
            <a:ext cx="8187744" cy="3909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457189" indent="-457189" defTabSz="1219170" eaLnBrk="1" hangingPunct="1">
              <a:spcBef>
                <a:spcPts val="800"/>
              </a:spcBef>
              <a:buClr>
                <a:srgbClr val="3333CC"/>
              </a:buClr>
              <a:defRPr/>
            </a:pPr>
            <a:r>
              <a:rPr lang="zh-CN" altLang="en-US" sz="2400" kern="0" dirty="0">
                <a:solidFill>
                  <a:schemeClr val="tx1"/>
                </a:solidFill>
                <a:effectLst/>
                <a:latin typeface="微软雅黑" panose="020B0503020204020204" pitchFamily="34" charset="-122"/>
                <a:ea typeface="微软雅黑" panose="020B0503020204020204" pitchFamily="34" charset="-122"/>
              </a:rPr>
              <a:t>格式：</a:t>
            </a:r>
          </a:p>
          <a:p>
            <a:pPr marL="457189" indent="-457189" defTabSz="1219170" eaLnBrk="1" hangingPunct="1">
              <a:spcBef>
                <a:spcPts val="800"/>
              </a:spcBef>
              <a:buClr>
                <a:srgbClr val="3333CC"/>
              </a:buClr>
              <a:defRPr/>
            </a:pPr>
            <a:endParaRPr lang="zh-CN" altLang="en-US" sz="2400" kern="0" dirty="0">
              <a:solidFill>
                <a:schemeClr val="tx1"/>
              </a:solidFill>
              <a:effectLst/>
              <a:latin typeface="微软雅黑" panose="020B0503020204020204" pitchFamily="34" charset="-122"/>
              <a:ea typeface="微软雅黑" panose="020B0503020204020204" pitchFamily="34" charset="-122"/>
            </a:endParaRPr>
          </a:p>
          <a:p>
            <a:pPr marL="457189" indent="-457189" defTabSz="1219170" eaLnBrk="1" hangingPunct="1">
              <a:spcBef>
                <a:spcPts val="800"/>
              </a:spcBef>
              <a:buClr>
                <a:srgbClr val="3333CC"/>
              </a:buClr>
              <a:defRPr/>
            </a:pPr>
            <a:endParaRPr lang="zh-CN" altLang="en-US" sz="2400" kern="0" dirty="0">
              <a:solidFill>
                <a:schemeClr val="tx1"/>
              </a:solidFill>
              <a:effectLst/>
              <a:latin typeface="微软雅黑" panose="020B0503020204020204" pitchFamily="34" charset="-122"/>
              <a:ea typeface="微软雅黑" panose="020B0503020204020204" pitchFamily="34" charset="-122"/>
            </a:endParaRPr>
          </a:p>
          <a:p>
            <a:pPr marL="457189" indent="-457189" defTabSz="1219170" eaLnBrk="1" hangingPunct="1">
              <a:spcBef>
                <a:spcPct val="60000"/>
              </a:spcBef>
              <a:buClr>
                <a:srgbClr val="3333CC"/>
              </a:buClr>
              <a:defRPr/>
            </a:pPr>
            <a:r>
              <a:rPr lang="zh-CN" altLang="en-US" sz="2400" kern="0" dirty="0">
                <a:solidFill>
                  <a:schemeClr val="tx1"/>
                </a:solidFill>
                <a:effectLst/>
                <a:latin typeface="微软雅黑" panose="020B0503020204020204" pitchFamily="34" charset="-122"/>
                <a:ea typeface="微软雅黑" panose="020B0503020204020204" pitchFamily="34" charset="-122"/>
              </a:rPr>
              <a:t>可分配的</a:t>
            </a:r>
            <a:r>
              <a:rPr lang="en-US" altLang="zh-CN" sz="2400" kern="0" dirty="0">
                <a:solidFill>
                  <a:schemeClr val="tx1"/>
                </a:solidFill>
                <a:effectLst/>
                <a:latin typeface="微软雅黑" panose="020B0503020204020204" pitchFamily="34" charset="-122"/>
                <a:ea typeface="微软雅黑" panose="020B0503020204020204" pitchFamily="34" charset="-122"/>
              </a:rPr>
              <a:t>C</a:t>
            </a:r>
            <a:r>
              <a:rPr lang="zh-CN" altLang="en-US" sz="2400" kern="0" dirty="0">
                <a:solidFill>
                  <a:schemeClr val="tx1"/>
                </a:solidFill>
                <a:effectLst/>
                <a:latin typeface="微软雅黑" panose="020B0503020204020204" pitchFamily="34" charset="-122"/>
                <a:ea typeface="微软雅黑" panose="020B0503020204020204" pitchFamily="34" charset="-122"/>
              </a:rPr>
              <a:t>类网络地址共 </a:t>
            </a:r>
            <a:r>
              <a:rPr lang="en-US" altLang="zh-CN" sz="2400" kern="0" dirty="0">
                <a:solidFill>
                  <a:schemeClr val="tx1"/>
                </a:solidFill>
                <a:effectLst/>
                <a:latin typeface="微软雅黑" panose="020B0503020204020204" pitchFamily="34" charset="-122"/>
                <a:ea typeface="微软雅黑" panose="020B0503020204020204" pitchFamily="34" charset="-122"/>
              </a:rPr>
              <a:t>2</a:t>
            </a:r>
            <a:r>
              <a:rPr lang="en-US" altLang="zh-CN" sz="2400" kern="0" baseline="40000" dirty="0">
                <a:solidFill>
                  <a:schemeClr val="tx1"/>
                </a:solidFill>
                <a:effectLst/>
                <a:latin typeface="微软雅黑" panose="020B0503020204020204" pitchFamily="34" charset="-122"/>
                <a:ea typeface="微软雅黑" panose="020B0503020204020204" pitchFamily="34" charset="-122"/>
              </a:rPr>
              <a:t>21</a:t>
            </a:r>
            <a:r>
              <a:rPr lang="zh-CN" altLang="en-US" sz="2400" kern="0" dirty="0">
                <a:solidFill>
                  <a:schemeClr val="tx1"/>
                </a:solidFill>
                <a:effectLst/>
                <a:latin typeface="微软雅黑" panose="020B0503020204020204" pitchFamily="34" charset="-122"/>
                <a:ea typeface="微软雅黑" panose="020B0503020204020204" pitchFamily="34" charset="-122"/>
              </a:rPr>
              <a:t>（ </a:t>
            </a:r>
            <a:r>
              <a:rPr lang="en-US" altLang="zh-CN" sz="2400" kern="0" dirty="0">
                <a:solidFill>
                  <a:schemeClr val="tx1"/>
                </a:solidFill>
                <a:effectLst/>
                <a:latin typeface="微软雅黑" panose="020B0503020204020204" pitchFamily="34" charset="-122"/>
                <a:ea typeface="微软雅黑" panose="020B0503020204020204" pitchFamily="34" charset="-122"/>
              </a:rPr>
              <a:t>2,097,152</a:t>
            </a:r>
            <a:r>
              <a:rPr lang="zh-CN" altLang="en-US" sz="2400" kern="0" dirty="0">
                <a:solidFill>
                  <a:schemeClr val="tx1"/>
                </a:solidFill>
                <a:effectLst/>
                <a:latin typeface="微软雅黑" panose="020B0503020204020204" pitchFamily="34" charset="-122"/>
                <a:ea typeface="微软雅黑" panose="020B0503020204020204" pitchFamily="34" charset="-122"/>
              </a:rPr>
              <a:t>）个</a:t>
            </a:r>
          </a:p>
          <a:p>
            <a:pPr marL="457189" indent="-457189" defTabSz="1219170" eaLnBrk="1" hangingPunct="1">
              <a:spcBef>
                <a:spcPts val="800"/>
              </a:spcBef>
              <a:buClr>
                <a:srgbClr val="3333CC"/>
              </a:buClr>
              <a:defRPr/>
            </a:pPr>
            <a:r>
              <a:rPr lang="en-US" altLang="zh-CN" sz="2400" kern="0" dirty="0">
                <a:solidFill>
                  <a:schemeClr val="tx1"/>
                </a:solidFill>
                <a:effectLst/>
                <a:latin typeface="微软雅黑" panose="020B0503020204020204" pitchFamily="34" charset="-122"/>
                <a:ea typeface="微软雅黑" panose="020B0503020204020204" pitchFamily="34" charset="-122"/>
              </a:rPr>
              <a:t>C</a:t>
            </a:r>
            <a:r>
              <a:rPr lang="zh-CN" altLang="en-US" sz="2400" kern="0" dirty="0">
                <a:solidFill>
                  <a:schemeClr val="tx1"/>
                </a:solidFill>
                <a:effectLst/>
                <a:latin typeface="微软雅黑" panose="020B0503020204020204" pitchFamily="34" charset="-122"/>
                <a:ea typeface="微软雅黑" panose="020B0503020204020204" pitchFamily="34" charset="-122"/>
              </a:rPr>
              <a:t>类的主机地址数：</a:t>
            </a:r>
            <a:r>
              <a:rPr lang="en-US" altLang="zh-CN" sz="2400" kern="0" dirty="0">
                <a:solidFill>
                  <a:schemeClr val="tx1"/>
                </a:solidFill>
                <a:effectLst/>
                <a:latin typeface="微软雅黑" panose="020B0503020204020204" pitchFamily="34" charset="-122"/>
                <a:ea typeface="微软雅黑" panose="020B0503020204020204" pitchFamily="34" charset="-122"/>
              </a:rPr>
              <a:t>2</a:t>
            </a:r>
            <a:r>
              <a:rPr lang="en-US" altLang="zh-CN" sz="2400" kern="0" baseline="40000" dirty="0">
                <a:solidFill>
                  <a:schemeClr val="tx1"/>
                </a:solidFill>
                <a:effectLst/>
                <a:latin typeface="微软雅黑" panose="020B0503020204020204" pitchFamily="34" charset="-122"/>
                <a:ea typeface="微软雅黑" panose="020B0503020204020204" pitchFamily="34" charset="-122"/>
              </a:rPr>
              <a:t>8</a:t>
            </a:r>
            <a:r>
              <a:rPr lang="en-US" altLang="zh-CN" sz="2400" kern="0" dirty="0">
                <a:solidFill>
                  <a:schemeClr val="tx1"/>
                </a:solidFill>
                <a:effectLst/>
                <a:latin typeface="微软雅黑" panose="020B0503020204020204" pitchFamily="34" charset="-122"/>
                <a:ea typeface="微软雅黑" panose="020B0503020204020204" pitchFamily="34" charset="-122"/>
              </a:rPr>
              <a:t>-2</a:t>
            </a:r>
            <a:r>
              <a:rPr lang="zh-CN" altLang="en-US" sz="2400" kern="0" dirty="0">
                <a:solidFill>
                  <a:schemeClr val="tx1"/>
                </a:solidFill>
                <a:effectLst/>
                <a:latin typeface="微软雅黑" panose="020B0503020204020204" pitchFamily="34" charset="-122"/>
                <a:ea typeface="微软雅黑" panose="020B0503020204020204" pitchFamily="34" charset="-122"/>
              </a:rPr>
              <a:t>（</a:t>
            </a:r>
            <a:r>
              <a:rPr lang="en-US" altLang="zh-CN" sz="2400" kern="0" dirty="0">
                <a:solidFill>
                  <a:schemeClr val="tx1"/>
                </a:solidFill>
                <a:effectLst/>
                <a:latin typeface="微软雅黑" panose="020B0503020204020204" pitchFamily="34" charset="-122"/>
                <a:ea typeface="微软雅黑" panose="020B0503020204020204" pitchFamily="34" charset="-122"/>
              </a:rPr>
              <a:t>254</a:t>
            </a:r>
            <a:r>
              <a:rPr lang="zh-CN" altLang="en-US" sz="2400" kern="0" dirty="0">
                <a:solidFill>
                  <a:schemeClr val="tx1"/>
                </a:solidFill>
                <a:effectLst/>
                <a:latin typeface="微软雅黑" panose="020B0503020204020204" pitchFamily="34" charset="-122"/>
                <a:ea typeface="微软雅黑" panose="020B0503020204020204" pitchFamily="34" charset="-122"/>
              </a:rPr>
              <a:t>）台</a:t>
            </a:r>
          </a:p>
          <a:p>
            <a:pPr marL="457189" indent="-457189" defTabSz="1219170" eaLnBrk="1" hangingPunct="1">
              <a:spcBef>
                <a:spcPts val="800"/>
              </a:spcBef>
              <a:buClr>
                <a:srgbClr val="3333CC"/>
              </a:buClr>
              <a:defRPr/>
            </a:pPr>
            <a:r>
              <a:rPr lang="zh-CN" altLang="en-US" sz="2400" kern="0" dirty="0">
                <a:solidFill>
                  <a:schemeClr val="tx1"/>
                </a:solidFill>
                <a:effectLst/>
                <a:latin typeface="微软雅黑" panose="020B0503020204020204" pitchFamily="34" charset="-122"/>
                <a:ea typeface="微软雅黑" panose="020B0503020204020204" pitchFamily="34" charset="-122"/>
              </a:rPr>
              <a:t>地址范围：</a:t>
            </a:r>
          </a:p>
          <a:p>
            <a:pPr marL="990575" lvl="1" indent="-380990" defTabSz="1219170" eaLnBrk="1" hangingPunct="1">
              <a:spcBef>
                <a:spcPts val="800"/>
              </a:spcBef>
              <a:buClr>
                <a:srgbClr val="FF0000"/>
              </a:buClr>
              <a:defRPr/>
            </a:pPr>
            <a:r>
              <a:rPr lang="en-US" altLang="zh-CN" sz="2400" kern="0" dirty="0">
                <a:effectLst/>
                <a:latin typeface="微软雅黑" panose="020B0503020204020204" pitchFamily="34" charset="-122"/>
                <a:ea typeface="微软雅黑" panose="020B0503020204020204" pitchFamily="34" charset="-122"/>
              </a:rPr>
              <a:t>192.0.0.0</a:t>
            </a:r>
            <a:r>
              <a:rPr lang="zh-CN" altLang="en-US" sz="2400" kern="0" dirty="0">
                <a:effectLst/>
                <a:latin typeface="微软雅黑" panose="020B0503020204020204" pitchFamily="34" charset="-122"/>
                <a:ea typeface="微软雅黑" panose="020B0503020204020204" pitchFamily="34" charset="-122"/>
              </a:rPr>
              <a:t>～</a:t>
            </a:r>
            <a:r>
              <a:rPr lang="en-US" altLang="zh-CN" sz="2400" kern="0" dirty="0">
                <a:effectLst/>
                <a:latin typeface="微软雅黑" panose="020B0503020204020204" pitchFamily="34" charset="-122"/>
                <a:ea typeface="微软雅黑" panose="020B0503020204020204" pitchFamily="34" charset="-122"/>
              </a:rPr>
              <a:t>223.255.255.255</a:t>
            </a:r>
          </a:p>
        </p:txBody>
      </p:sp>
      <p:grpSp>
        <p:nvGrpSpPr>
          <p:cNvPr id="19" name="Group 4">
            <a:extLst>
              <a:ext uri="{FF2B5EF4-FFF2-40B4-BE49-F238E27FC236}">
                <a16:creationId xmlns:a16="http://schemas.microsoft.com/office/drawing/2014/main" id="{E585FED3-DA80-4039-A1B9-805138FFC13B}"/>
              </a:ext>
            </a:extLst>
          </p:cNvPr>
          <p:cNvGrpSpPr>
            <a:grpSpLocks/>
          </p:cNvGrpSpPr>
          <p:nvPr/>
        </p:nvGrpSpPr>
        <p:grpSpPr bwMode="auto">
          <a:xfrm>
            <a:off x="2392541" y="1249119"/>
            <a:ext cx="6635749" cy="1071034"/>
            <a:chOff x="1200" y="2160"/>
            <a:chExt cx="3135" cy="506"/>
          </a:xfrm>
        </p:grpSpPr>
        <p:sp>
          <p:nvSpPr>
            <p:cNvPr id="20" name="Rectangle 5">
              <a:extLst>
                <a:ext uri="{FF2B5EF4-FFF2-40B4-BE49-F238E27FC236}">
                  <a16:creationId xmlns:a16="http://schemas.microsoft.com/office/drawing/2014/main" id="{97C43BC4-6430-4CEB-8884-C4932EA537DF}"/>
                </a:ext>
              </a:extLst>
            </p:cNvPr>
            <p:cNvSpPr>
              <a:spLocks noChangeArrowheads="1"/>
            </p:cNvSpPr>
            <p:nvPr/>
          </p:nvSpPr>
          <p:spPr bwMode="auto">
            <a:xfrm>
              <a:off x="1200" y="2373"/>
              <a:ext cx="3135" cy="293"/>
            </a:xfrm>
            <a:prstGeom prst="rect">
              <a:avLst/>
            </a:prstGeom>
            <a:solidFill>
              <a:srgbClr val="FFFFFF"/>
            </a:solidFill>
            <a:ln w="8890">
              <a:solidFill>
                <a:srgbClr val="000000"/>
              </a:solidFill>
              <a:miter lim="800000"/>
              <a:headEnd/>
              <a:tailEnd/>
            </a:ln>
          </p:spPr>
          <p:txBody>
            <a:bodyPr/>
            <a:lstStyle/>
            <a:p>
              <a:pPr fontAlgn="base">
                <a:spcBef>
                  <a:spcPct val="0"/>
                </a:spcBef>
                <a:spcAft>
                  <a:spcPct val="0"/>
                </a:spcAft>
              </a:pPr>
              <a:endParaRPr lang="zh-CN" altLang="en-US" sz="2400">
                <a:solidFill>
                  <a:srgbClr val="000000"/>
                </a:solidFill>
                <a:latin typeface="Tahoma" pitchFamily="34" charset="0"/>
                <a:ea typeface="宋体" pitchFamily="2" charset="-122"/>
              </a:endParaRPr>
            </a:p>
          </p:txBody>
        </p:sp>
        <p:sp>
          <p:nvSpPr>
            <p:cNvPr id="21" name="Rectangle 6">
              <a:extLst>
                <a:ext uri="{FF2B5EF4-FFF2-40B4-BE49-F238E27FC236}">
                  <a16:creationId xmlns:a16="http://schemas.microsoft.com/office/drawing/2014/main" id="{291ACA7E-CECF-4601-8018-19A862AE541F}"/>
                </a:ext>
              </a:extLst>
            </p:cNvPr>
            <p:cNvSpPr>
              <a:spLocks noChangeArrowheads="1"/>
            </p:cNvSpPr>
            <p:nvPr/>
          </p:nvSpPr>
          <p:spPr bwMode="auto">
            <a:xfrm>
              <a:off x="1541" y="2423"/>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en-US" altLang="zh-CN" sz="2667" b="1">
                  <a:solidFill>
                    <a:srgbClr val="000000"/>
                  </a:solidFill>
                  <a:latin typeface="宋体" pitchFamily="2" charset="-122"/>
                  <a:ea typeface="宋体" pitchFamily="2" charset="-122"/>
                </a:rPr>
                <a:t>0</a:t>
              </a:r>
              <a:endParaRPr lang="en-US" altLang="zh-CN" sz="2667" b="1">
                <a:solidFill>
                  <a:srgbClr val="000000"/>
                </a:solidFill>
                <a:latin typeface="Times New Roman" pitchFamily="18" charset="0"/>
                <a:ea typeface="宋体" pitchFamily="2" charset="-122"/>
              </a:endParaRPr>
            </a:p>
          </p:txBody>
        </p:sp>
        <p:sp>
          <p:nvSpPr>
            <p:cNvPr id="22" name="Rectangle 7">
              <a:extLst>
                <a:ext uri="{FF2B5EF4-FFF2-40B4-BE49-F238E27FC236}">
                  <a16:creationId xmlns:a16="http://schemas.microsoft.com/office/drawing/2014/main" id="{FC7FB8A1-7B98-4118-9158-FDC435451860}"/>
                </a:ext>
              </a:extLst>
            </p:cNvPr>
            <p:cNvSpPr>
              <a:spLocks noChangeArrowheads="1"/>
            </p:cNvSpPr>
            <p:nvPr/>
          </p:nvSpPr>
          <p:spPr bwMode="auto">
            <a:xfrm>
              <a:off x="1240" y="2423"/>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en-US" altLang="zh-CN" sz="2667" b="1" dirty="0">
                  <a:solidFill>
                    <a:srgbClr val="000000"/>
                  </a:solidFill>
                  <a:latin typeface="宋体" pitchFamily="2" charset="-122"/>
                  <a:ea typeface="宋体" pitchFamily="2" charset="-122"/>
                </a:rPr>
                <a:t>1</a:t>
              </a:r>
              <a:endParaRPr lang="en-US" altLang="zh-CN" sz="2667" b="1" dirty="0">
                <a:solidFill>
                  <a:srgbClr val="000000"/>
                </a:solidFill>
                <a:latin typeface="Times New Roman" pitchFamily="18" charset="0"/>
                <a:ea typeface="宋体" pitchFamily="2" charset="-122"/>
              </a:endParaRPr>
            </a:p>
          </p:txBody>
        </p:sp>
        <p:sp>
          <p:nvSpPr>
            <p:cNvPr id="23" name="Rectangle 8">
              <a:extLst>
                <a:ext uri="{FF2B5EF4-FFF2-40B4-BE49-F238E27FC236}">
                  <a16:creationId xmlns:a16="http://schemas.microsoft.com/office/drawing/2014/main" id="{EBD1ABDC-A7ED-446E-A99B-21945DFCAA9D}"/>
                </a:ext>
              </a:extLst>
            </p:cNvPr>
            <p:cNvSpPr>
              <a:spLocks noChangeArrowheads="1"/>
            </p:cNvSpPr>
            <p:nvPr/>
          </p:nvSpPr>
          <p:spPr bwMode="auto">
            <a:xfrm>
              <a:off x="1391" y="2423"/>
              <a:ext cx="8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en-US" altLang="zh-CN" sz="2667" b="1">
                  <a:solidFill>
                    <a:srgbClr val="000000"/>
                  </a:solidFill>
                  <a:latin typeface="宋体" pitchFamily="2" charset="-122"/>
                  <a:ea typeface="宋体" pitchFamily="2" charset="-122"/>
                </a:rPr>
                <a:t>1</a:t>
              </a:r>
              <a:endParaRPr lang="en-US" altLang="zh-CN" sz="2667" b="1">
                <a:solidFill>
                  <a:srgbClr val="000000"/>
                </a:solidFill>
                <a:latin typeface="Times New Roman" pitchFamily="18" charset="0"/>
                <a:ea typeface="宋体" pitchFamily="2" charset="-122"/>
              </a:endParaRPr>
            </a:p>
          </p:txBody>
        </p:sp>
        <p:sp>
          <p:nvSpPr>
            <p:cNvPr id="24" name="Rectangle 9">
              <a:extLst>
                <a:ext uri="{FF2B5EF4-FFF2-40B4-BE49-F238E27FC236}">
                  <a16:creationId xmlns:a16="http://schemas.microsoft.com/office/drawing/2014/main" id="{09F0F2A4-8E0D-4751-837B-E7456ACA6F50}"/>
                </a:ext>
              </a:extLst>
            </p:cNvPr>
            <p:cNvSpPr>
              <a:spLocks noChangeArrowheads="1"/>
            </p:cNvSpPr>
            <p:nvPr/>
          </p:nvSpPr>
          <p:spPr bwMode="auto">
            <a:xfrm>
              <a:off x="2140" y="2424"/>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zh-CN" altLang="en-US" sz="2667" b="1" dirty="0">
                  <a:solidFill>
                    <a:srgbClr val="000000"/>
                  </a:solidFill>
                  <a:latin typeface="华文中宋" pitchFamily="2" charset="-122"/>
                  <a:ea typeface="华文中宋" pitchFamily="2" charset="-122"/>
                </a:rPr>
                <a:t>网络号</a:t>
              </a:r>
            </a:p>
          </p:txBody>
        </p:sp>
        <p:sp>
          <p:nvSpPr>
            <p:cNvPr id="33" name="Rectangle 10">
              <a:extLst>
                <a:ext uri="{FF2B5EF4-FFF2-40B4-BE49-F238E27FC236}">
                  <a16:creationId xmlns:a16="http://schemas.microsoft.com/office/drawing/2014/main" id="{1788E8A7-8DC2-4B66-B2E0-DDCDEF03F7F5}"/>
                </a:ext>
              </a:extLst>
            </p:cNvPr>
            <p:cNvSpPr>
              <a:spLocks noChangeArrowheads="1"/>
            </p:cNvSpPr>
            <p:nvPr/>
          </p:nvSpPr>
          <p:spPr bwMode="auto">
            <a:xfrm>
              <a:off x="3628" y="2424"/>
              <a:ext cx="48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zh-CN" altLang="en-US" sz="2667" b="1">
                  <a:solidFill>
                    <a:srgbClr val="000000"/>
                  </a:solidFill>
                  <a:latin typeface="华文中宋" pitchFamily="2" charset="-122"/>
                  <a:ea typeface="华文中宋" pitchFamily="2" charset="-122"/>
                </a:rPr>
                <a:t>主机号</a:t>
              </a:r>
            </a:p>
          </p:txBody>
        </p:sp>
        <p:sp>
          <p:nvSpPr>
            <p:cNvPr id="34" name="Rectangle 11">
              <a:extLst>
                <a:ext uri="{FF2B5EF4-FFF2-40B4-BE49-F238E27FC236}">
                  <a16:creationId xmlns:a16="http://schemas.microsoft.com/office/drawing/2014/main" id="{1CA88AD9-5245-43DE-91B0-41D475E58F7B}"/>
                </a:ext>
              </a:extLst>
            </p:cNvPr>
            <p:cNvSpPr>
              <a:spLocks noChangeArrowheads="1"/>
            </p:cNvSpPr>
            <p:nvPr/>
          </p:nvSpPr>
          <p:spPr bwMode="auto">
            <a:xfrm>
              <a:off x="2156" y="2160"/>
              <a:ext cx="49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en-US" altLang="zh-CN" sz="2667" b="1">
                  <a:solidFill>
                    <a:srgbClr val="000000"/>
                  </a:solidFill>
                  <a:latin typeface="宋体" pitchFamily="2" charset="-122"/>
                  <a:ea typeface="宋体" pitchFamily="2" charset="-122"/>
                </a:rPr>
                <a:t>21bits</a:t>
              </a:r>
              <a:endParaRPr lang="en-US" altLang="zh-CN" sz="2667" b="1">
                <a:solidFill>
                  <a:srgbClr val="000000"/>
                </a:solidFill>
                <a:latin typeface="Times New Roman" pitchFamily="18" charset="0"/>
                <a:ea typeface="宋体" pitchFamily="2" charset="-122"/>
              </a:endParaRPr>
            </a:p>
          </p:txBody>
        </p:sp>
        <p:sp>
          <p:nvSpPr>
            <p:cNvPr id="35" name="Rectangle 12">
              <a:extLst>
                <a:ext uri="{FF2B5EF4-FFF2-40B4-BE49-F238E27FC236}">
                  <a16:creationId xmlns:a16="http://schemas.microsoft.com/office/drawing/2014/main" id="{3CED78F7-70B8-4AFC-ADB3-92764026AEAC}"/>
                </a:ext>
              </a:extLst>
            </p:cNvPr>
            <p:cNvSpPr>
              <a:spLocks noChangeArrowheads="1"/>
            </p:cNvSpPr>
            <p:nvPr/>
          </p:nvSpPr>
          <p:spPr bwMode="auto">
            <a:xfrm>
              <a:off x="3676" y="2160"/>
              <a:ext cx="4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just" eaLnBrk="0" fontAlgn="base" hangingPunct="0">
                <a:spcBef>
                  <a:spcPct val="0"/>
                </a:spcBef>
                <a:spcAft>
                  <a:spcPct val="0"/>
                </a:spcAft>
              </a:pPr>
              <a:r>
                <a:rPr lang="en-US" altLang="zh-CN" sz="2667" b="1">
                  <a:solidFill>
                    <a:srgbClr val="000000"/>
                  </a:solidFill>
                  <a:latin typeface="宋体" pitchFamily="2" charset="-122"/>
                  <a:ea typeface="宋体" pitchFamily="2" charset="-122"/>
                </a:rPr>
                <a:t>8bits</a:t>
              </a:r>
              <a:endParaRPr lang="en-US" altLang="zh-CN" sz="2667" b="1">
                <a:solidFill>
                  <a:srgbClr val="000000"/>
                </a:solidFill>
                <a:latin typeface="Times New Roman" pitchFamily="18" charset="0"/>
                <a:ea typeface="宋体" pitchFamily="2" charset="-122"/>
              </a:endParaRPr>
            </a:p>
          </p:txBody>
        </p:sp>
        <p:sp>
          <p:nvSpPr>
            <p:cNvPr id="36" name="Line 13">
              <a:extLst>
                <a:ext uri="{FF2B5EF4-FFF2-40B4-BE49-F238E27FC236}">
                  <a16:creationId xmlns:a16="http://schemas.microsoft.com/office/drawing/2014/main" id="{DEE0750C-05F5-457E-95FC-D1E19432A14B}"/>
                </a:ext>
              </a:extLst>
            </p:cNvPr>
            <p:cNvSpPr>
              <a:spLocks noChangeShapeType="1"/>
            </p:cNvSpPr>
            <p:nvPr/>
          </p:nvSpPr>
          <p:spPr bwMode="auto">
            <a:xfrm>
              <a:off x="1350" y="2373"/>
              <a:ext cx="0" cy="29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Tahoma" pitchFamily="34" charset="0"/>
                <a:ea typeface="宋体" pitchFamily="2" charset="-122"/>
              </a:endParaRPr>
            </a:p>
          </p:txBody>
        </p:sp>
        <p:sp>
          <p:nvSpPr>
            <p:cNvPr id="37" name="Line 14">
              <a:extLst>
                <a:ext uri="{FF2B5EF4-FFF2-40B4-BE49-F238E27FC236}">
                  <a16:creationId xmlns:a16="http://schemas.microsoft.com/office/drawing/2014/main" id="{F88E35E9-42F5-463B-8BF6-146A8DB8ADE2}"/>
                </a:ext>
              </a:extLst>
            </p:cNvPr>
            <p:cNvSpPr>
              <a:spLocks noChangeShapeType="1"/>
            </p:cNvSpPr>
            <p:nvPr/>
          </p:nvSpPr>
          <p:spPr bwMode="auto">
            <a:xfrm>
              <a:off x="1499" y="2373"/>
              <a:ext cx="0" cy="29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Tahoma" pitchFamily="34" charset="0"/>
                <a:ea typeface="宋体" pitchFamily="2" charset="-122"/>
              </a:endParaRPr>
            </a:p>
          </p:txBody>
        </p:sp>
        <p:sp>
          <p:nvSpPr>
            <p:cNvPr id="38" name="Line 15">
              <a:extLst>
                <a:ext uri="{FF2B5EF4-FFF2-40B4-BE49-F238E27FC236}">
                  <a16:creationId xmlns:a16="http://schemas.microsoft.com/office/drawing/2014/main" id="{D5ADEA43-E0B0-4CC3-9C38-1DEB69183436}"/>
                </a:ext>
              </a:extLst>
            </p:cNvPr>
            <p:cNvSpPr>
              <a:spLocks noChangeShapeType="1"/>
            </p:cNvSpPr>
            <p:nvPr/>
          </p:nvSpPr>
          <p:spPr bwMode="auto">
            <a:xfrm>
              <a:off x="1648" y="2373"/>
              <a:ext cx="0" cy="29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Tahoma" pitchFamily="34" charset="0"/>
                <a:ea typeface="宋体" pitchFamily="2" charset="-122"/>
              </a:endParaRPr>
            </a:p>
          </p:txBody>
        </p:sp>
        <p:sp>
          <p:nvSpPr>
            <p:cNvPr id="39" name="Line 16">
              <a:extLst>
                <a:ext uri="{FF2B5EF4-FFF2-40B4-BE49-F238E27FC236}">
                  <a16:creationId xmlns:a16="http://schemas.microsoft.com/office/drawing/2014/main" id="{B886EB4E-077E-4C3D-BC4E-8E4225B542B7}"/>
                </a:ext>
              </a:extLst>
            </p:cNvPr>
            <p:cNvSpPr>
              <a:spLocks noChangeShapeType="1"/>
            </p:cNvSpPr>
            <p:nvPr/>
          </p:nvSpPr>
          <p:spPr bwMode="auto">
            <a:xfrm>
              <a:off x="3290" y="2373"/>
              <a:ext cx="0" cy="293"/>
            </a:xfrm>
            <a:prstGeom prst="line">
              <a:avLst/>
            </a:prstGeom>
            <a:noFill/>
            <a:ln w="889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a:solidFill>
                  <a:srgbClr val="000000"/>
                </a:solidFill>
                <a:latin typeface="Tahoma" pitchFamily="34" charset="0"/>
                <a:ea typeface="宋体" pitchFamily="2" charset="-122"/>
              </a:endParaRPr>
            </a:p>
          </p:txBody>
        </p:sp>
      </p:grpSp>
      <p:pic>
        <p:nvPicPr>
          <p:cNvPr id="40" name="图片 39" descr="免费插画: &lt;strong&gt;问号&lt;/strong&gt;, 问题, 响应, 搜索引擎, 符号, 字符, 请求, 注意 ...">
            <a:extLst>
              <a:ext uri="{FF2B5EF4-FFF2-40B4-BE49-F238E27FC236}">
                <a16:creationId xmlns:a16="http://schemas.microsoft.com/office/drawing/2014/main" id="{86084FA6-BC97-49EC-BB8A-396C186EBD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5892" y="4935694"/>
            <a:ext cx="1346649" cy="1346649"/>
          </a:xfrm>
          <a:prstGeom prst="rect">
            <a:avLst/>
          </a:prstGeom>
        </p:spPr>
      </p:pic>
      <p:sp>
        <p:nvSpPr>
          <p:cNvPr id="41" name="文本框 40">
            <a:extLst>
              <a:ext uri="{FF2B5EF4-FFF2-40B4-BE49-F238E27FC236}">
                <a16:creationId xmlns:a16="http://schemas.microsoft.com/office/drawing/2014/main" id="{5FBF2F56-9CCA-476C-90FA-46524B1BE5FF}"/>
              </a:ext>
            </a:extLst>
          </p:cNvPr>
          <p:cNvSpPr txBox="1"/>
          <p:nvPr/>
        </p:nvSpPr>
        <p:spPr>
          <a:xfrm>
            <a:off x="2235363" y="5262449"/>
            <a:ext cx="6950105" cy="461665"/>
          </a:xfrm>
          <a:prstGeom prst="rect">
            <a:avLst/>
          </a:prstGeom>
          <a:noFill/>
        </p:spPr>
        <p:txBody>
          <a:bodyPr wrap="square" rtlCol="0">
            <a:spAutoFit/>
          </a:bodyPr>
          <a:lstStyle/>
          <a:p>
            <a:pPr algn="just"/>
            <a:r>
              <a:rPr lang="zh-CN" altLang="en-US" sz="2400" b="1" dirty="0">
                <a:solidFill>
                  <a:srgbClr val="0070C0"/>
                </a:solidFill>
                <a:latin typeface="微软雅黑" panose="020B0503020204020204" pitchFamily="34" charset="-122"/>
                <a:ea typeface="微软雅黑" panose="020B0503020204020204" pitchFamily="34" charset="-122"/>
              </a:rPr>
              <a:t>主机接收到的数据应该传送给哪个应用进程呢？</a:t>
            </a:r>
          </a:p>
        </p:txBody>
      </p:sp>
    </p:spTree>
    <p:custDataLst>
      <p:tags r:id="rId1"/>
    </p:custDataLst>
    <p:extLst>
      <p:ext uri="{BB962C8B-B14F-4D97-AF65-F5344CB8AC3E}">
        <p14:creationId xmlns:p14="http://schemas.microsoft.com/office/powerpoint/2010/main" val="138166156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xEl>
                                              <p:pRg st="3" end="3"/>
                                            </p:txEl>
                                          </p:spTgt>
                                        </p:tgtEl>
                                        <p:attrNameLst>
                                          <p:attrName>style.visibility</p:attrName>
                                        </p:attrNameLst>
                                      </p:cBhvr>
                                      <p:to>
                                        <p:strVal val="visible"/>
                                      </p:to>
                                    </p:set>
                                    <p:animEffect transition="in" filter="wipe(left)">
                                      <p:cBhvr>
                                        <p:cTn id="7" dur="500"/>
                                        <p:tgtEl>
                                          <p:spTgt spid="18">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xEl>
                                              <p:pRg st="4" end="4"/>
                                            </p:txEl>
                                          </p:spTgt>
                                        </p:tgtEl>
                                        <p:attrNameLst>
                                          <p:attrName>style.visibility</p:attrName>
                                        </p:attrNameLst>
                                      </p:cBhvr>
                                      <p:to>
                                        <p:strVal val="visible"/>
                                      </p:to>
                                    </p:set>
                                    <p:animEffect transition="in" filter="wipe(left)">
                                      <p:cBhvr>
                                        <p:cTn id="12" dur="500"/>
                                        <p:tgtEl>
                                          <p:spTgt spid="18">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animEffect transition="in" filter="wipe(left)">
                                      <p:cBhvr>
                                        <p:cTn id="17" dur="500"/>
                                        <p:tgtEl>
                                          <p:spTgt spid="18">
                                            <p:txEl>
                                              <p:pRg st="5" end="5"/>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8">
                                            <p:txEl>
                                              <p:pRg st="6" end="6"/>
                                            </p:txEl>
                                          </p:spTgt>
                                        </p:tgtEl>
                                        <p:attrNameLst>
                                          <p:attrName>style.visibility</p:attrName>
                                        </p:attrNameLst>
                                      </p:cBhvr>
                                      <p:to>
                                        <p:strVal val="visible"/>
                                      </p:to>
                                    </p:set>
                                    <p:animEffect transition="in" filter="wipe(left)">
                                      <p:cBhvr>
                                        <p:cTn id="20" dur="500"/>
                                        <p:tgtEl>
                                          <p:spTgt spid="18">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down)">
                                      <p:cBhvr>
                                        <p:cTn id="25" dur="500"/>
                                        <p:tgtEl>
                                          <p:spTgt spid="4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down)">
                                      <p:cBhvr>
                                        <p:cTn id="2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端口</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6" name="内容占位符 2"/>
          <p:cNvSpPr txBox="1">
            <a:spLocks/>
          </p:cNvSpPr>
          <p:nvPr/>
        </p:nvSpPr>
        <p:spPr bwMode="auto">
          <a:xfrm>
            <a:off x="1371289" y="873387"/>
            <a:ext cx="9678629" cy="4414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0" fontAlgn="base" latinLnBrk="0" hangingPunct="0">
              <a:lnSpc>
                <a:spcPct val="120000"/>
              </a:lnSpc>
              <a:spcBef>
                <a:spcPts val="600"/>
              </a:spcBef>
              <a:spcAft>
                <a:spcPts val="0"/>
              </a:spcAft>
              <a:buClr>
                <a:srgbClr val="3333CC"/>
              </a:buClr>
              <a:buSzPct val="60000"/>
              <a:buFont typeface="Wingdings" pitchFamily="2" charset="2"/>
              <a:buChar char="n"/>
              <a:tabLst/>
              <a:defRPr/>
            </a:pPr>
            <a:r>
              <a:rPr lang="zh-CN" altLang="en-US" sz="2400" kern="0" dirty="0">
                <a:solidFill>
                  <a:srgbClr val="333399"/>
                </a:solidFill>
                <a:effectLst/>
                <a:latin typeface="微软雅黑" panose="020B0503020204020204" pitchFamily="34" charset="-122"/>
                <a:ea typeface="微软雅黑" panose="020B0503020204020204" pitchFamily="34" charset="-122"/>
              </a:rPr>
              <a:t>如果把</a:t>
            </a:r>
            <a:r>
              <a:rPr lang="en-US" altLang="zh-CN" sz="2400" kern="0" dirty="0">
                <a:solidFill>
                  <a:srgbClr val="333399"/>
                </a:solidFill>
                <a:effectLst/>
                <a:latin typeface="微软雅黑" panose="020B0503020204020204" pitchFamily="34" charset="-122"/>
                <a:ea typeface="微软雅黑" panose="020B0503020204020204" pitchFamily="34" charset="-122"/>
              </a:rPr>
              <a:t>IP</a:t>
            </a:r>
            <a:r>
              <a:rPr lang="zh-CN" altLang="en-US" sz="2400" kern="0" dirty="0">
                <a:solidFill>
                  <a:srgbClr val="333399"/>
                </a:solidFill>
                <a:effectLst/>
                <a:latin typeface="微软雅黑" panose="020B0503020204020204" pitchFamily="34" charset="-122"/>
                <a:ea typeface="微软雅黑" panose="020B0503020204020204" pitchFamily="34" charset="-122"/>
              </a:rPr>
              <a:t>地址比作一栋房子 ，端口就是出入此房中各个房间的门。一个</a:t>
            </a:r>
            <a:r>
              <a:rPr lang="en-US" altLang="zh-CN" sz="2400" kern="0" dirty="0">
                <a:solidFill>
                  <a:srgbClr val="333399"/>
                </a:solidFill>
                <a:effectLst/>
                <a:latin typeface="微软雅黑" panose="020B0503020204020204" pitchFamily="34" charset="-122"/>
                <a:ea typeface="微软雅黑" panose="020B0503020204020204" pitchFamily="34" charset="-122"/>
              </a:rPr>
              <a:t>IP</a:t>
            </a:r>
            <a:r>
              <a:rPr lang="zh-CN" altLang="en-US" sz="2400" kern="0" dirty="0">
                <a:solidFill>
                  <a:srgbClr val="333399"/>
                </a:solidFill>
                <a:effectLst/>
                <a:latin typeface="微软雅黑" panose="020B0503020204020204" pitchFamily="34" charset="-122"/>
                <a:ea typeface="微软雅黑" panose="020B0503020204020204" pitchFamily="34" charset="-122"/>
              </a:rPr>
              <a:t>地址可以有</a:t>
            </a:r>
            <a:r>
              <a:rPr lang="en-US" altLang="zh-CN" sz="2400" kern="0" dirty="0">
                <a:solidFill>
                  <a:srgbClr val="333399"/>
                </a:solidFill>
                <a:effectLst/>
                <a:latin typeface="微软雅黑" panose="020B0503020204020204" pitchFamily="34" charset="-122"/>
                <a:ea typeface="微软雅黑" panose="020B0503020204020204" pitchFamily="34" charset="-122"/>
              </a:rPr>
              <a:t>65536</a:t>
            </a:r>
            <a:r>
              <a:rPr lang="zh-CN" altLang="en-US" sz="2400" kern="0" dirty="0">
                <a:solidFill>
                  <a:srgbClr val="333399"/>
                </a:solidFill>
                <a:effectLst/>
                <a:latin typeface="微软雅黑" panose="020B0503020204020204" pitchFamily="34" charset="-122"/>
                <a:ea typeface="微软雅黑" panose="020B0503020204020204" pitchFamily="34" charset="-122"/>
              </a:rPr>
              <a:t>个端口。</a:t>
            </a:r>
            <a:endParaRPr lang="en-US" altLang="zh-CN" sz="2400" kern="0" dirty="0">
              <a:solidFill>
                <a:srgbClr val="333399"/>
              </a:solidFill>
              <a:effectLst/>
              <a:latin typeface="微软雅黑" panose="020B0503020204020204" pitchFamily="34" charset="-122"/>
              <a:ea typeface="微软雅黑" panose="020B0503020204020204" pitchFamily="34" charset="-122"/>
            </a:endParaRPr>
          </a:p>
          <a:p>
            <a:pPr>
              <a:buClr>
                <a:srgbClr val="3333CC"/>
              </a:buClr>
              <a:defRPr/>
            </a:pPr>
            <a:r>
              <a:rPr lang="zh-CN" altLang="en-US" sz="2400" kern="0" dirty="0">
                <a:solidFill>
                  <a:srgbClr val="333399"/>
                </a:solidFill>
                <a:effectLst/>
                <a:latin typeface="微软雅黑" panose="020B0503020204020204" pitchFamily="34" charset="-122"/>
                <a:ea typeface="微软雅黑" panose="020B0503020204020204" pitchFamily="34" charset="-122"/>
              </a:rPr>
              <a:t>端口：标识同一主机中不同应用进程的机制</a:t>
            </a:r>
            <a:endPar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endParaRPr>
          </a:p>
          <a:p>
            <a:pPr marL="342900" marR="0" lvl="0" indent="-342900" algn="l" defTabSz="914400" rtl="0" eaLnBrk="0" fontAlgn="base" latinLnBrk="0" hangingPunct="0">
              <a:lnSpc>
                <a:spcPct val="120000"/>
              </a:lnSpc>
              <a:spcBef>
                <a:spcPts val="600"/>
              </a:spcBef>
              <a:spcAft>
                <a:spcPts val="0"/>
              </a:spcAft>
              <a:buClr>
                <a:srgbClr val="3333CC"/>
              </a:buClr>
              <a:buSzPct val="60000"/>
              <a:buFont typeface="Wingdings" pitchFamily="2" charset="2"/>
              <a:buChar char="n"/>
              <a:tabLst/>
              <a:defRPr/>
            </a:pPr>
            <a:r>
              <a:rPr lang="zh-CN" altLang="en-US" sz="2400" kern="0" dirty="0">
                <a:solidFill>
                  <a:srgbClr val="333399"/>
                </a:solidFill>
                <a:effectLst/>
                <a:latin typeface="微软雅黑" panose="020B0503020204020204" pitchFamily="34" charset="-122"/>
                <a:ea typeface="微软雅黑" panose="020B0503020204020204" pitchFamily="34" charset="-122"/>
              </a:rPr>
              <a:t>一个</a:t>
            </a:r>
            <a:r>
              <a:rPr lang="en-US" altLang="zh-CN" sz="2400" kern="0" dirty="0">
                <a:solidFill>
                  <a:srgbClr val="333399"/>
                </a:solidFill>
                <a:effectLst/>
                <a:latin typeface="微软雅黑" panose="020B0503020204020204" pitchFamily="34" charset="-122"/>
                <a:ea typeface="微软雅黑" panose="020B0503020204020204" pitchFamily="34" charset="-122"/>
              </a:rPr>
              <a:t>IP</a:t>
            </a:r>
            <a:r>
              <a:rPr lang="zh-CN" altLang="en-US" sz="2400" kern="0" dirty="0">
                <a:solidFill>
                  <a:srgbClr val="333399"/>
                </a:solidFill>
                <a:effectLst/>
                <a:latin typeface="微软雅黑" panose="020B0503020204020204" pitchFamily="34" charset="-122"/>
                <a:ea typeface="微软雅黑" panose="020B0503020204020204" pitchFamily="34" charset="-122"/>
              </a:rPr>
              <a:t>地址可以对应多种服务：</a:t>
            </a:r>
            <a:endParaRPr lang="en-US" altLang="zh-CN" sz="2400" kern="0" dirty="0">
              <a:solidFill>
                <a:srgbClr val="333399"/>
              </a:solidFill>
              <a:effectLst/>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ct val="120000"/>
              </a:lnSpc>
              <a:spcBef>
                <a:spcPts val="600"/>
              </a:spcBef>
              <a:spcAft>
                <a:spcPts val="0"/>
              </a:spcAft>
              <a:buClr>
                <a:srgbClr val="FF0000"/>
              </a:buClr>
              <a:buSzPct val="55000"/>
              <a:buFont typeface="Wingdings" pitchFamily="2" charset="2"/>
              <a:buChar char="n"/>
              <a:tabLst/>
              <a:defRPr/>
            </a:pP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Web</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服务，</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FTP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服务，</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SMTP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服务等</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a:buClr>
                <a:srgbClr val="3333CC"/>
              </a:buClr>
              <a:defRPr/>
            </a:pPr>
            <a:r>
              <a:rPr lang="zh-CN" altLang="en-US" sz="2400" kern="0" dirty="0">
                <a:solidFill>
                  <a:srgbClr val="333399"/>
                </a:solidFill>
                <a:effectLst/>
                <a:latin typeface="微软雅黑" panose="020B0503020204020204" pitchFamily="34" charset="-122"/>
                <a:ea typeface="微软雅黑" panose="020B0503020204020204" pitchFamily="34" charset="-122"/>
              </a:rPr>
              <a:t>主机通过“</a:t>
            </a:r>
            <a:r>
              <a:rPr lang="en-US" altLang="zh-CN" sz="2400" kern="0" dirty="0">
                <a:solidFill>
                  <a:srgbClr val="333399"/>
                </a:solidFill>
                <a:effectLst/>
                <a:latin typeface="微软雅黑" panose="020B0503020204020204" pitchFamily="34" charset="-122"/>
                <a:ea typeface="微软雅黑" panose="020B0503020204020204" pitchFamily="34" charset="-122"/>
              </a:rPr>
              <a:t>IP</a:t>
            </a:r>
            <a:r>
              <a:rPr lang="zh-CN" altLang="en-US" sz="2400" kern="0" dirty="0">
                <a:solidFill>
                  <a:srgbClr val="333399"/>
                </a:solidFill>
                <a:effectLst/>
                <a:latin typeface="微软雅黑" panose="020B0503020204020204" pitchFamily="34" charset="-122"/>
                <a:ea typeface="微软雅黑" panose="020B0503020204020204" pitchFamily="34" charset="-122"/>
              </a:rPr>
              <a:t>地址</a:t>
            </a:r>
            <a:r>
              <a:rPr lang="en-US" altLang="zh-CN" sz="2400" kern="0" dirty="0">
                <a:solidFill>
                  <a:srgbClr val="333399"/>
                </a:solidFill>
                <a:effectLst/>
                <a:latin typeface="微软雅黑" panose="020B0503020204020204" pitchFamily="34" charset="-122"/>
                <a:ea typeface="微软雅黑" panose="020B0503020204020204" pitchFamily="34" charset="-122"/>
              </a:rPr>
              <a:t>+</a:t>
            </a:r>
            <a:r>
              <a:rPr lang="zh-CN" altLang="en-US" sz="2400" kern="0" dirty="0">
                <a:solidFill>
                  <a:srgbClr val="333399"/>
                </a:solidFill>
                <a:effectLst/>
                <a:latin typeface="微软雅黑" panose="020B0503020204020204" pitchFamily="34" charset="-122"/>
                <a:ea typeface="微软雅黑" panose="020B0503020204020204" pitchFamily="34" charset="-122"/>
              </a:rPr>
              <a:t>端口号”来区分不同的服务。如：</a:t>
            </a:r>
            <a:endParaRPr lang="en-US" altLang="zh-CN" sz="2400" kern="0" dirty="0">
              <a:solidFill>
                <a:srgbClr val="333399"/>
              </a:solidFill>
              <a:effectLst/>
              <a:latin typeface="微软雅黑" panose="020B0503020204020204" pitchFamily="34" charset="-122"/>
              <a:ea typeface="微软雅黑" panose="020B0503020204020204" pitchFamily="34" charset="-122"/>
            </a:endParaRPr>
          </a:p>
          <a:p>
            <a:pPr marL="742950" marR="0" lvl="1" indent="-285750" algn="l" defTabSz="914400" rtl="0" eaLnBrk="0" fontAlgn="base" latinLnBrk="0" hangingPunct="0">
              <a:lnSpc>
                <a:spcPct val="120000"/>
              </a:lnSpc>
              <a:spcBef>
                <a:spcPts val="600"/>
              </a:spcBef>
              <a:spcAft>
                <a:spcPts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对于每个</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TCP/IP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实现来说，</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FTP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服务器的</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TCP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端口号都是</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21</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，每个</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FTP(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简单文件传送协议</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服务器的</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UDP</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端口号都是</a:t>
            </a:r>
            <a:r>
              <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69</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rPr>
              <a:t>。</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endParaRPr>
          </a:p>
          <a:p>
            <a:pPr marL="742950" marR="0" lvl="1" indent="-285750" algn="l" defTabSz="914400" rtl="0" eaLnBrk="0" fontAlgn="base" latinLnBrk="0" hangingPunct="0">
              <a:lnSpc>
                <a:spcPct val="120000"/>
              </a:lnSpc>
              <a:spcBef>
                <a:spcPts val="600"/>
              </a:spcBef>
              <a:spcAft>
                <a:spcPts val="0"/>
              </a:spcAft>
              <a:buClr>
                <a:srgbClr val="FF0000"/>
              </a:buClr>
              <a:buSzPct val="55000"/>
              <a:buFont typeface="Wingdings" pitchFamily="2" charset="2"/>
              <a:buChar char="n"/>
              <a:tabLst/>
              <a:defRPr/>
            </a:pPr>
            <a:r>
              <a:rPr lang="zh-CN" altLang="en-US" sz="2400" kern="0" dirty="0">
                <a:solidFill>
                  <a:srgbClr val="000000"/>
                </a:solidFill>
              </a:rPr>
              <a:t>常用的端口有</a:t>
            </a:r>
            <a:r>
              <a:rPr lang="en-US" altLang="zh-CN" sz="2400" kern="0" dirty="0">
                <a:solidFill>
                  <a:srgbClr val="000000"/>
                </a:solidFill>
              </a:rPr>
              <a:t>21</a:t>
            </a:r>
            <a:r>
              <a:rPr lang="zh-CN" altLang="en-US" sz="2400" kern="0" dirty="0">
                <a:solidFill>
                  <a:srgbClr val="000000"/>
                </a:solidFill>
              </a:rPr>
              <a:t>，</a:t>
            </a:r>
            <a:r>
              <a:rPr lang="en-US" altLang="zh-CN" sz="2400" kern="0" dirty="0">
                <a:solidFill>
                  <a:srgbClr val="000000"/>
                </a:solidFill>
              </a:rPr>
              <a:t>23</a:t>
            </a:r>
            <a:r>
              <a:rPr lang="zh-CN" altLang="en-US" sz="2400" kern="0" dirty="0">
                <a:solidFill>
                  <a:srgbClr val="000000"/>
                </a:solidFill>
              </a:rPr>
              <a:t>，</a:t>
            </a:r>
            <a:r>
              <a:rPr lang="en-US" altLang="zh-CN" sz="2400" kern="0" dirty="0">
                <a:solidFill>
                  <a:srgbClr val="000000"/>
                </a:solidFill>
              </a:rPr>
              <a:t>25</a:t>
            </a:r>
            <a:r>
              <a:rPr lang="zh-CN" altLang="en-US" sz="2400" kern="0" dirty="0">
                <a:solidFill>
                  <a:srgbClr val="000000"/>
                </a:solidFill>
              </a:rPr>
              <a:t>，</a:t>
            </a:r>
            <a:r>
              <a:rPr lang="en-US" altLang="zh-CN" sz="2400" kern="0" dirty="0">
                <a:solidFill>
                  <a:srgbClr val="000000"/>
                </a:solidFill>
              </a:rPr>
              <a:t>80</a:t>
            </a:r>
            <a:r>
              <a:rPr lang="zh-CN" altLang="en-US" sz="2400" kern="0" dirty="0">
                <a:solidFill>
                  <a:srgbClr val="000000"/>
                </a:solidFill>
              </a:rPr>
              <a:t>，</a:t>
            </a:r>
            <a:r>
              <a:rPr lang="en-US" altLang="zh-CN" sz="2400" kern="0" dirty="0">
                <a:solidFill>
                  <a:srgbClr val="000000"/>
                </a:solidFill>
              </a:rPr>
              <a:t>110</a:t>
            </a:r>
            <a:r>
              <a:rPr lang="zh-CN" altLang="en-US" sz="2400" kern="0" dirty="0">
                <a:solidFill>
                  <a:srgbClr val="000000"/>
                </a:solidFill>
              </a:rPr>
              <a:t>等</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endParaRPr>
          </a:p>
        </p:txBody>
      </p:sp>
      <p:sp>
        <p:nvSpPr>
          <p:cNvPr id="28" name="TextBox 4"/>
          <p:cNvSpPr txBox="1"/>
          <p:nvPr/>
        </p:nvSpPr>
        <p:spPr>
          <a:xfrm>
            <a:off x="1459424" y="5586529"/>
            <a:ext cx="6193235" cy="830263"/>
          </a:xfrm>
          <a:prstGeom prst="rect">
            <a:avLst/>
          </a:prstGeom>
          <a:solidFill>
            <a:srgbClr val="1C1C1C">
              <a:lumMod val="10000"/>
              <a:lumOff val="90000"/>
            </a:srgbClr>
          </a:solidFill>
        </p:spPr>
        <p:txBody>
          <a:bodyPr wrap="square" tIns="180000" bIns="216000" anchor="ct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IP</a:t>
            </a:r>
            <a:r>
              <a:rPr kumimoji="0" lang="zh-CN" altLang="en-US" sz="28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指向主机，端口指向服务</a:t>
            </a:r>
          </a:p>
        </p:txBody>
      </p:sp>
    </p:spTree>
    <p:custDataLst>
      <p:tags r:id="rId1"/>
    </p:custDataLst>
    <p:extLst>
      <p:ext uri="{BB962C8B-B14F-4D97-AF65-F5344CB8AC3E}">
        <p14:creationId xmlns:p14="http://schemas.microsoft.com/office/powerpoint/2010/main" val="236176855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Effect transition="in" filter="blinds(horizontal)">
                                      <p:cBhvr>
                                        <p:cTn id="11" dur="500"/>
                                        <p:tgtEl>
                                          <p:spTgt spid="2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blinds(horizontal)">
                                      <p:cBhvr>
                                        <p:cTn id="16" dur="500"/>
                                        <p:tgtEl>
                                          <p:spTgt spid="26">
                                            <p:txEl>
                                              <p:pRg st="2" end="2"/>
                                            </p:txEl>
                                          </p:spTgt>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6">
                                            <p:txEl>
                                              <p:pRg st="3" end="3"/>
                                            </p:txEl>
                                          </p:spTgt>
                                        </p:tgtEl>
                                        <p:attrNameLst>
                                          <p:attrName>style.visibility</p:attrName>
                                        </p:attrNameLst>
                                      </p:cBhvr>
                                      <p:to>
                                        <p:strVal val="visible"/>
                                      </p:to>
                                    </p:set>
                                    <p:animEffect transition="in" filter="blinds(horizontal)">
                                      <p:cBhvr>
                                        <p:cTn id="20" dur="500"/>
                                        <p:tgtEl>
                                          <p:spTgt spid="2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
                                            <p:txEl>
                                              <p:pRg st="4" end="4"/>
                                            </p:txEl>
                                          </p:spTgt>
                                        </p:tgtEl>
                                        <p:attrNameLst>
                                          <p:attrName>style.visibility</p:attrName>
                                        </p:attrNameLst>
                                      </p:cBhvr>
                                      <p:to>
                                        <p:strVal val="visible"/>
                                      </p:to>
                                    </p:set>
                                    <p:animEffect transition="in" filter="blinds(horizontal)">
                                      <p:cBhvr>
                                        <p:cTn id="25" dur="500"/>
                                        <p:tgtEl>
                                          <p:spTgt spid="26">
                                            <p:txEl>
                                              <p:pRg st="4" end="4"/>
                                            </p:txEl>
                                          </p:spTgt>
                                        </p:tgtEl>
                                      </p:cBhvr>
                                    </p:animEffect>
                                  </p:childTnLst>
                                </p:cTn>
                              </p:par>
                            </p:childTnLst>
                          </p:cTn>
                        </p:par>
                        <p:par>
                          <p:cTn id="26" fill="hold">
                            <p:stCondLst>
                              <p:cond delay="500"/>
                            </p:stCondLst>
                            <p:childTnLst>
                              <p:par>
                                <p:cTn id="27" presetID="3" presetClass="entr" presetSubtype="10" fill="hold" nodeType="afterEffect">
                                  <p:stCondLst>
                                    <p:cond delay="0"/>
                                  </p:stCondLst>
                                  <p:childTnLst>
                                    <p:set>
                                      <p:cBhvr>
                                        <p:cTn id="28" dur="1" fill="hold">
                                          <p:stCondLst>
                                            <p:cond delay="0"/>
                                          </p:stCondLst>
                                        </p:cTn>
                                        <p:tgtEl>
                                          <p:spTgt spid="26">
                                            <p:txEl>
                                              <p:pRg st="5" end="5"/>
                                            </p:txEl>
                                          </p:spTgt>
                                        </p:tgtEl>
                                        <p:attrNameLst>
                                          <p:attrName>style.visibility</p:attrName>
                                        </p:attrNameLst>
                                      </p:cBhvr>
                                      <p:to>
                                        <p:strVal val="visible"/>
                                      </p:to>
                                    </p:set>
                                    <p:animEffect transition="in" filter="blinds(horizontal)">
                                      <p:cBhvr>
                                        <p:cTn id="29" dur="500"/>
                                        <p:tgtEl>
                                          <p:spTgt spid="26">
                                            <p:txEl>
                                              <p:pRg st="5" end="5"/>
                                            </p:txEl>
                                          </p:spTgt>
                                        </p:tgtEl>
                                      </p:cBhvr>
                                    </p:animEffect>
                                  </p:childTnLst>
                                </p:cTn>
                              </p:par>
                            </p:childTnLst>
                          </p:cTn>
                        </p:par>
                        <p:par>
                          <p:cTn id="30" fill="hold">
                            <p:stCondLst>
                              <p:cond delay="1000"/>
                            </p:stCondLst>
                            <p:childTnLst>
                              <p:par>
                                <p:cTn id="31" presetID="3" presetClass="entr" presetSubtype="10" fill="hold" nodeType="afterEffect">
                                  <p:stCondLst>
                                    <p:cond delay="0"/>
                                  </p:stCondLst>
                                  <p:childTnLst>
                                    <p:set>
                                      <p:cBhvr>
                                        <p:cTn id="32" dur="1" fill="hold">
                                          <p:stCondLst>
                                            <p:cond delay="0"/>
                                          </p:stCondLst>
                                        </p:cTn>
                                        <p:tgtEl>
                                          <p:spTgt spid="26">
                                            <p:txEl>
                                              <p:pRg st="6" end="6"/>
                                            </p:txEl>
                                          </p:spTgt>
                                        </p:tgtEl>
                                        <p:attrNameLst>
                                          <p:attrName>style.visibility</p:attrName>
                                        </p:attrNameLst>
                                      </p:cBhvr>
                                      <p:to>
                                        <p:strVal val="visible"/>
                                      </p:to>
                                    </p:set>
                                    <p:animEffect transition="in" filter="blinds(horizontal)">
                                      <p:cBhvr>
                                        <p:cTn id="33" dur="500"/>
                                        <p:tgtEl>
                                          <p:spTgt spid="26">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additive="base">
                                        <p:cTn id="38" dur="500" fill="hold"/>
                                        <p:tgtEl>
                                          <p:spTgt spid="28"/>
                                        </p:tgtEl>
                                        <p:attrNameLst>
                                          <p:attrName>ppt_x</p:attrName>
                                        </p:attrNameLst>
                                      </p:cBhvr>
                                      <p:tavLst>
                                        <p:tav tm="0">
                                          <p:val>
                                            <p:strVal val="0-#ppt_w/2"/>
                                          </p:val>
                                        </p:tav>
                                        <p:tav tm="100000">
                                          <p:val>
                                            <p:strVal val="#ppt_x"/>
                                          </p:val>
                                        </p:tav>
                                      </p:tavLst>
                                    </p:anim>
                                    <p:anim calcmode="lin" valueType="num">
                                      <p:cBhvr additive="base">
                                        <p:cTn id="3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1077218"/>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端口</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常用端口号</a:t>
            </a:r>
          </a:p>
          <a:p>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12" name="组合 11">
            <a:extLst>
              <a:ext uri="{FF2B5EF4-FFF2-40B4-BE49-F238E27FC236}">
                <a16:creationId xmlns:a16="http://schemas.microsoft.com/office/drawing/2014/main" id="{B9B90A33-8406-4CEA-BF81-F1E0A61FECEF}"/>
              </a:ext>
            </a:extLst>
          </p:cNvPr>
          <p:cNvGrpSpPr/>
          <p:nvPr/>
        </p:nvGrpSpPr>
        <p:grpSpPr>
          <a:xfrm>
            <a:off x="793214" y="894983"/>
            <a:ext cx="9782980" cy="4723619"/>
            <a:chOff x="2036008" y="1135037"/>
            <a:chExt cx="8323148" cy="3384376"/>
          </a:xfrm>
        </p:grpSpPr>
        <p:grpSp>
          <p:nvGrpSpPr>
            <p:cNvPr id="13" name="组合 12">
              <a:extLst>
                <a:ext uri="{FF2B5EF4-FFF2-40B4-BE49-F238E27FC236}">
                  <a16:creationId xmlns:a16="http://schemas.microsoft.com/office/drawing/2014/main" id="{896D6C0F-8A90-4A46-954E-AC05FD2D54D1}"/>
                </a:ext>
              </a:extLst>
            </p:cNvPr>
            <p:cNvGrpSpPr/>
            <p:nvPr/>
          </p:nvGrpSpPr>
          <p:grpSpPr>
            <a:xfrm>
              <a:off x="2036008" y="1135037"/>
              <a:ext cx="8323148" cy="3384376"/>
              <a:chOff x="353308" y="1135037"/>
              <a:chExt cx="8323148" cy="3384376"/>
            </a:xfrm>
          </p:grpSpPr>
          <p:grpSp>
            <p:nvGrpSpPr>
              <p:cNvPr id="15" name="组合 14">
                <a:extLst>
                  <a:ext uri="{FF2B5EF4-FFF2-40B4-BE49-F238E27FC236}">
                    <a16:creationId xmlns:a16="http://schemas.microsoft.com/office/drawing/2014/main" id="{7C2AA057-50D1-49ED-A105-C6A386C3C613}"/>
                  </a:ext>
                </a:extLst>
              </p:cNvPr>
              <p:cNvGrpSpPr/>
              <p:nvPr/>
            </p:nvGrpSpPr>
            <p:grpSpPr>
              <a:xfrm>
                <a:off x="353308" y="1135037"/>
                <a:ext cx="8323148" cy="3384376"/>
                <a:chOff x="353308" y="1203598"/>
                <a:chExt cx="8323148" cy="3384376"/>
              </a:xfrm>
            </p:grpSpPr>
            <p:sp>
              <p:nvSpPr>
                <p:cNvPr id="31" name="矩形 30">
                  <a:extLst>
                    <a:ext uri="{FF2B5EF4-FFF2-40B4-BE49-F238E27FC236}">
                      <a16:creationId xmlns:a16="http://schemas.microsoft.com/office/drawing/2014/main" id="{B0442862-4142-4313-91A8-3EB5455C61F3}"/>
                    </a:ext>
                  </a:extLst>
                </p:cNvPr>
                <p:cNvSpPr/>
                <p:nvPr/>
              </p:nvSpPr>
              <p:spPr>
                <a:xfrm>
                  <a:off x="353308" y="1203598"/>
                  <a:ext cx="8279256" cy="338437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2400"/>
                </a:p>
              </p:txBody>
            </p:sp>
            <p:grpSp>
              <p:nvGrpSpPr>
                <p:cNvPr id="32" name="组合 31">
                  <a:extLst>
                    <a:ext uri="{FF2B5EF4-FFF2-40B4-BE49-F238E27FC236}">
                      <a16:creationId xmlns:a16="http://schemas.microsoft.com/office/drawing/2014/main" id="{0AFA3CE7-0E34-46B9-9B81-F29CB77B2BD3}"/>
                    </a:ext>
                  </a:extLst>
                </p:cNvPr>
                <p:cNvGrpSpPr/>
                <p:nvPr/>
              </p:nvGrpSpPr>
              <p:grpSpPr>
                <a:xfrm>
                  <a:off x="600787" y="1411773"/>
                  <a:ext cx="8075669" cy="2939788"/>
                  <a:chOff x="467544" y="1828800"/>
                  <a:chExt cx="8568952" cy="4470928"/>
                </a:xfrm>
              </p:grpSpPr>
              <p:sp>
                <p:nvSpPr>
                  <p:cNvPr id="33" name="Rectangle 3">
                    <a:extLst>
                      <a:ext uri="{FF2B5EF4-FFF2-40B4-BE49-F238E27FC236}">
                        <a16:creationId xmlns:a16="http://schemas.microsoft.com/office/drawing/2014/main" id="{A807DED9-8E0D-49F5-9C61-F8F70EBFAD78}"/>
                      </a:ext>
                    </a:extLst>
                  </p:cNvPr>
                  <p:cNvSpPr>
                    <a:spLocks noChangeArrowheads="1"/>
                  </p:cNvSpPr>
                  <p:nvPr/>
                </p:nvSpPr>
                <p:spPr bwMode="auto">
                  <a:xfrm>
                    <a:off x="1584325" y="1828800"/>
                    <a:ext cx="5229225" cy="2887373"/>
                  </a:xfrm>
                  <a:prstGeom prst="rect">
                    <a:avLst/>
                  </a:prstGeom>
                  <a:solidFill>
                    <a:srgbClr val="FFE9AA"/>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sz="2400"/>
                  </a:p>
                </p:txBody>
              </p:sp>
              <p:sp>
                <p:nvSpPr>
                  <p:cNvPr id="34" name="Rectangle 38">
                    <a:extLst>
                      <a:ext uri="{FF2B5EF4-FFF2-40B4-BE49-F238E27FC236}">
                        <a16:creationId xmlns:a16="http://schemas.microsoft.com/office/drawing/2014/main" id="{FC3EE211-C0C0-4DF5-9A88-8963D7070720}"/>
                      </a:ext>
                    </a:extLst>
                  </p:cNvPr>
                  <p:cNvSpPr>
                    <a:spLocks noChangeArrowheads="1"/>
                  </p:cNvSpPr>
                  <p:nvPr/>
                </p:nvSpPr>
                <p:spPr bwMode="auto">
                  <a:xfrm>
                    <a:off x="6800850" y="1828800"/>
                    <a:ext cx="838200" cy="2887373"/>
                  </a:xfrm>
                  <a:prstGeom prst="rect">
                    <a:avLst/>
                  </a:prstGeom>
                  <a:solidFill>
                    <a:srgbClr val="FFE9AA"/>
                  </a:solidFill>
                  <a:ln w="12700">
                    <a:solidFill>
                      <a:srgbClr val="000000"/>
                    </a:solidFill>
                    <a:miter lim="800000"/>
                    <a:headEnd/>
                    <a:tailEnd/>
                  </a:ln>
                  <a:effectLst>
                    <a:outerShdw dist="35921" dir="2700000" algn="ctr" rotWithShape="0">
                      <a:schemeClr val="bg2"/>
                    </a:outerShdw>
                  </a:effectLst>
                </p:spPr>
                <p:txBody>
                  <a:bodyPr wrap="none" anchor="ctr"/>
                  <a:lstStyle/>
                  <a:p>
                    <a:endParaRPr lang="zh-CN" altLang="en-US" sz="2400"/>
                  </a:p>
                </p:txBody>
              </p:sp>
              <p:sp>
                <p:nvSpPr>
                  <p:cNvPr id="35" name="Rectangle 4">
                    <a:extLst>
                      <a:ext uri="{FF2B5EF4-FFF2-40B4-BE49-F238E27FC236}">
                        <a16:creationId xmlns:a16="http://schemas.microsoft.com/office/drawing/2014/main" id="{80672171-7942-4957-A2D4-B6F2F1C5AE3A}"/>
                      </a:ext>
                    </a:extLst>
                  </p:cNvPr>
                  <p:cNvSpPr>
                    <a:spLocks noChangeArrowheads="1"/>
                  </p:cNvSpPr>
                  <p:nvPr/>
                </p:nvSpPr>
                <p:spPr bwMode="auto">
                  <a:xfrm>
                    <a:off x="1584325" y="4721290"/>
                    <a:ext cx="6054725" cy="1578438"/>
                  </a:xfrm>
                  <a:prstGeom prst="rect">
                    <a:avLst/>
                  </a:prstGeom>
                  <a:solidFill>
                    <a:srgbClr val="45F3BB"/>
                  </a:solidFill>
                  <a:ln w="12700">
                    <a:solidFill>
                      <a:srgbClr val="000000"/>
                    </a:solidFill>
                    <a:miter lim="800000"/>
                    <a:headEnd/>
                    <a:tailEnd/>
                  </a:ln>
                  <a:effectLst/>
                </p:spPr>
                <p:txBody>
                  <a:bodyPr wrap="none" anchor="ctr"/>
                  <a:lstStyle/>
                  <a:p>
                    <a:endParaRPr lang="zh-CN" altLang="en-US" sz="2400"/>
                  </a:p>
                </p:txBody>
              </p:sp>
              <p:sp>
                <p:nvSpPr>
                  <p:cNvPr id="36" name="Rectangle 6">
                    <a:extLst>
                      <a:ext uri="{FF2B5EF4-FFF2-40B4-BE49-F238E27FC236}">
                        <a16:creationId xmlns:a16="http://schemas.microsoft.com/office/drawing/2014/main" id="{7F9D5066-3003-4752-8897-8628A8F1BEFB}"/>
                      </a:ext>
                    </a:extLst>
                  </p:cNvPr>
                  <p:cNvSpPr>
                    <a:spLocks noChangeArrowheads="1"/>
                  </p:cNvSpPr>
                  <p:nvPr/>
                </p:nvSpPr>
                <p:spPr bwMode="auto">
                  <a:xfrm>
                    <a:off x="8060432" y="4451402"/>
                    <a:ext cx="976064" cy="400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151"/>
                      </a:lnSpc>
                    </a:pPr>
                    <a:r>
                      <a:rPr lang="zh-CN" altLang="en-US" sz="2667" b="1" dirty="0">
                        <a:solidFill>
                          <a:srgbClr val="000000"/>
                        </a:solidFill>
                        <a:latin typeface="Helvetica" pitchFamily="34" charset="0"/>
                      </a:rPr>
                      <a:t>端口号</a:t>
                    </a:r>
                  </a:p>
                </p:txBody>
              </p:sp>
              <p:sp>
                <p:nvSpPr>
                  <p:cNvPr id="37" name="Rectangle 7">
                    <a:extLst>
                      <a:ext uri="{FF2B5EF4-FFF2-40B4-BE49-F238E27FC236}">
                        <a16:creationId xmlns:a16="http://schemas.microsoft.com/office/drawing/2014/main" id="{99EBCFB4-A4CD-4FE1-BF92-86FC87909D33}"/>
                      </a:ext>
                    </a:extLst>
                  </p:cNvPr>
                  <p:cNvSpPr>
                    <a:spLocks noChangeArrowheads="1"/>
                  </p:cNvSpPr>
                  <p:nvPr/>
                </p:nvSpPr>
                <p:spPr bwMode="auto">
                  <a:xfrm>
                    <a:off x="1825402" y="2169274"/>
                    <a:ext cx="51435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F</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T</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p:txBody>
              </p:sp>
              <p:sp>
                <p:nvSpPr>
                  <p:cNvPr id="38" name="Rectangle 8">
                    <a:extLst>
                      <a:ext uri="{FF2B5EF4-FFF2-40B4-BE49-F238E27FC236}">
                        <a16:creationId xmlns:a16="http://schemas.microsoft.com/office/drawing/2014/main" id="{A8153026-5EA3-4603-A0A8-DCF306E2353E}"/>
                      </a:ext>
                    </a:extLst>
                  </p:cNvPr>
                  <p:cNvSpPr>
                    <a:spLocks noChangeArrowheads="1"/>
                  </p:cNvSpPr>
                  <p:nvPr/>
                </p:nvSpPr>
                <p:spPr bwMode="auto">
                  <a:xfrm>
                    <a:off x="467544" y="5286824"/>
                    <a:ext cx="1108520" cy="60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151"/>
                      </a:lnSpc>
                    </a:pPr>
                    <a:r>
                      <a:rPr lang="zh-CN" altLang="en-US" sz="2667" b="1" dirty="0">
                        <a:solidFill>
                          <a:srgbClr val="000000"/>
                        </a:solidFill>
                        <a:latin typeface="Helvetica" pitchFamily="34" charset="0"/>
                      </a:rPr>
                      <a:t>传输层</a:t>
                    </a:r>
                  </a:p>
                </p:txBody>
              </p:sp>
              <p:sp>
                <p:nvSpPr>
                  <p:cNvPr id="39" name="Line 9">
                    <a:extLst>
                      <a:ext uri="{FF2B5EF4-FFF2-40B4-BE49-F238E27FC236}">
                        <a16:creationId xmlns:a16="http://schemas.microsoft.com/office/drawing/2014/main" id="{A0CA1769-0BE0-4044-9503-64679522AF9D}"/>
                      </a:ext>
                    </a:extLst>
                  </p:cNvPr>
                  <p:cNvSpPr>
                    <a:spLocks noChangeShapeType="1"/>
                  </p:cNvSpPr>
                  <p:nvPr/>
                </p:nvSpPr>
                <p:spPr bwMode="auto">
                  <a:xfrm>
                    <a:off x="2447925" y="1849438"/>
                    <a:ext cx="0" cy="2866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0" name="Line 10">
                    <a:extLst>
                      <a:ext uri="{FF2B5EF4-FFF2-40B4-BE49-F238E27FC236}">
                        <a16:creationId xmlns:a16="http://schemas.microsoft.com/office/drawing/2014/main" id="{BDDDC504-72F1-4E04-983D-DDE113D868FC}"/>
                      </a:ext>
                    </a:extLst>
                  </p:cNvPr>
                  <p:cNvSpPr>
                    <a:spLocks noChangeShapeType="1"/>
                  </p:cNvSpPr>
                  <p:nvPr/>
                </p:nvSpPr>
                <p:spPr bwMode="auto">
                  <a:xfrm>
                    <a:off x="3319463" y="1849438"/>
                    <a:ext cx="3633" cy="286673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1" name="Line 11">
                    <a:extLst>
                      <a:ext uri="{FF2B5EF4-FFF2-40B4-BE49-F238E27FC236}">
                        <a16:creationId xmlns:a16="http://schemas.microsoft.com/office/drawing/2014/main" id="{33C1CE91-3172-4531-A72F-8297E4C2F79B}"/>
                      </a:ext>
                    </a:extLst>
                  </p:cNvPr>
                  <p:cNvSpPr>
                    <a:spLocks noChangeShapeType="1"/>
                  </p:cNvSpPr>
                  <p:nvPr/>
                </p:nvSpPr>
                <p:spPr bwMode="auto">
                  <a:xfrm>
                    <a:off x="4219575" y="1835151"/>
                    <a:ext cx="0" cy="2881024"/>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Line 12">
                    <a:extLst>
                      <a:ext uri="{FF2B5EF4-FFF2-40B4-BE49-F238E27FC236}">
                        <a16:creationId xmlns:a16="http://schemas.microsoft.com/office/drawing/2014/main" id="{8CEAEA67-164A-4E7D-9B03-9F3279D3512C}"/>
                      </a:ext>
                    </a:extLst>
                  </p:cNvPr>
                  <p:cNvSpPr>
                    <a:spLocks noChangeShapeType="1"/>
                  </p:cNvSpPr>
                  <p:nvPr/>
                </p:nvSpPr>
                <p:spPr bwMode="auto">
                  <a:xfrm>
                    <a:off x="5076825" y="1849438"/>
                    <a:ext cx="0" cy="28667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Line 13">
                    <a:extLst>
                      <a:ext uri="{FF2B5EF4-FFF2-40B4-BE49-F238E27FC236}">
                        <a16:creationId xmlns:a16="http://schemas.microsoft.com/office/drawing/2014/main" id="{CD71C964-B48C-4D41-9529-DC9ECBE0D30B}"/>
                      </a:ext>
                    </a:extLst>
                  </p:cNvPr>
                  <p:cNvSpPr>
                    <a:spLocks noChangeShapeType="1"/>
                  </p:cNvSpPr>
                  <p:nvPr/>
                </p:nvSpPr>
                <p:spPr bwMode="auto">
                  <a:xfrm>
                    <a:off x="5962650" y="1849438"/>
                    <a:ext cx="0" cy="286673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4" name="Rectangle 14">
                    <a:extLst>
                      <a:ext uri="{FF2B5EF4-FFF2-40B4-BE49-F238E27FC236}">
                        <a16:creationId xmlns:a16="http://schemas.microsoft.com/office/drawing/2014/main" id="{0055BEED-BD21-448E-98B6-1623BEDBCFA7}"/>
                      </a:ext>
                    </a:extLst>
                  </p:cNvPr>
                  <p:cNvSpPr>
                    <a:spLocks noChangeArrowheads="1"/>
                  </p:cNvSpPr>
                  <p:nvPr/>
                </p:nvSpPr>
                <p:spPr bwMode="auto">
                  <a:xfrm>
                    <a:off x="2627784" y="2169274"/>
                    <a:ext cx="528637"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H</a:t>
                    </a:r>
                  </a:p>
                  <a:p>
                    <a:pPr algn="ctr">
                      <a:lnSpc>
                        <a:spcPts val="3600"/>
                      </a:lnSpc>
                    </a:pPr>
                    <a:r>
                      <a:rPr lang="en-US" altLang="zh-CN" sz="3600" b="1" dirty="0">
                        <a:solidFill>
                          <a:srgbClr val="000000"/>
                        </a:solidFill>
                        <a:latin typeface="Helvetica" pitchFamily="34" charset="0"/>
                      </a:rPr>
                      <a:t>T</a:t>
                    </a:r>
                  </a:p>
                  <a:p>
                    <a:pPr algn="ctr">
                      <a:lnSpc>
                        <a:spcPts val="3600"/>
                      </a:lnSpc>
                    </a:pPr>
                    <a:r>
                      <a:rPr lang="en-US" altLang="zh-CN" sz="3600" b="1" dirty="0">
                        <a:solidFill>
                          <a:srgbClr val="000000"/>
                        </a:solidFill>
                        <a:latin typeface="Helvetica" pitchFamily="34" charset="0"/>
                      </a:rPr>
                      <a:t>T</a:t>
                    </a:r>
                  </a:p>
                  <a:p>
                    <a:pPr algn="ctr">
                      <a:lnSpc>
                        <a:spcPts val="3600"/>
                      </a:lnSpc>
                    </a:pPr>
                    <a:r>
                      <a:rPr lang="en-US" altLang="zh-CN" sz="3600" b="1" dirty="0">
                        <a:solidFill>
                          <a:srgbClr val="000000"/>
                        </a:solidFill>
                        <a:latin typeface="Helvetica" pitchFamily="34" charset="0"/>
                      </a:rPr>
                      <a:t>P</a:t>
                    </a:r>
                  </a:p>
                </p:txBody>
              </p:sp>
              <p:sp>
                <p:nvSpPr>
                  <p:cNvPr id="45" name="Rectangle 15">
                    <a:extLst>
                      <a:ext uri="{FF2B5EF4-FFF2-40B4-BE49-F238E27FC236}">
                        <a16:creationId xmlns:a16="http://schemas.microsoft.com/office/drawing/2014/main" id="{F63853C8-9CC9-420B-8E79-3B943F726DDF}"/>
                      </a:ext>
                    </a:extLst>
                  </p:cNvPr>
                  <p:cNvSpPr>
                    <a:spLocks noChangeArrowheads="1"/>
                  </p:cNvSpPr>
                  <p:nvPr/>
                </p:nvSpPr>
                <p:spPr bwMode="auto">
                  <a:xfrm>
                    <a:off x="4417690" y="2169274"/>
                    <a:ext cx="514350" cy="1655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P</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O</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a:p>
                    <a:pPr algn="ctr">
                      <a:lnSpc>
                        <a:spcPts val="3600"/>
                      </a:lnSpc>
                    </a:pPr>
                    <a:r>
                      <a:rPr lang="en-US" altLang="zh-CN" sz="3600" b="1" dirty="0">
                        <a:solidFill>
                          <a:srgbClr val="000000"/>
                        </a:solidFill>
                        <a:latin typeface="Helvetica" pitchFamily="34" charset="0"/>
                      </a:rPr>
                      <a:t>3</a:t>
                    </a:r>
                  </a:p>
                </p:txBody>
              </p:sp>
              <p:sp>
                <p:nvSpPr>
                  <p:cNvPr id="46" name="Rectangle 16">
                    <a:extLst>
                      <a:ext uri="{FF2B5EF4-FFF2-40B4-BE49-F238E27FC236}">
                        <a16:creationId xmlns:a16="http://schemas.microsoft.com/office/drawing/2014/main" id="{18EF093E-058C-4B40-A4CC-8F89A307986F}"/>
                      </a:ext>
                    </a:extLst>
                  </p:cNvPr>
                  <p:cNvSpPr>
                    <a:spLocks noChangeArrowheads="1"/>
                  </p:cNvSpPr>
                  <p:nvPr/>
                </p:nvSpPr>
                <p:spPr bwMode="auto">
                  <a:xfrm>
                    <a:off x="6156176" y="2169274"/>
                    <a:ext cx="500063"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S</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N</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M</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p:txBody>
              </p:sp>
              <p:sp>
                <p:nvSpPr>
                  <p:cNvPr id="47" name="Rectangle 17">
                    <a:extLst>
                      <a:ext uri="{FF2B5EF4-FFF2-40B4-BE49-F238E27FC236}">
                        <a16:creationId xmlns:a16="http://schemas.microsoft.com/office/drawing/2014/main" id="{B7677299-AA29-47BD-8297-1E33F82099A8}"/>
                      </a:ext>
                    </a:extLst>
                  </p:cNvPr>
                  <p:cNvSpPr>
                    <a:spLocks noChangeArrowheads="1"/>
                  </p:cNvSpPr>
                  <p:nvPr/>
                </p:nvSpPr>
                <p:spPr bwMode="auto">
                  <a:xfrm>
                    <a:off x="5292080" y="2169274"/>
                    <a:ext cx="5143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T</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F</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T</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p:txBody>
              </p:sp>
              <p:sp>
                <p:nvSpPr>
                  <p:cNvPr id="48" name="Rectangle 18">
                    <a:extLst>
                      <a:ext uri="{FF2B5EF4-FFF2-40B4-BE49-F238E27FC236}">
                        <a16:creationId xmlns:a16="http://schemas.microsoft.com/office/drawing/2014/main" id="{BB334F00-6F4F-436C-A867-0E56DAE3C785}"/>
                      </a:ext>
                    </a:extLst>
                  </p:cNvPr>
                  <p:cNvSpPr>
                    <a:spLocks noChangeArrowheads="1"/>
                  </p:cNvSpPr>
                  <p:nvPr/>
                </p:nvSpPr>
                <p:spPr bwMode="auto">
                  <a:xfrm>
                    <a:off x="3553594" y="2169274"/>
                    <a:ext cx="51435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S</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M</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T</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p:txBody>
              </p:sp>
              <p:sp>
                <p:nvSpPr>
                  <p:cNvPr id="49" name="Rectangle 20">
                    <a:extLst>
                      <a:ext uri="{FF2B5EF4-FFF2-40B4-BE49-F238E27FC236}">
                        <a16:creationId xmlns:a16="http://schemas.microsoft.com/office/drawing/2014/main" id="{78062F6D-CF8D-4C35-AA5C-EDE854A86D93}"/>
                      </a:ext>
                    </a:extLst>
                  </p:cNvPr>
                  <p:cNvSpPr>
                    <a:spLocks noChangeArrowheads="1"/>
                  </p:cNvSpPr>
                  <p:nvPr/>
                </p:nvSpPr>
                <p:spPr bwMode="auto">
                  <a:xfrm>
                    <a:off x="467544" y="3172966"/>
                    <a:ext cx="1114425" cy="51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151"/>
                      </a:lnSpc>
                    </a:pPr>
                    <a:r>
                      <a:rPr lang="zh-CN" altLang="en-US" sz="2667" b="1" dirty="0">
                        <a:solidFill>
                          <a:srgbClr val="000000"/>
                        </a:solidFill>
                        <a:latin typeface="Helvetica" pitchFamily="34" charset="0"/>
                      </a:rPr>
                      <a:t>应用层</a:t>
                    </a:r>
                  </a:p>
                </p:txBody>
              </p:sp>
              <p:sp>
                <p:nvSpPr>
                  <p:cNvPr id="50" name="Line 30">
                    <a:extLst>
                      <a:ext uri="{FF2B5EF4-FFF2-40B4-BE49-F238E27FC236}">
                        <a16:creationId xmlns:a16="http://schemas.microsoft.com/office/drawing/2014/main" id="{4B98A28C-C55F-497A-8468-A4C127B41CFE}"/>
                      </a:ext>
                    </a:extLst>
                  </p:cNvPr>
                  <p:cNvSpPr>
                    <a:spLocks noChangeShapeType="1"/>
                  </p:cNvSpPr>
                  <p:nvPr/>
                </p:nvSpPr>
                <p:spPr bwMode="auto">
                  <a:xfrm flipH="1" flipV="1">
                    <a:off x="7696200" y="4730815"/>
                    <a:ext cx="409575" cy="1588"/>
                  </a:xfrm>
                  <a:prstGeom prst="line">
                    <a:avLst/>
                  </a:prstGeom>
                  <a:noFill/>
                  <a:ln w="508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1" name="Oval 31">
                    <a:extLst>
                      <a:ext uri="{FF2B5EF4-FFF2-40B4-BE49-F238E27FC236}">
                        <a16:creationId xmlns:a16="http://schemas.microsoft.com/office/drawing/2014/main" id="{5871476A-C4EC-4CA4-9A8E-95B9ABE971DE}"/>
                      </a:ext>
                    </a:extLst>
                  </p:cNvPr>
                  <p:cNvSpPr>
                    <a:spLocks noChangeArrowheads="1"/>
                  </p:cNvSpPr>
                  <p:nvPr/>
                </p:nvSpPr>
                <p:spPr bwMode="auto">
                  <a:xfrm>
                    <a:off x="1765337" y="4484376"/>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zh-CN" altLang="en-US" sz="2667" b="1" dirty="0">
                        <a:latin typeface="Helvetica" pitchFamily="34" charset="0"/>
                      </a:rPr>
                      <a:t>21</a:t>
                    </a:r>
                  </a:p>
                </p:txBody>
              </p:sp>
              <p:sp>
                <p:nvSpPr>
                  <p:cNvPr id="52" name="Oval 32">
                    <a:extLst>
                      <a:ext uri="{FF2B5EF4-FFF2-40B4-BE49-F238E27FC236}">
                        <a16:creationId xmlns:a16="http://schemas.microsoft.com/office/drawing/2014/main" id="{17A1369D-2867-43C7-B2DE-3222A838236A}"/>
                      </a:ext>
                    </a:extLst>
                  </p:cNvPr>
                  <p:cNvSpPr>
                    <a:spLocks noChangeArrowheads="1"/>
                  </p:cNvSpPr>
                  <p:nvPr/>
                </p:nvSpPr>
                <p:spPr bwMode="auto">
                  <a:xfrm>
                    <a:off x="2643897" y="4489515"/>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en-US" altLang="zh-CN" sz="2667" b="1" dirty="0">
                        <a:latin typeface="Helvetica" pitchFamily="34" charset="0"/>
                      </a:rPr>
                      <a:t>80</a:t>
                    </a:r>
                    <a:endParaRPr lang="zh-CN" altLang="en-US" sz="2667" b="1" dirty="0">
                      <a:latin typeface="Helvetica" pitchFamily="34" charset="0"/>
                    </a:endParaRPr>
                  </a:p>
                </p:txBody>
              </p:sp>
              <p:sp>
                <p:nvSpPr>
                  <p:cNvPr id="53" name="Oval 33">
                    <a:extLst>
                      <a:ext uri="{FF2B5EF4-FFF2-40B4-BE49-F238E27FC236}">
                        <a16:creationId xmlns:a16="http://schemas.microsoft.com/office/drawing/2014/main" id="{E8DC6B03-A420-4F40-A5F7-B442566C0617}"/>
                      </a:ext>
                    </a:extLst>
                  </p:cNvPr>
                  <p:cNvSpPr>
                    <a:spLocks noChangeArrowheads="1"/>
                  </p:cNvSpPr>
                  <p:nvPr/>
                </p:nvSpPr>
                <p:spPr bwMode="auto">
                  <a:xfrm>
                    <a:off x="3540301" y="4478390"/>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zh-CN" altLang="en-US" sz="2667" b="1" dirty="0">
                        <a:latin typeface="Helvetica" pitchFamily="34" charset="0"/>
                      </a:rPr>
                      <a:t>25</a:t>
                    </a:r>
                  </a:p>
                </p:txBody>
              </p:sp>
              <p:sp>
                <p:nvSpPr>
                  <p:cNvPr id="54" name="Oval 34">
                    <a:extLst>
                      <a:ext uri="{FF2B5EF4-FFF2-40B4-BE49-F238E27FC236}">
                        <a16:creationId xmlns:a16="http://schemas.microsoft.com/office/drawing/2014/main" id="{622178B4-2118-4586-A64B-B4521E88FCDC}"/>
                      </a:ext>
                    </a:extLst>
                  </p:cNvPr>
                  <p:cNvSpPr>
                    <a:spLocks noChangeArrowheads="1"/>
                  </p:cNvSpPr>
                  <p:nvPr/>
                </p:nvSpPr>
                <p:spPr bwMode="auto">
                  <a:xfrm>
                    <a:off x="4413075" y="4478390"/>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en-US" altLang="zh-CN" sz="2667" b="1" dirty="0">
                        <a:latin typeface="Helvetica" pitchFamily="34" charset="0"/>
                      </a:rPr>
                      <a:t>110</a:t>
                    </a:r>
                    <a:endParaRPr lang="zh-CN" altLang="en-US" sz="2667" b="1" dirty="0">
                      <a:latin typeface="Helvetica" pitchFamily="34" charset="0"/>
                    </a:endParaRPr>
                  </a:p>
                </p:txBody>
              </p:sp>
              <p:sp>
                <p:nvSpPr>
                  <p:cNvPr id="55" name="Oval 35">
                    <a:extLst>
                      <a:ext uri="{FF2B5EF4-FFF2-40B4-BE49-F238E27FC236}">
                        <a16:creationId xmlns:a16="http://schemas.microsoft.com/office/drawing/2014/main" id="{61A70A93-0FED-49B7-B15D-D3F154B8E6D1}"/>
                      </a:ext>
                    </a:extLst>
                  </p:cNvPr>
                  <p:cNvSpPr>
                    <a:spLocks noChangeArrowheads="1"/>
                  </p:cNvSpPr>
                  <p:nvPr/>
                </p:nvSpPr>
                <p:spPr bwMode="auto">
                  <a:xfrm>
                    <a:off x="5285848" y="4478390"/>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zh-CN" altLang="en-US" sz="2667" b="1">
                        <a:latin typeface="Helvetica" pitchFamily="34" charset="0"/>
                      </a:rPr>
                      <a:t>69</a:t>
                    </a:r>
                  </a:p>
                </p:txBody>
              </p:sp>
              <p:sp>
                <p:nvSpPr>
                  <p:cNvPr id="56" name="Oval 36">
                    <a:extLst>
                      <a:ext uri="{FF2B5EF4-FFF2-40B4-BE49-F238E27FC236}">
                        <a16:creationId xmlns:a16="http://schemas.microsoft.com/office/drawing/2014/main" id="{5AE04A50-4CDE-49C9-A0FF-2B622D0A3D04}"/>
                      </a:ext>
                    </a:extLst>
                  </p:cNvPr>
                  <p:cNvSpPr>
                    <a:spLocks noChangeArrowheads="1"/>
                  </p:cNvSpPr>
                  <p:nvPr/>
                </p:nvSpPr>
                <p:spPr bwMode="auto">
                  <a:xfrm>
                    <a:off x="6164099" y="4478390"/>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zh-CN" altLang="en-US" sz="2667" b="1" dirty="0">
                        <a:latin typeface="Helvetica" pitchFamily="34" charset="0"/>
                      </a:rPr>
                      <a:t>161</a:t>
                    </a:r>
                  </a:p>
                </p:txBody>
              </p:sp>
              <p:sp>
                <p:nvSpPr>
                  <p:cNvPr id="57" name="Line 37">
                    <a:extLst>
                      <a:ext uri="{FF2B5EF4-FFF2-40B4-BE49-F238E27FC236}">
                        <a16:creationId xmlns:a16="http://schemas.microsoft.com/office/drawing/2014/main" id="{EFB75494-F7E9-47F4-99FB-BC119BBCF0F4}"/>
                      </a:ext>
                    </a:extLst>
                  </p:cNvPr>
                  <p:cNvSpPr>
                    <a:spLocks noChangeShapeType="1"/>
                  </p:cNvSpPr>
                  <p:nvPr/>
                </p:nvSpPr>
                <p:spPr bwMode="auto">
                  <a:xfrm flipH="1">
                    <a:off x="5076824" y="4754628"/>
                    <a:ext cx="0" cy="1545100"/>
                  </a:xfrm>
                  <a:prstGeom prst="line">
                    <a:avLst/>
                  </a:prstGeom>
                  <a:noFill/>
                  <a:ln w="254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58" name="Rectangle 39">
                    <a:extLst>
                      <a:ext uri="{FF2B5EF4-FFF2-40B4-BE49-F238E27FC236}">
                        <a16:creationId xmlns:a16="http://schemas.microsoft.com/office/drawing/2014/main" id="{67624067-236E-40E7-B4B7-6A7F2E5DEBCC}"/>
                      </a:ext>
                    </a:extLst>
                  </p:cNvPr>
                  <p:cNvSpPr>
                    <a:spLocks noChangeArrowheads="1"/>
                  </p:cNvSpPr>
                  <p:nvPr/>
                </p:nvSpPr>
                <p:spPr bwMode="auto">
                  <a:xfrm>
                    <a:off x="7020272" y="2169274"/>
                    <a:ext cx="42862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8575" tIns="40483" rIns="28575" bIns="40483"/>
                  <a:lstStyle>
                    <a:lvl1pPr defTabSz="1028700" eaLnBrk="0" hangingPunct="0">
                      <a:tabLst>
                        <a:tab pos="514350" algn="l"/>
                        <a:tab pos="1028700" algn="l"/>
                        <a:tab pos="1543050" algn="l"/>
                      </a:tabLst>
                      <a:defRPr sz="2400">
                        <a:solidFill>
                          <a:schemeClr val="tx1"/>
                        </a:solidFill>
                        <a:latin typeface="Times" pitchFamily="18" charset="0"/>
                      </a:defRPr>
                    </a:lvl1pPr>
                    <a:lvl2pPr marL="514350" defTabSz="1028700" eaLnBrk="0" hangingPunct="0">
                      <a:tabLst>
                        <a:tab pos="514350" algn="l"/>
                        <a:tab pos="1028700" algn="l"/>
                        <a:tab pos="1543050" algn="l"/>
                      </a:tabLst>
                      <a:defRPr sz="2400">
                        <a:solidFill>
                          <a:schemeClr val="tx1"/>
                        </a:solidFill>
                        <a:latin typeface="Times" pitchFamily="18" charset="0"/>
                      </a:defRPr>
                    </a:lvl2pPr>
                    <a:lvl3pPr marL="1028700" defTabSz="1028700" eaLnBrk="0" hangingPunct="0">
                      <a:tabLst>
                        <a:tab pos="514350" algn="l"/>
                        <a:tab pos="1028700" algn="l"/>
                        <a:tab pos="1543050" algn="l"/>
                      </a:tabLst>
                      <a:defRPr sz="2400">
                        <a:solidFill>
                          <a:schemeClr val="tx1"/>
                        </a:solidFill>
                        <a:latin typeface="Times" pitchFamily="18" charset="0"/>
                      </a:defRPr>
                    </a:lvl3pPr>
                    <a:lvl4pPr marL="1543050" defTabSz="1028700" eaLnBrk="0" hangingPunct="0">
                      <a:tabLst>
                        <a:tab pos="514350" algn="l"/>
                        <a:tab pos="1028700" algn="l"/>
                        <a:tab pos="1543050" algn="l"/>
                      </a:tabLst>
                      <a:defRPr sz="2400">
                        <a:solidFill>
                          <a:schemeClr val="tx1"/>
                        </a:solidFill>
                        <a:latin typeface="Times" pitchFamily="18" charset="0"/>
                      </a:defRPr>
                    </a:lvl4pPr>
                    <a:lvl5pPr marL="2057400" defTabSz="1028700" eaLnBrk="0" hangingPunct="0">
                      <a:tabLst>
                        <a:tab pos="514350" algn="l"/>
                        <a:tab pos="1028700" algn="l"/>
                        <a:tab pos="1543050" algn="l"/>
                      </a:tabLst>
                      <a:defRPr sz="2400">
                        <a:solidFill>
                          <a:schemeClr val="tx1"/>
                        </a:solidFill>
                        <a:latin typeface="Times" pitchFamily="18" charset="0"/>
                      </a:defRPr>
                    </a:lvl5pPr>
                    <a:lvl6pPr marL="25146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6pPr>
                    <a:lvl7pPr marL="29718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7pPr>
                    <a:lvl8pPr marL="34290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8pPr>
                    <a:lvl9pPr marL="3886200" defTabSz="1028700" eaLnBrk="0" fontAlgn="base" hangingPunct="0">
                      <a:spcBef>
                        <a:spcPct val="0"/>
                      </a:spcBef>
                      <a:spcAft>
                        <a:spcPct val="0"/>
                      </a:spcAft>
                      <a:tabLst>
                        <a:tab pos="514350" algn="l"/>
                        <a:tab pos="1028700" algn="l"/>
                        <a:tab pos="1543050" algn="l"/>
                      </a:tabLst>
                      <a:defRPr sz="2400">
                        <a:solidFill>
                          <a:schemeClr val="tx1"/>
                        </a:solidFill>
                        <a:latin typeface="Times" pitchFamily="18" charset="0"/>
                      </a:defRPr>
                    </a:lvl9pPr>
                  </a:lstStyle>
                  <a:p>
                    <a:pPr algn="ctr">
                      <a:lnSpc>
                        <a:spcPts val="3600"/>
                      </a:lnSpc>
                    </a:pPr>
                    <a:r>
                      <a:rPr lang="en-US" altLang="zh-CN" sz="3600" b="1" dirty="0">
                        <a:solidFill>
                          <a:srgbClr val="000000"/>
                        </a:solidFill>
                        <a:latin typeface="Helvetica" pitchFamily="34" charset="0"/>
                      </a:rPr>
                      <a:t>R</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I</a:t>
                    </a:r>
                    <a:br>
                      <a:rPr lang="en-US" altLang="zh-CN" sz="3600" b="1" dirty="0">
                        <a:solidFill>
                          <a:srgbClr val="000000"/>
                        </a:solidFill>
                        <a:latin typeface="Helvetica" pitchFamily="34" charset="0"/>
                      </a:rPr>
                    </a:br>
                    <a:r>
                      <a:rPr lang="en-US" altLang="zh-CN" sz="3600" b="1" dirty="0">
                        <a:solidFill>
                          <a:srgbClr val="000000"/>
                        </a:solidFill>
                        <a:latin typeface="Helvetica" pitchFamily="34" charset="0"/>
                      </a:rPr>
                      <a:t>P</a:t>
                    </a:r>
                  </a:p>
                </p:txBody>
              </p:sp>
              <p:sp>
                <p:nvSpPr>
                  <p:cNvPr id="59" name="Oval 40">
                    <a:extLst>
                      <a:ext uri="{FF2B5EF4-FFF2-40B4-BE49-F238E27FC236}">
                        <a16:creationId xmlns:a16="http://schemas.microsoft.com/office/drawing/2014/main" id="{E315F8DA-68BF-4EA5-8E48-BE4CEDE8F08B}"/>
                      </a:ext>
                    </a:extLst>
                  </p:cNvPr>
                  <p:cNvSpPr>
                    <a:spLocks noChangeArrowheads="1"/>
                  </p:cNvSpPr>
                  <p:nvPr/>
                </p:nvSpPr>
                <p:spPr bwMode="auto">
                  <a:xfrm>
                    <a:off x="6982879" y="4473640"/>
                    <a:ext cx="485775" cy="485775"/>
                  </a:xfrm>
                  <a:prstGeom prst="ellipse">
                    <a:avLst/>
                  </a:prstGeom>
                  <a:ln>
                    <a:headEnd/>
                    <a:tailEnd/>
                  </a:ln>
                </p:spPr>
                <p:style>
                  <a:lnRef idx="1">
                    <a:schemeClr val="accent1"/>
                  </a:lnRef>
                  <a:fillRef idx="2">
                    <a:schemeClr val="accent1"/>
                  </a:fillRef>
                  <a:effectRef idx="1">
                    <a:schemeClr val="accent1"/>
                  </a:effectRef>
                  <a:fontRef idx="minor">
                    <a:schemeClr val="dk1"/>
                  </a:fontRef>
                </p:style>
                <p:txBody>
                  <a:bodyPr wrap="none" lIns="138112" tIns="69057" rIns="138112" bIns="69057" anchor="ctr"/>
                  <a:lstStyle>
                    <a:lvl1pPr defTabSz="1028700" eaLnBrk="0" hangingPunct="0">
                      <a:defRPr sz="2400">
                        <a:solidFill>
                          <a:schemeClr val="tx1"/>
                        </a:solidFill>
                        <a:latin typeface="Times" pitchFamily="18" charset="0"/>
                      </a:defRPr>
                    </a:lvl1pPr>
                    <a:lvl2pPr marL="514350" defTabSz="1028700" eaLnBrk="0" hangingPunct="0">
                      <a:defRPr sz="2400">
                        <a:solidFill>
                          <a:schemeClr val="tx1"/>
                        </a:solidFill>
                        <a:latin typeface="Times" pitchFamily="18" charset="0"/>
                      </a:defRPr>
                    </a:lvl2pPr>
                    <a:lvl3pPr marL="1028700" defTabSz="1028700" eaLnBrk="0" hangingPunct="0">
                      <a:defRPr sz="2400">
                        <a:solidFill>
                          <a:schemeClr val="tx1"/>
                        </a:solidFill>
                        <a:latin typeface="Times" pitchFamily="18" charset="0"/>
                      </a:defRPr>
                    </a:lvl3pPr>
                    <a:lvl4pPr marL="1543050" defTabSz="1028700" eaLnBrk="0" hangingPunct="0">
                      <a:defRPr sz="2400">
                        <a:solidFill>
                          <a:schemeClr val="tx1"/>
                        </a:solidFill>
                        <a:latin typeface="Times" pitchFamily="18" charset="0"/>
                      </a:defRPr>
                    </a:lvl4pPr>
                    <a:lvl5pPr marL="2057400" defTabSz="1028700" eaLnBrk="0" hangingPunct="0">
                      <a:defRPr sz="2400">
                        <a:solidFill>
                          <a:schemeClr val="tx1"/>
                        </a:solidFill>
                        <a:latin typeface="Times" pitchFamily="18" charset="0"/>
                      </a:defRPr>
                    </a:lvl5pPr>
                    <a:lvl6pPr marL="2514600" defTabSz="1028700" eaLnBrk="0" fontAlgn="base" hangingPunct="0">
                      <a:spcBef>
                        <a:spcPct val="0"/>
                      </a:spcBef>
                      <a:spcAft>
                        <a:spcPct val="0"/>
                      </a:spcAft>
                      <a:defRPr sz="2400">
                        <a:solidFill>
                          <a:schemeClr val="tx1"/>
                        </a:solidFill>
                        <a:latin typeface="Times" pitchFamily="18" charset="0"/>
                      </a:defRPr>
                    </a:lvl6pPr>
                    <a:lvl7pPr marL="2971800" defTabSz="1028700" eaLnBrk="0" fontAlgn="base" hangingPunct="0">
                      <a:spcBef>
                        <a:spcPct val="0"/>
                      </a:spcBef>
                      <a:spcAft>
                        <a:spcPct val="0"/>
                      </a:spcAft>
                      <a:defRPr sz="2400">
                        <a:solidFill>
                          <a:schemeClr val="tx1"/>
                        </a:solidFill>
                        <a:latin typeface="Times" pitchFamily="18" charset="0"/>
                      </a:defRPr>
                    </a:lvl7pPr>
                    <a:lvl8pPr marL="3429000" defTabSz="1028700" eaLnBrk="0" fontAlgn="base" hangingPunct="0">
                      <a:spcBef>
                        <a:spcPct val="0"/>
                      </a:spcBef>
                      <a:spcAft>
                        <a:spcPct val="0"/>
                      </a:spcAft>
                      <a:defRPr sz="2400">
                        <a:solidFill>
                          <a:schemeClr val="tx1"/>
                        </a:solidFill>
                        <a:latin typeface="Times" pitchFamily="18" charset="0"/>
                      </a:defRPr>
                    </a:lvl8pPr>
                    <a:lvl9pPr marL="3886200" defTabSz="1028700" eaLnBrk="0" fontAlgn="base" hangingPunct="0">
                      <a:spcBef>
                        <a:spcPct val="0"/>
                      </a:spcBef>
                      <a:spcAft>
                        <a:spcPct val="0"/>
                      </a:spcAft>
                      <a:defRPr sz="2400">
                        <a:solidFill>
                          <a:schemeClr val="tx1"/>
                        </a:solidFill>
                        <a:latin typeface="Times" pitchFamily="18" charset="0"/>
                      </a:defRPr>
                    </a:lvl9pPr>
                  </a:lstStyle>
                  <a:p>
                    <a:pPr algn="ctr"/>
                    <a:r>
                      <a:rPr lang="zh-CN" altLang="en-US" sz="2667" b="1">
                        <a:latin typeface="Helvetica" pitchFamily="34" charset="0"/>
                      </a:rPr>
                      <a:t>520</a:t>
                    </a:r>
                  </a:p>
                </p:txBody>
              </p:sp>
            </p:grpSp>
          </p:grpSp>
          <p:cxnSp>
            <p:nvCxnSpPr>
              <p:cNvPr id="16" name="直接连接符 15">
                <a:extLst>
                  <a:ext uri="{FF2B5EF4-FFF2-40B4-BE49-F238E27FC236}">
                    <a16:creationId xmlns:a16="http://schemas.microsoft.com/office/drawing/2014/main" id="{87AB1E6B-B867-4732-9FC1-C29EBDA7346E}"/>
                  </a:ext>
                </a:extLst>
              </p:cNvPr>
              <p:cNvCxnSpPr>
                <a:stCxn id="51" idx="4"/>
                <a:endCxn id="21" idx="2"/>
              </p:cNvCxnSpPr>
              <p:nvPr/>
            </p:nvCxnSpPr>
            <p:spPr>
              <a:xfrm>
                <a:off x="2052777" y="3408758"/>
                <a:ext cx="791031" cy="470387"/>
              </a:xfrm>
              <a:prstGeom prst="line">
                <a:avLst/>
              </a:prstGeom>
              <a:ln w="28575">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1EBA14B-7254-4985-BB66-6CA10AE20F80}"/>
                  </a:ext>
                </a:extLst>
              </p:cNvPr>
              <p:cNvCxnSpPr>
                <a:stCxn id="52" idx="4"/>
                <a:endCxn id="21" idx="1"/>
              </p:cNvCxnSpPr>
              <p:nvPr/>
            </p:nvCxnSpPr>
            <p:spPr>
              <a:xfrm>
                <a:off x="2880761" y="3412137"/>
                <a:ext cx="92177" cy="297690"/>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F912940-E442-4D62-AC2D-BF9C4B655DC7}"/>
                  </a:ext>
                </a:extLst>
              </p:cNvPr>
              <p:cNvCxnSpPr>
                <a:stCxn id="53" idx="4"/>
                <a:endCxn id="21" idx="7"/>
              </p:cNvCxnSpPr>
              <p:nvPr/>
            </p:nvCxnSpPr>
            <p:spPr>
              <a:xfrm flipH="1">
                <a:off x="3596431" y="3404822"/>
                <a:ext cx="129132" cy="305005"/>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F5F2524A-5BE7-413B-8E00-7D6D4E9EBC62}"/>
                  </a:ext>
                </a:extLst>
              </p:cNvPr>
              <p:cNvCxnSpPr>
                <a:stCxn id="54" idx="4"/>
                <a:endCxn id="21" idx="6"/>
              </p:cNvCxnSpPr>
              <p:nvPr/>
            </p:nvCxnSpPr>
            <p:spPr>
              <a:xfrm flipH="1">
                <a:off x="3725561" y="3404822"/>
                <a:ext cx="822533" cy="474323"/>
              </a:xfrm>
              <a:prstGeom prst="line">
                <a:avLst/>
              </a:prstGeom>
              <a:ln w="28575">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CAF36F50-E753-4ED6-A042-6B857BFCA707}"/>
                  </a:ext>
                </a:extLst>
              </p:cNvPr>
              <p:cNvSpPr/>
              <p:nvPr/>
            </p:nvSpPr>
            <p:spPr>
              <a:xfrm>
                <a:off x="2843808" y="3639693"/>
                <a:ext cx="881753" cy="478903"/>
              </a:xfrm>
              <a:prstGeom prst="ellipse">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1371566" eaLnBrk="0" hangingPunct="0">
                  <a:lnSpc>
                    <a:spcPts val="2851"/>
                  </a:lnSpc>
                  <a:tabLst>
                    <a:tab pos="685783" algn="l"/>
                    <a:tab pos="1371566" algn="l"/>
                    <a:tab pos="2057349" algn="l"/>
                  </a:tabLst>
                </a:pPr>
                <a:r>
                  <a:rPr lang="en-US" altLang="zh-CN" sz="2667" b="1" dirty="0">
                    <a:solidFill>
                      <a:srgbClr val="000000"/>
                    </a:solidFill>
                    <a:latin typeface="Helvetica" pitchFamily="34" charset="0"/>
                  </a:rPr>
                  <a:t>TCP</a:t>
                </a:r>
                <a:endParaRPr lang="zh-CN" altLang="en-US" sz="2667" b="1" dirty="0">
                  <a:solidFill>
                    <a:srgbClr val="000000"/>
                  </a:solidFill>
                  <a:latin typeface="Helvetica" pitchFamily="34" charset="0"/>
                </a:endParaRPr>
              </a:p>
            </p:txBody>
          </p:sp>
          <p:cxnSp>
            <p:nvCxnSpPr>
              <p:cNvPr id="22" name="直接连接符 21">
                <a:extLst>
                  <a:ext uri="{FF2B5EF4-FFF2-40B4-BE49-F238E27FC236}">
                    <a16:creationId xmlns:a16="http://schemas.microsoft.com/office/drawing/2014/main" id="{1562F64C-20B3-4168-A9DF-E352FFE9FC99}"/>
                  </a:ext>
                </a:extLst>
              </p:cNvPr>
              <p:cNvCxnSpPr>
                <a:stCxn id="21" idx="4"/>
              </p:cNvCxnSpPr>
              <p:nvPr/>
            </p:nvCxnSpPr>
            <p:spPr>
              <a:xfrm flipH="1">
                <a:off x="3284684" y="4118596"/>
                <a:ext cx="1" cy="325362"/>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E7D6B6E7-7CE3-4C51-B3B3-0A034655D5BB}"/>
                  </a:ext>
                </a:extLst>
              </p:cNvPr>
              <p:cNvSpPr/>
              <p:nvPr/>
            </p:nvSpPr>
            <p:spPr>
              <a:xfrm>
                <a:off x="5756706" y="3633372"/>
                <a:ext cx="881753" cy="478903"/>
              </a:xfrm>
              <a:prstGeom prst="ellipse">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defTabSz="1371566" eaLnBrk="0" hangingPunct="0">
                  <a:lnSpc>
                    <a:spcPts val="2851"/>
                  </a:lnSpc>
                  <a:tabLst>
                    <a:tab pos="685783" algn="l"/>
                    <a:tab pos="1371566" algn="l"/>
                    <a:tab pos="2057349" algn="l"/>
                  </a:tabLst>
                </a:pPr>
                <a:r>
                  <a:rPr lang="en-US" altLang="zh-CN" sz="2667" b="1" dirty="0">
                    <a:solidFill>
                      <a:srgbClr val="000000"/>
                    </a:solidFill>
                    <a:latin typeface="Helvetica" pitchFamily="34" charset="0"/>
                  </a:rPr>
                  <a:t>UDP</a:t>
                </a:r>
                <a:endParaRPr lang="zh-CN" altLang="en-US" sz="2667" b="1" dirty="0">
                  <a:solidFill>
                    <a:srgbClr val="000000"/>
                  </a:solidFill>
                  <a:latin typeface="Helvetica" pitchFamily="34" charset="0"/>
                </a:endParaRPr>
              </a:p>
            </p:txBody>
          </p:sp>
          <p:cxnSp>
            <p:nvCxnSpPr>
              <p:cNvPr id="24" name="直接连接符 23">
                <a:extLst>
                  <a:ext uri="{FF2B5EF4-FFF2-40B4-BE49-F238E27FC236}">
                    <a16:creationId xmlns:a16="http://schemas.microsoft.com/office/drawing/2014/main" id="{5EF4464A-5DD7-4E92-8F8C-AF1E3308159D}"/>
                  </a:ext>
                </a:extLst>
              </p:cNvPr>
              <p:cNvCxnSpPr>
                <a:stCxn id="56" idx="4"/>
                <a:endCxn id="23" idx="0"/>
              </p:cNvCxnSpPr>
              <p:nvPr/>
            </p:nvCxnSpPr>
            <p:spPr>
              <a:xfrm flipH="1">
                <a:off x="6197583" y="3404822"/>
                <a:ext cx="735" cy="228550"/>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795918E-22FC-41F7-A69B-1FBFDF886A66}"/>
                  </a:ext>
                </a:extLst>
              </p:cNvPr>
              <p:cNvCxnSpPr>
                <a:stCxn id="59" idx="4"/>
                <a:endCxn id="23" idx="7"/>
              </p:cNvCxnSpPr>
              <p:nvPr/>
            </p:nvCxnSpPr>
            <p:spPr>
              <a:xfrm flipH="1">
                <a:off x="6509329" y="3401699"/>
                <a:ext cx="460635" cy="301807"/>
              </a:xfrm>
              <a:prstGeom prst="line">
                <a:avLst/>
              </a:prstGeom>
              <a:ln w="28575">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B8006C4-5078-4604-83DF-87ED24DEBF76}"/>
                  </a:ext>
                </a:extLst>
              </p:cNvPr>
              <p:cNvCxnSpPr>
                <a:stCxn id="55" idx="4"/>
                <a:endCxn id="23" idx="1"/>
              </p:cNvCxnSpPr>
              <p:nvPr/>
            </p:nvCxnSpPr>
            <p:spPr>
              <a:xfrm>
                <a:off x="5370625" y="3404822"/>
                <a:ext cx="515211" cy="298684"/>
              </a:xfrm>
              <a:prstGeom prst="line">
                <a:avLst/>
              </a:prstGeom>
              <a:ln w="28575">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EBFB660-B64F-4D5A-A888-2CF5F722CF0B}"/>
                  </a:ext>
                </a:extLst>
              </p:cNvPr>
              <p:cNvCxnSpPr>
                <a:stCxn id="23" idx="4"/>
              </p:cNvCxnSpPr>
              <p:nvPr/>
            </p:nvCxnSpPr>
            <p:spPr>
              <a:xfrm>
                <a:off x="6197583" y="4112275"/>
                <a:ext cx="735" cy="331683"/>
              </a:xfrm>
              <a:prstGeom prst="line">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4" name="直接连接符 13">
              <a:extLst>
                <a:ext uri="{FF2B5EF4-FFF2-40B4-BE49-F238E27FC236}">
                  <a16:creationId xmlns:a16="http://schemas.microsoft.com/office/drawing/2014/main" id="{3E7367F6-C921-4180-AD06-8CBD93EFF634}"/>
                </a:ext>
              </a:extLst>
            </p:cNvPr>
            <p:cNvCxnSpPr/>
            <p:nvPr/>
          </p:nvCxnSpPr>
          <p:spPr>
            <a:xfrm flipH="1">
              <a:off x="2091784" y="3241758"/>
              <a:ext cx="12560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67260612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4.4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Rectangle 3"/>
          <p:cNvSpPr txBox="1">
            <a:spLocks noChangeArrowheads="1"/>
          </p:cNvSpPr>
          <p:nvPr/>
        </p:nvSpPr>
        <p:spPr bwMode="auto">
          <a:xfrm>
            <a:off x="552825" y="664107"/>
            <a:ext cx="11525724" cy="509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a:lnSpc>
                <a:spcPct val="160000"/>
              </a:lnSpc>
              <a:spcBef>
                <a:spcPts val="0"/>
              </a:spcBef>
              <a:buClr>
                <a:srgbClr val="FF0000"/>
              </a:buClr>
            </a:pPr>
            <a:r>
              <a:rPr lang="en-US" altLang="zh-CN" sz="2400" dirty="0">
                <a:solidFill>
                  <a:schemeClr val="tx1"/>
                </a:solidFill>
                <a:effectLst/>
                <a:latin typeface="微软雅黑" panose="020B0503020204020204" pitchFamily="34" charset="-122"/>
                <a:ea typeface="微软雅黑" panose="020B0503020204020204" pitchFamily="34" charset="-122"/>
              </a:rPr>
              <a:t>IPv4</a:t>
            </a:r>
            <a:r>
              <a:rPr lang="zh-CN" altLang="en-US" sz="2400" dirty="0">
                <a:solidFill>
                  <a:schemeClr val="tx1"/>
                </a:solidFill>
                <a:effectLst/>
                <a:latin typeface="微软雅黑" panose="020B0503020204020204" pitchFamily="34" charset="-122"/>
                <a:ea typeface="微软雅黑" panose="020B0503020204020204" pitchFamily="34" charset="-122"/>
              </a:rPr>
              <a:t>网络面临的问题</a:t>
            </a:r>
            <a:endParaRPr lang="en-US" altLang="zh-CN" sz="2400" dirty="0">
              <a:solidFill>
                <a:schemeClr val="tx1"/>
              </a:solidFill>
              <a:effectLst/>
              <a:latin typeface="微软雅黑" panose="020B0503020204020204" pitchFamily="34" charset="-122"/>
              <a:ea typeface="微软雅黑" panose="020B0503020204020204" pitchFamily="34" charset="-122"/>
            </a:endParaRPr>
          </a:p>
          <a:p>
            <a:pPr lvl="1">
              <a:lnSpc>
                <a:spcPct val="160000"/>
              </a:lnSpc>
              <a:spcBef>
                <a:spcPts val="0"/>
              </a:spcBef>
            </a:pPr>
            <a:r>
              <a:rPr lang="zh-CN" altLang="en-US" sz="2400" dirty="0">
                <a:effectLst/>
                <a:latin typeface="微软雅黑" panose="020B0503020204020204" pitchFamily="34" charset="-122"/>
                <a:ea typeface="微软雅黑" panose="020B0503020204020204" pitchFamily="34" charset="-122"/>
              </a:rPr>
              <a:t>对整个因特网而言，</a:t>
            </a:r>
            <a:r>
              <a:rPr lang="en-US" altLang="zh-CN" sz="2400" dirty="0">
                <a:effectLst/>
                <a:latin typeface="微软雅黑" panose="020B0503020204020204" pitchFamily="34" charset="-122"/>
                <a:ea typeface="微软雅黑" panose="020B0503020204020204" pitchFamily="34" charset="-122"/>
              </a:rPr>
              <a:t>IP</a:t>
            </a:r>
            <a:r>
              <a:rPr lang="zh-CN" altLang="en-US" sz="2400" dirty="0">
                <a:effectLst/>
                <a:latin typeface="微软雅黑" panose="020B0503020204020204" pitchFamily="34" charset="-122"/>
                <a:ea typeface="微软雅黑" panose="020B0503020204020204" pitchFamily="34" charset="-122"/>
              </a:rPr>
              <a:t>地址已全部分配完。对下层网络运营商而言，获得的</a:t>
            </a:r>
            <a:r>
              <a:rPr lang="en-US" altLang="zh-CN" sz="2400" dirty="0">
                <a:effectLst/>
                <a:latin typeface="微软雅黑" panose="020B0503020204020204" pitchFamily="34" charset="-122"/>
                <a:ea typeface="微软雅黑" panose="020B0503020204020204" pitchFamily="34" charset="-122"/>
              </a:rPr>
              <a:t>IP</a:t>
            </a:r>
            <a:r>
              <a:rPr lang="zh-CN" altLang="en-US" sz="2400" dirty="0">
                <a:effectLst/>
                <a:latin typeface="微软雅黑" panose="020B0503020204020204" pitchFamily="34" charset="-122"/>
                <a:ea typeface="微软雅黑" panose="020B0503020204020204" pitchFamily="34" charset="-122"/>
              </a:rPr>
              <a:t>地址是一种稀缺资源！</a:t>
            </a:r>
            <a:r>
              <a:rPr lang="zh-CN" altLang="en-US" sz="2000" kern="0" dirty="0">
                <a:solidFill>
                  <a:srgbClr val="000000"/>
                </a:solidFill>
                <a:effectLst/>
              </a:rPr>
              <a:t>一个</a:t>
            </a:r>
            <a:r>
              <a:rPr lang="en-US" altLang="zh-CN" sz="2000" kern="0" dirty="0">
                <a:solidFill>
                  <a:srgbClr val="000000"/>
                </a:solidFill>
                <a:effectLst/>
              </a:rPr>
              <a:t>C</a:t>
            </a:r>
            <a:r>
              <a:rPr lang="zh-CN" altLang="en-US" sz="2000" kern="0" dirty="0">
                <a:solidFill>
                  <a:srgbClr val="000000"/>
                </a:solidFill>
                <a:effectLst/>
              </a:rPr>
              <a:t>类网的主机数是</a:t>
            </a:r>
            <a:r>
              <a:rPr lang="en-US" altLang="zh-CN" sz="2000" kern="0" dirty="0">
                <a:solidFill>
                  <a:srgbClr val="000000"/>
                </a:solidFill>
                <a:effectLst/>
              </a:rPr>
              <a:t>254</a:t>
            </a:r>
            <a:r>
              <a:rPr lang="zh-CN" altLang="en-US" sz="2000" kern="0" dirty="0">
                <a:solidFill>
                  <a:srgbClr val="000000"/>
                </a:solidFill>
                <a:effectLst/>
              </a:rPr>
              <a:t>台，常大于一个小型局域网的需求</a:t>
            </a:r>
            <a:endParaRPr lang="en-US" altLang="zh-CN" sz="2000" kern="0" dirty="0">
              <a:solidFill>
                <a:srgbClr val="000000"/>
              </a:solidFill>
              <a:effectLst/>
            </a:endParaRPr>
          </a:p>
          <a:p>
            <a:pPr lvl="1">
              <a:lnSpc>
                <a:spcPct val="160000"/>
              </a:lnSpc>
              <a:spcBef>
                <a:spcPts val="0"/>
              </a:spcBef>
            </a:pPr>
            <a:r>
              <a:rPr lang="zh-CN" altLang="en-US" sz="2400" dirty="0">
                <a:effectLst/>
                <a:latin typeface="微软雅黑" panose="020B0503020204020204" pitchFamily="34" charset="-122"/>
                <a:ea typeface="微软雅黑" panose="020B0503020204020204" pitchFamily="34" charset="-122"/>
              </a:rPr>
              <a:t>运营商：如何有效地利用分配到的</a:t>
            </a:r>
            <a:r>
              <a:rPr lang="en-US" altLang="zh-CN" sz="2400" dirty="0">
                <a:effectLst/>
                <a:latin typeface="微软雅黑" panose="020B0503020204020204" pitchFamily="34" charset="-122"/>
                <a:ea typeface="微软雅黑" panose="020B0503020204020204" pitchFamily="34" charset="-122"/>
              </a:rPr>
              <a:t>IP</a:t>
            </a:r>
            <a:r>
              <a:rPr lang="zh-CN" altLang="en-US" sz="2400" dirty="0">
                <a:effectLst/>
                <a:latin typeface="微软雅黑" panose="020B0503020204020204" pitchFamily="34" charset="-122"/>
                <a:ea typeface="微软雅黑" panose="020B0503020204020204" pitchFamily="34" charset="-122"/>
              </a:rPr>
              <a:t>地址空间？</a:t>
            </a:r>
            <a:endParaRPr lang="en-US" altLang="zh-CN" sz="2400" dirty="0">
              <a:effectLst/>
              <a:latin typeface="微软雅黑" panose="020B0503020204020204" pitchFamily="34" charset="-122"/>
              <a:ea typeface="微软雅黑" panose="020B0503020204020204" pitchFamily="34" charset="-122"/>
            </a:endParaRPr>
          </a:p>
          <a:p>
            <a:pPr>
              <a:lnSpc>
                <a:spcPct val="160000"/>
              </a:lnSpc>
              <a:spcBef>
                <a:spcPts val="0"/>
              </a:spcBef>
              <a:buClr>
                <a:srgbClr val="FF0000"/>
              </a:buClr>
            </a:pPr>
            <a:r>
              <a:rPr lang="zh-CN" altLang="en-US" sz="2400" dirty="0">
                <a:solidFill>
                  <a:schemeClr val="tx1"/>
                </a:solidFill>
                <a:effectLst/>
                <a:latin typeface="微软雅黑" panose="020B0503020204020204" pitchFamily="34" charset="-122"/>
                <a:ea typeface="微软雅黑" panose="020B0503020204020204" pitchFamily="34" charset="-122"/>
              </a:rPr>
              <a:t>解决方法：</a:t>
            </a:r>
            <a:r>
              <a:rPr lang="zh-CN" altLang="en-US" sz="2400" u="sng" dirty="0">
                <a:solidFill>
                  <a:srgbClr val="C00000"/>
                </a:solidFill>
                <a:effectLst/>
                <a:latin typeface="微软雅黑" panose="020B0503020204020204" pitchFamily="34" charset="-122"/>
                <a:ea typeface="微软雅黑" panose="020B0503020204020204" pitchFamily="34" charset="-122"/>
              </a:rPr>
              <a:t>划分子网</a:t>
            </a:r>
            <a:endParaRPr lang="en-US" altLang="zh-CN" sz="2400" u="sng" dirty="0">
              <a:solidFill>
                <a:srgbClr val="C00000"/>
              </a:solidFill>
              <a:effectLst/>
              <a:latin typeface="微软雅黑" panose="020B0503020204020204" pitchFamily="34" charset="-122"/>
              <a:ea typeface="微软雅黑" panose="020B0503020204020204" pitchFamily="34" charset="-122"/>
            </a:endParaRPr>
          </a:p>
          <a:p>
            <a:pPr lvl="1">
              <a:lnSpc>
                <a:spcPct val="160000"/>
              </a:lnSpc>
              <a:spcBef>
                <a:spcPts val="0"/>
              </a:spcBef>
            </a:pPr>
            <a:r>
              <a:rPr lang="zh-CN" altLang="zh-CN" sz="2400" dirty="0">
                <a:effectLst/>
                <a:latin typeface="微软雅黑" panose="020B0503020204020204" pitchFamily="34" charset="-122"/>
                <a:ea typeface="微软雅黑" panose="020B0503020204020204" pitchFamily="34" charset="-122"/>
              </a:rPr>
              <a:t>将主机</a:t>
            </a:r>
            <a:r>
              <a:rPr lang="zh-CN" altLang="en-US" sz="2400" dirty="0">
                <a:effectLst/>
                <a:latin typeface="微软雅黑" panose="020B0503020204020204" pitchFamily="34" charset="-122"/>
                <a:ea typeface="微软雅黑" panose="020B0503020204020204" pitchFamily="34" charset="-122"/>
              </a:rPr>
              <a:t>号部分</a:t>
            </a:r>
            <a:r>
              <a:rPr lang="zh-CN" altLang="zh-CN" sz="2400" dirty="0">
                <a:effectLst/>
                <a:latin typeface="微软雅黑" panose="020B0503020204020204" pitchFamily="34" charset="-122"/>
                <a:ea typeface="微软雅黑" panose="020B0503020204020204" pitchFamily="34" charset="-122"/>
              </a:rPr>
              <a:t>划出</a:t>
            </a:r>
            <a:r>
              <a:rPr lang="zh-CN" altLang="en-US" sz="2400" dirty="0">
                <a:effectLst/>
                <a:latin typeface="微软雅黑" panose="020B0503020204020204" pitchFamily="34" charset="-122"/>
                <a:ea typeface="微软雅黑" panose="020B0503020204020204" pitchFamily="34" charset="-122"/>
              </a:rPr>
              <a:t>若干</a:t>
            </a:r>
            <a:r>
              <a:rPr lang="zh-CN" altLang="zh-CN" sz="2400" dirty="0">
                <a:effectLst/>
                <a:latin typeface="微软雅黑" panose="020B0503020204020204" pitchFamily="34" charset="-122"/>
                <a:ea typeface="微软雅黑" panose="020B0503020204020204" pitchFamily="34" charset="-122"/>
              </a:rPr>
              <a:t>位作为网络号的一部分</a:t>
            </a:r>
            <a:r>
              <a:rPr lang="en-US" altLang="zh-CN" sz="2400" dirty="0">
                <a:effectLst/>
                <a:latin typeface="微软雅黑" panose="020B0503020204020204" pitchFamily="34" charset="-122"/>
                <a:ea typeface="微软雅黑" panose="020B0503020204020204" pitchFamily="34" charset="-122"/>
              </a:rPr>
              <a:t>——</a:t>
            </a:r>
            <a:r>
              <a:rPr lang="zh-CN" altLang="zh-CN" sz="2400" dirty="0">
                <a:effectLst/>
                <a:latin typeface="微软雅黑" panose="020B0503020204020204" pitchFamily="34" charset="-122"/>
                <a:ea typeface="微软雅黑" panose="020B0503020204020204" pitchFamily="34" charset="-122"/>
              </a:rPr>
              <a:t>子网号，剩余</a:t>
            </a:r>
            <a:r>
              <a:rPr lang="zh-CN" altLang="en-US" sz="2400" dirty="0">
                <a:effectLst/>
                <a:latin typeface="微软雅黑" panose="020B0503020204020204" pitchFamily="34" charset="-122"/>
                <a:ea typeface="微软雅黑" panose="020B0503020204020204" pitchFamily="34" charset="-122"/>
              </a:rPr>
              <a:t>部分</a:t>
            </a:r>
            <a:r>
              <a:rPr lang="zh-CN" altLang="zh-CN" sz="2400" dirty="0">
                <a:effectLst/>
                <a:latin typeface="微软雅黑" panose="020B0503020204020204" pitchFamily="34" charset="-122"/>
                <a:ea typeface="微软雅黑" panose="020B0503020204020204" pitchFamily="34" charset="-122"/>
              </a:rPr>
              <a:t>作为子网的主机</a:t>
            </a:r>
            <a:r>
              <a:rPr lang="zh-CN" altLang="en-US" sz="2400" dirty="0">
                <a:effectLst/>
                <a:latin typeface="微软雅黑" panose="020B0503020204020204" pitchFamily="34" charset="-122"/>
                <a:ea typeface="微软雅黑" panose="020B0503020204020204" pitchFamily="34" charset="-122"/>
              </a:rPr>
              <a:t>号</a:t>
            </a:r>
            <a:r>
              <a:rPr lang="zh-CN" altLang="zh-CN" sz="2400" dirty="0">
                <a:effectLst/>
                <a:latin typeface="微软雅黑" panose="020B0503020204020204" pitchFamily="34" charset="-122"/>
                <a:ea typeface="微软雅黑" panose="020B0503020204020204" pitchFamily="34" charset="-122"/>
              </a:rPr>
              <a:t>，这样一个网络就被分成多个子网。</a:t>
            </a:r>
            <a:endParaRPr lang="en-US" altLang="zh-CN" sz="2400" dirty="0">
              <a:effectLst/>
              <a:latin typeface="微软雅黑" panose="020B0503020204020204" pitchFamily="34" charset="-122"/>
              <a:ea typeface="微软雅黑" panose="020B0503020204020204" pitchFamily="34" charset="-122"/>
            </a:endParaRPr>
          </a:p>
          <a:p>
            <a:pPr lvl="1">
              <a:lnSpc>
                <a:spcPct val="160000"/>
              </a:lnSpc>
              <a:spcBef>
                <a:spcPts val="0"/>
              </a:spcBef>
            </a:pPr>
            <a:r>
              <a:rPr lang="zh-CN" altLang="zh-CN" sz="2400" dirty="0">
                <a:effectLst/>
                <a:latin typeface="微软雅黑" panose="020B0503020204020204" pitchFamily="34" charset="-122"/>
                <a:ea typeface="微软雅黑" panose="020B0503020204020204" pitchFamily="34" charset="-122"/>
              </a:rPr>
              <a:t>子网划分后，</a:t>
            </a:r>
            <a:r>
              <a:rPr lang="en-US" altLang="zh-CN" sz="2400" dirty="0">
                <a:effectLst/>
                <a:latin typeface="微软雅黑" panose="020B0503020204020204" pitchFamily="34" charset="-122"/>
                <a:ea typeface="微软雅黑" panose="020B0503020204020204" pitchFamily="34" charset="-122"/>
              </a:rPr>
              <a:t>IP</a:t>
            </a:r>
            <a:r>
              <a:rPr lang="zh-CN" altLang="zh-CN" sz="2400" dirty="0">
                <a:effectLst/>
                <a:latin typeface="微软雅黑" panose="020B0503020204020204" pitchFamily="34" charset="-122"/>
                <a:ea typeface="微软雅黑" panose="020B0503020204020204" pitchFamily="34" charset="-122"/>
              </a:rPr>
              <a:t>地址</a:t>
            </a:r>
            <a:r>
              <a:rPr lang="zh-CN" altLang="en-US" sz="2400" dirty="0">
                <a:effectLst/>
                <a:latin typeface="微软雅黑" panose="020B0503020204020204" pitchFamily="34" charset="-122"/>
                <a:ea typeface="微软雅黑" panose="020B0503020204020204" pitchFamily="34" charset="-122"/>
              </a:rPr>
              <a:t>被</a:t>
            </a:r>
            <a:r>
              <a:rPr lang="zh-CN" altLang="zh-CN" sz="2400" dirty="0">
                <a:effectLst/>
                <a:latin typeface="微软雅黑" panose="020B0503020204020204" pitchFamily="34" charset="-122"/>
                <a:ea typeface="微软雅黑" panose="020B0503020204020204" pitchFamily="34" charset="-122"/>
              </a:rPr>
              <a:t>划分为“网络</a:t>
            </a:r>
            <a:r>
              <a:rPr lang="zh-CN" altLang="en-US" sz="2400" dirty="0">
                <a:effectLst/>
                <a:latin typeface="微软雅黑" panose="020B0503020204020204" pitchFamily="34" charset="-122"/>
                <a:ea typeface="微软雅黑" panose="020B0503020204020204" pitchFamily="34" charset="-122"/>
              </a:rPr>
              <a:t>号</a:t>
            </a:r>
            <a:r>
              <a:rPr lang="en-US" altLang="zh-CN" sz="2400" dirty="0">
                <a:effectLst/>
                <a:latin typeface="微软雅黑" panose="020B0503020204020204" pitchFamily="34" charset="-122"/>
                <a:ea typeface="微软雅黑" panose="020B0503020204020204" pitchFamily="34" charset="-122"/>
              </a:rPr>
              <a:t>-</a:t>
            </a:r>
            <a:r>
              <a:rPr lang="zh-CN" altLang="zh-CN" sz="2400" dirty="0">
                <a:effectLst/>
                <a:latin typeface="微软雅黑" panose="020B0503020204020204" pitchFamily="34" charset="-122"/>
                <a:ea typeface="微软雅黑" panose="020B0503020204020204" pitchFamily="34" charset="-122"/>
              </a:rPr>
              <a:t>子网</a:t>
            </a:r>
            <a:r>
              <a:rPr lang="zh-CN" altLang="en-US" sz="2400" dirty="0">
                <a:effectLst/>
                <a:latin typeface="微软雅黑" panose="020B0503020204020204" pitchFamily="34" charset="-122"/>
                <a:ea typeface="微软雅黑" panose="020B0503020204020204" pitchFamily="34" charset="-122"/>
              </a:rPr>
              <a:t>号</a:t>
            </a:r>
            <a:r>
              <a:rPr lang="en-US" altLang="zh-CN" sz="2400" dirty="0">
                <a:effectLst/>
                <a:latin typeface="微软雅黑" panose="020B0503020204020204" pitchFamily="34" charset="-122"/>
                <a:ea typeface="微软雅黑" panose="020B0503020204020204" pitchFamily="34" charset="-122"/>
              </a:rPr>
              <a:t>-</a:t>
            </a:r>
            <a:r>
              <a:rPr lang="zh-CN" altLang="zh-CN" sz="2400" dirty="0">
                <a:effectLst/>
                <a:latin typeface="微软雅黑" panose="020B0503020204020204" pitchFamily="34" charset="-122"/>
                <a:ea typeface="微软雅黑" panose="020B0503020204020204" pitchFamily="34" charset="-122"/>
              </a:rPr>
              <a:t>主机</a:t>
            </a:r>
            <a:r>
              <a:rPr lang="zh-CN" altLang="en-US" sz="2400" dirty="0">
                <a:effectLst/>
                <a:latin typeface="微软雅黑" panose="020B0503020204020204" pitchFamily="34" charset="-122"/>
                <a:ea typeface="微软雅黑" panose="020B0503020204020204" pitchFamily="34" charset="-122"/>
              </a:rPr>
              <a:t>号</a:t>
            </a:r>
            <a:r>
              <a:rPr lang="zh-CN" altLang="zh-CN" sz="2400" dirty="0">
                <a:effectLst/>
                <a:latin typeface="微软雅黑" panose="020B0503020204020204" pitchFamily="34" charset="-122"/>
                <a:ea typeface="微软雅黑" panose="020B0503020204020204" pitchFamily="34" charset="-122"/>
              </a:rPr>
              <a:t>”三部分。</a:t>
            </a:r>
            <a:endParaRPr lang="zh-CN" altLang="en-US" sz="2400" dirty="0">
              <a:effectLst/>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CB812F0A-19E5-413B-9ADF-3429F15B4035}"/>
              </a:ext>
            </a:extLst>
          </p:cNvPr>
          <p:cNvGrpSpPr/>
          <p:nvPr/>
        </p:nvGrpSpPr>
        <p:grpSpPr>
          <a:xfrm>
            <a:off x="1396258" y="5585488"/>
            <a:ext cx="7398279" cy="432048"/>
            <a:chOff x="1255540" y="5422521"/>
            <a:chExt cx="5548709" cy="432048"/>
          </a:xfrm>
        </p:grpSpPr>
        <p:sp>
          <p:nvSpPr>
            <p:cNvPr id="12" name="矩形 11">
              <a:extLst>
                <a:ext uri="{FF2B5EF4-FFF2-40B4-BE49-F238E27FC236}">
                  <a16:creationId xmlns:a16="http://schemas.microsoft.com/office/drawing/2014/main" id="{20FA97DA-0010-452A-A64D-1573655F8AA7}"/>
                </a:ext>
              </a:extLst>
            </p:cNvPr>
            <p:cNvSpPr/>
            <p:nvPr/>
          </p:nvSpPr>
          <p:spPr>
            <a:xfrm>
              <a:off x="1255540" y="5422521"/>
              <a:ext cx="1424806"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t>网络号</a:t>
              </a:r>
            </a:p>
          </p:txBody>
        </p:sp>
        <p:sp>
          <p:nvSpPr>
            <p:cNvPr id="14" name="矩形 13">
              <a:extLst>
                <a:ext uri="{FF2B5EF4-FFF2-40B4-BE49-F238E27FC236}">
                  <a16:creationId xmlns:a16="http://schemas.microsoft.com/office/drawing/2014/main" id="{B20D8630-3DBB-4B1B-B701-41F945BBB2CF}"/>
                </a:ext>
              </a:extLst>
            </p:cNvPr>
            <p:cNvSpPr/>
            <p:nvPr/>
          </p:nvSpPr>
          <p:spPr>
            <a:xfrm>
              <a:off x="4105153" y="5422521"/>
              <a:ext cx="2699096"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t>主机号</a:t>
              </a:r>
            </a:p>
          </p:txBody>
        </p:sp>
        <p:sp>
          <p:nvSpPr>
            <p:cNvPr id="15" name="矩形 14">
              <a:extLst>
                <a:ext uri="{FF2B5EF4-FFF2-40B4-BE49-F238E27FC236}">
                  <a16:creationId xmlns:a16="http://schemas.microsoft.com/office/drawing/2014/main" id="{9F4218C8-B8B4-4AF7-90A3-60917CE2711E}"/>
                </a:ext>
              </a:extLst>
            </p:cNvPr>
            <p:cNvSpPr/>
            <p:nvPr/>
          </p:nvSpPr>
          <p:spPr>
            <a:xfrm>
              <a:off x="2680346" y="5422521"/>
              <a:ext cx="1424806" cy="43204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t>子网号</a:t>
              </a:r>
            </a:p>
          </p:txBody>
        </p:sp>
      </p:grpSp>
    </p:spTree>
    <p:custDataLst>
      <p:tags r:id="rId1"/>
    </p:custDataLst>
    <p:extLst>
      <p:ext uri="{BB962C8B-B14F-4D97-AF65-F5344CB8AC3E}">
        <p14:creationId xmlns:p14="http://schemas.microsoft.com/office/powerpoint/2010/main" val="337204598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Effect transition="in" filter="wipe(left)">
                                      <p:cBhvr>
                                        <p:cTn id="21" dur="500"/>
                                        <p:tgtEl>
                                          <p:spTgt spid="13">
                                            <p:txEl>
                                              <p:pRg st="3" end="3"/>
                                            </p:txEl>
                                          </p:spTgt>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Effect transition="in" filter="wipe(left)">
                                      <p:cBhvr>
                                        <p:cTn id="25" dur="500"/>
                                        <p:tgtEl>
                                          <p:spTgt spid="13">
                                            <p:txEl>
                                              <p:pRg st="4" end="4"/>
                                            </p:txEl>
                                          </p:spTgt>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animEffect transition="in" filter="wipe(left)">
                                      <p:cBhvr>
                                        <p:cTn id="29" dur="500"/>
                                        <p:tgtEl>
                                          <p:spTgt spid="13">
                                            <p:txEl>
                                              <p:pRg st="5" end="5"/>
                                            </p:txEl>
                                          </p:spTgt>
                                        </p:tgtEl>
                                      </p:cBhvr>
                                    </p:animEffect>
                                  </p:childTnLst>
                                </p:cTn>
                              </p:par>
                            </p:childTnLst>
                          </p:cTn>
                        </p:par>
                        <p:par>
                          <p:cTn id="30" fill="hold">
                            <p:stCondLst>
                              <p:cond delay="2000"/>
                            </p:stCondLst>
                            <p:childTnLst>
                              <p:par>
                                <p:cTn id="31" presetID="53" presetClass="entr" presetSubtype="16"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4.4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子网划分</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Rectangle 3">
            <a:extLst>
              <a:ext uri="{FF2B5EF4-FFF2-40B4-BE49-F238E27FC236}">
                <a16:creationId xmlns:a16="http://schemas.microsoft.com/office/drawing/2014/main" id="{160C2507-358C-44A3-B8A0-5FEB2C1F015E}"/>
              </a:ext>
            </a:extLst>
          </p:cNvPr>
          <p:cNvSpPr txBox="1">
            <a:spLocks noChangeArrowheads="1"/>
          </p:cNvSpPr>
          <p:nvPr/>
        </p:nvSpPr>
        <p:spPr bwMode="auto">
          <a:xfrm>
            <a:off x="719403" y="836713"/>
            <a:ext cx="10753195" cy="370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457189" indent="-457189" defTabSz="1219170" eaLnBrk="1" hangingPunct="1">
              <a:lnSpc>
                <a:spcPct val="110000"/>
              </a:lnSpc>
              <a:spcBef>
                <a:spcPts val="800"/>
              </a:spcBef>
              <a:buClr>
                <a:srgbClr val="3333CC"/>
              </a:buClr>
              <a:defRPr/>
            </a:pPr>
            <a:r>
              <a:rPr lang="zh-CN" altLang="en-US" sz="2400" kern="0" dirty="0">
                <a:solidFill>
                  <a:srgbClr val="333399"/>
                </a:solidFill>
                <a:effectLst/>
                <a:latin typeface="微软雅黑" panose="020B0503020204020204" pitchFamily="34" charset="-122"/>
                <a:ea typeface="微软雅黑" panose="020B0503020204020204" pitchFamily="34" charset="-122"/>
              </a:rPr>
              <a:t>划分子网的前提：</a:t>
            </a:r>
          </a:p>
          <a:p>
            <a:pPr marL="990575" lvl="1" indent="-380990" defTabSz="1219170" eaLnBrk="1" hangingPunct="1">
              <a:lnSpc>
                <a:spcPct val="110000"/>
              </a:lnSpc>
              <a:spcBef>
                <a:spcPts val="800"/>
              </a:spcBef>
              <a:buClr>
                <a:srgbClr val="FF0000"/>
              </a:buClr>
              <a:defRPr/>
            </a:pPr>
            <a:r>
              <a:rPr lang="zh-CN" altLang="en-US" sz="2400" kern="0" dirty="0">
                <a:solidFill>
                  <a:srgbClr val="000000"/>
                </a:solidFill>
                <a:effectLst/>
                <a:latin typeface="微软雅黑" panose="020B0503020204020204" pitchFamily="34" charset="-122"/>
                <a:ea typeface="微软雅黑" panose="020B0503020204020204" pitchFamily="34" charset="-122"/>
              </a:rPr>
              <a:t>网络规模较小</a:t>
            </a:r>
            <a:r>
              <a:rPr lang="en-US" altLang="zh-CN" sz="2400" kern="0" dirty="0">
                <a:solidFill>
                  <a:srgbClr val="000000"/>
                </a:solidFill>
                <a:effectLst/>
                <a:latin typeface="微软雅黑" panose="020B0503020204020204" pitchFamily="34" charset="-122"/>
                <a:ea typeface="微软雅黑" panose="020B0503020204020204" pitchFamily="34" charset="-122"/>
              </a:rPr>
              <a:t>——IP</a:t>
            </a:r>
            <a:r>
              <a:rPr lang="zh-CN" altLang="en-US" sz="2400" kern="0" dirty="0">
                <a:solidFill>
                  <a:srgbClr val="000000"/>
                </a:solidFill>
                <a:effectLst/>
                <a:latin typeface="微软雅黑" panose="020B0503020204020204" pitchFamily="34" charset="-122"/>
                <a:ea typeface="微软雅黑" panose="020B0503020204020204" pitchFamily="34" charset="-122"/>
              </a:rPr>
              <a:t>地址空间没有全部利用。</a:t>
            </a:r>
            <a:endParaRPr lang="zh-CN" altLang="en-US" sz="2400" kern="0" dirty="0">
              <a:solidFill>
                <a:srgbClr val="333399"/>
              </a:solidFill>
              <a:effectLst/>
              <a:latin typeface="微软雅黑" panose="020B0503020204020204" pitchFamily="34" charset="-122"/>
              <a:ea typeface="微软雅黑" panose="020B0503020204020204" pitchFamily="34" charset="-122"/>
            </a:endParaRPr>
          </a:p>
          <a:p>
            <a:pPr marL="990575" lvl="1" indent="-380990" defTabSz="1219170" eaLnBrk="1" hangingPunct="1">
              <a:lnSpc>
                <a:spcPct val="110000"/>
              </a:lnSpc>
              <a:spcBef>
                <a:spcPts val="800"/>
              </a:spcBef>
              <a:buClr>
                <a:srgbClr val="FF0000"/>
              </a:buClr>
              <a:defRPr/>
            </a:pPr>
            <a:r>
              <a:rPr lang="zh-CN" altLang="en-US" sz="2400" kern="0" dirty="0">
                <a:solidFill>
                  <a:srgbClr val="000000"/>
                </a:solidFill>
                <a:effectLst/>
                <a:latin typeface="微软雅黑" panose="020B0503020204020204" pitchFamily="34" charset="-122"/>
                <a:ea typeface="微软雅黑" panose="020B0503020204020204" pitchFamily="34" charset="-122"/>
              </a:rPr>
              <a:t>三个</a:t>
            </a:r>
            <a:r>
              <a:rPr lang="en-US" altLang="zh-CN" sz="2400" kern="0" dirty="0">
                <a:solidFill>
                  <a:srgbClr val="000000"/>
                </a:solidFill>
                <a:effectLst/>
                <a:latin typeface="微软雅黑" panose="020B0503020204020204" pitchFamily="34" charset="-122"/>
                <a:ea typeface="微软雅黑" panose="020B0503020204020204" pitchFamily="34" charset="-122"/>
              </a:rPr>
              <a:t>LAN</a:t>
            </a:r>
            <a:r>
              <a:rPr lang="zh-CN" altLang="en-US" sz="2400" kern="0" dirty="0">
                <a:solidFill>
                  <a:srgbClr val="000000"/>
                </a:solidFill>
                <a:effectLst/>
                <a:latin typeface="微软雅黑" panose="020B0503020204020204" pitchFamily="34" charset="-122"/>
                <a:ea typeface="微软雅黑" panose="020B0503020204020204" pitchFamily="34" charset="-122"/>
              </a:rPr>
              <a:t>，主机数为</a:t>
            </a:r>
            <a:r>
              <a:rPr lang="en-US" altLang="zh-CN" sz="2400" kern="0" dirty="0">
                <a:solidFill>
                  <a:srgbClr val="000000"/>
                </a:solidFill>
                <a:effectLst/>
                <a:latin typeface="微软雅黑" panose="020B0503020204020204" pitchFamily="34" charset="-122"/>
                <a:ea typeface="微软雅黑" panose="020B0503020204020204" pitchFamily="34" charset="-122"/>
              </a:rPr>
              <a:t>20</a:t>
            </a:r>
            <a:r>
              <a:rPr lang="zh-CN" altLang="en-US" sz="2400" kern="0" dirty="0">
                <a:solidFill>
                  <a:srgbClr val="000000"/>
                </a:solidFill>
                <a:effectLst/>
                <a:latin typeface="微软雅黑" panose="020B0503020204020204" pitchFamily="34" charset="-122"/>
                <a:ea typeface="微软雅黑" panose="020B0503020204020204" pitchFamily="34" charset="-122"/>
              </a:rPr>
              <a:t>，</a:t>
            </a:r>
            <a:r>
              <a:rPr lang="en-US" altLang="zh-CN" sz="2400" kern="0" dirty="0">
                <a:solidFill>
                  <a:srgbClr val="000000"/>
                </a:solidFill>
                <a:effectLst/>
                <a:latin typeface="微软雅黑" panose="020B0503020204020204" pitchFamily="34" charset="-122"/>
                <a:ea typeface="微软雅黑" panose="020B0503020204020204" pitchFamily="34" charset="-122"/>
              </a:rPr>
              <a:t>25</a:t>
            </a:r>
            <a:r>
              <a:rPr lang="zh-CN" altLang="en-US" sz="2400" kern="0" dirty="0">
                <a:solidFill>
                  <a:srgbClr val="000000"/>
                </a:solidFill>
                <a:effectLst/>
                <a:latin typeface="微软雅黑" panose="020B0503020204020204" pitchFamily="34" charset="-122"/>
                <a:ea typeface="微软雅黑" panose="020B0503020204020204" pitchFamily="34" charset="-122"/>
              </a:rPr>
              <a:t>，</a:t>
            </a:r>
            <a:r>
              <a:rPr lang="en-US" altLang="zh-CN" sz="2400" kern="0" dirty="0">
                <a:solidFill>
                  <a:srgbClr val="000000"/>
                </a:solidFill>
                <a:effectLst/>
                <a:latin typeface="微软雅黑" panose="020B0503020204020204" pitchFamily="34" charset="-122"/>
                <a:ea typeface="微软雅黑" panose="020B0503020204020204" pitchFamily="34" charset="-122"/>
              </a:rPr>
              <a:t>48</a:t>
            </a:r>
            <a:r>
              <a:rPr lang="zh-CN" altLang="en-US" sz="2400" kern="0" dirty="0">
                <a:solidFill>
                  <a:srgbClr val="000000"/>
                </a:solidFill>
                <a:effectLst/>
                <a:latin typeface="微软雅黑" panose="020B0503020204020204" pitchFamily="34" charset="-122"/>
                <a:ea typeface="微软雅黑" panose="020B0503020204020204" pitchFamily="34" charset="-122"/>
              </a:rPr>
              <a:t>，均少于</a:t>
            </a:r>
            <a:r>
              <a:rPr lang="en-US" altLang="zh-CN" sz="2400" kern="0" dirty="0">
                <a:solidFill>
                  <a:srgbClr val="000000"/>
                </a:solidFill>
                <a:effectLst/>
                <a:latin typeface="微软雅黑" panose="020B0503020204020204" pitchFamily="34" charset="-122"/>
                <a:ea typeface="微软雅黑" panose="020B0503020204020204" pitchFamily="34" charset="-122"/>
              </a:rPr>
              <a:t>C</a:t>
            </a:r>
            <a:r>
              <a:rPr lang="zh-CN" altLang="en-US" sz="2400" kern="0" dirty="0">
                <a:solidFill>
                  <a:srgbClr val="000000"/>
                </a:solidFill>
                <a:effectLst/>
                <a:latin typeface="微软雅黑" panose="020B0503020204020204" pitchFamily="34" charset="-122"/>
                <a:ea typeface="微软雅黑" panose="020B0503020204020204" pitchFamily="34" charset="-122"/>
              </a:rPr>
              <a:t>类地址允许的主机数。为这三个</a:t>
            </a:r>
            <a:r>
              <a:rPr lang="en-US" altLang="zh-CN" sz="2400" kern="0" dirty="0">
                <a:solidFill>
                  <a:srgbClr val="000000"/>
                </a:solidFill>
                <a:effectLst/>
                <a:latin typeface="微软雅黑" panose="020B0503020204020204" pitchFamily="34" charset="-122"/>
                <a:ea typeface="微软雅黑" panose="020B0503020204020204" pitchFamily="34" charset="-122"/>
              </a:rPr>
              <a:t>LAN</a:t>
            </a:r>
            <a:r>
              <a:rPr lang="zh-CN" altLang="en-US" sz="2400" kern="0" dirty="0">
                <a:solidFill>
                  <a:srgbClr val="000000"/>
                </a:solidFill>
                <a:effectLst/>
                <a:latin typeface="微软雅黑" panose="020B0503020204020204" pitchFamily="34" charset="-122"/>
                <a:ea typeface="微软雅黑" panose="020B0503020204020204" pitchFamily="34" charset="-122"/>
              </a:rPr>
              <a:t>申请</a:t>
            </a:r>
            <a:r>
              <a:rPr lang="en-US" altLang="zh-CN" sz="2400" kern="0" dirty="0">
                <a:solidFill>
                  <a:srgbClr val="000000"/>
                </a:solidFill>
                <a:effectLst/>
                <a:latin typeface="微软雅黑" panose="020B0503020204020204" pitchFamily="34" charset="-122"/>
                <a:ea typeface="微软雅黑" panose="020B0503020204020204" pitchFamily="34" charset="-122"/>
              </a:rPr>
              <a:t>3</a:t>
            </a:r>
            <a:r>
              <a:rPr lang="zh-CN" altLang="en-US" sz="2400" kern="0" dirty="0">
                <a:solidFill>
                  <a:srgbClr val="000000"/>
                </a:solidFill>
                <a:effectLst/>
                <a:latin typeface="微软雅黑" panose="020B0503020204020204" pitchFamily="34" charset="-122"/>
                <a:ea typeface="微软雅黑" panose="020B0503020204020204" pitchFamily="34" charset="-122"/>
              </a:rPr>
              <a:t>个</a:t>
            </a:r>
            <a:r>
              <a:rPr lang="en-US" altLang="zh-CN" sz="2400" kern="0" dirty="0">
                <a:solidFill>
                  <a:srgbClr val="000000"/>
                </a:solidFill>
                <a:effectLst/>
                <a:latin typeface="微软雅黑" panose="020B0503020204020204" pitchFamily="34" charset="-122"/>
                <a:ea typeface="微软雅黑" panose="020B0503020204020204" pitchFamily="34" charset="-122"/>
              </a:rPr>
              <a:t>C</a:t>
            </a:r>
            <a:r>
              <a:rPr lang="zh-CN" altLang="en-US" sz="2400" kern="0" dirty="0">
                <a:solidFill>
                  <a:srgbClr val="000000"/>
                </a:solidFill>
                <a:effectLst/>
                <a:latin typeface="微软雅黑" panose="020B0503020204020204" pitchFamily="34" charset="-122"/>
                <a:ea typeface="微软雅黑" panose="020B0503020204020204" pitchFamily="34" charset="-122"/>
              </a:rPr>
              <a:t>类</a:t>
            </a:r>
            <a:r>
              <a:rPr lang="en-US" altLang="zh-CN" sz="2400" kern="0" dirty="0">
                <a:solidFill>
                  <a:srgbClr val="000000"/>
                </a:solidFill>
                <a:effectLst/>
                <a:latin typeface="微软雅黑" panose="020B0503020204020204" pitchFamily="34" charset="-122"/>
                <a:ea typeface="微软雅黑" panose="020B0503020204020204" pitchFamily="34" charset="-122"/>
              </a:rPr>
              <a:t>IP</a:t>
            </a:r>
            <a:r>
              <a:rPr lang="zh-CN" altLang="en-US" sz="2400" kern="0" dirty="0">
                <a:solidFill>
                  <a:srgbClr val="000000"/>
                </a:solidFill>
                <a:effectLst/>
                <a:latin typeface="微软雅黑" panose="020B0503020204020204" pitchFamily="34" charset="-122"/>
                <a:ea typeface="微软雅黑" panose="020B0503020204020204" pitchFamily="34" charset="-122"/>
              </a:rPr>
              <a:t>地址显然有点浪费。</a:t>
            </a:r>
            <a:endParaRPr lang="en-US" altLang="zh-CN" sz="2400" kern="0" dirty="0">
              <a:solidFill>
                <a:srgbClr val="000000"/>
              </a:solidFill>
              <a:effectLst/>
              <a:latin typeface="微软雅黑" panose="020B0503020204020204" pitchFamily="34" charset="-122"/>
              <a:ea typeface="微软雅黑" panose="020B0503020204020204" pitchFamily="34" charset="-122"/>
            </a:endParaRPr>
          </a:p>
          <a:p>
            <a:pPr marL="457189" indent="-457189" defTabSz="1219170" eaLnBrk="1" hangingPunct="1">
              <a:lnSpc>
                <a:spcPct val="110000"/>
              </a:lnSpc>
              <a:spcBef>
                <a:spcPts val="1600"/>
              </a:spcBef>
              <a:buClr>
                <a:srgbClr val="3333CC"/>
              </a:buClr>
              <a:defRPr/>
            </a:pPr>
            <a:r>
              <a:rPr lang="zh-CN" altLang="en-US" sz="2400" kern="0" dirty="0">
                <a:solidFill>
                  <a:srgbClr val="333399"/>
                </a:solidFill>
                <a:effectLst/>
                <a:latin typeface="微软雅黑" panose="020B0503020204020204" pitchFamily="34" charset="-122"/>
                <a:ea typeface="微软雅黑" panose="020B0503020204020204" pitchFamily="34" charset="-122"/>
              </a:rPr>
              <a:t>子网划分例：</a:t>
            </a:r>
          </a:p>
          <a:p>
            <a:pPr marL="990575" lvl="1" indent="-380990" defTabSz="1219170" eaLnBrk="1" hangingPunct="1">
              <a:lnSpc>
                <a:spcPct val="110000"/>
              </a:lnSpc>
              <a:spcBef>
                <a:spcPts val="800"/>
              </a:spcBef>
              <a:buClr>
                <a:srgbClr val="FF0000"/>
              </a:buClr>
              <a:defRPr/>
            </a:pPr>
            <a:r>
              <a:rPr lang="zh-CN" altLang="en-US" sz="2400" kern="0" dirty="0">
                <a:solidFill>
                  <a:srgbClr val="000000"/>
                </a:solidFill>
                <a:effectLst/>
                <a:latin typeface="微软雅黑" panose="020B0503020204020204" pitchFamily="34" charset="-122"/>
                <a:ea typeface="微软雅黑" panose="020B0503020204020204" pitchFamily="34" charset="-122"/>
              </a:rPr>
              <a:t>设有</a:t>
            </a:r>
            <a:r>
              <a:rPr lang="en-US" altLang="zh-CN" sz="2400" kern="0" dirty="0">
                <a:solidFill>
                  <a:srgbClr val="000000"/>
                </a:solidFill>
                <a:effectLst/>
                <a:latin typeface="微软雅黑" panose="020B0503020204020204" pitchFamily="34" charset="-122"/>
                <a:ea typeface="微软雅黑" panose="020B0503020204020204" pitchFamily="34" charset="-122"/>
              </a:rPr>
              <a:t>C</a:t>
            </a:r>
            <a:r>
              <a:rPr lang="zh-CN" altLang="en-US" sz="2400" kern="0" dirty="0">
                <a:solidFill>
                  <a:srgbClr val="000000"/>
                </a:solidFill>
                <a:effectLst/>
                <a:latin typeface="微软雅黑" panose="020B0503020204020204" pitchFamily="34" charset="-122"/>
                <a:ea typeface="微软雅黑" panose="020B0503020204020204" pitchFamily="34" charset="-122"/>
              </a:rPr>
              <a:t>类网络地址：</a:t>
            </a:r>
            <a:r>
              <a:rPr lang="en-US" altLang="zh-CN" sz="2400" kern="0" dirty="0">
                <a:solidFill>
                  <a:srgbClr val="000000"/>
                </a:solidFill>
                <a:effectLst/>
                <a:latin typeface="微软雅黑" panose="020B0503020204020204" pitchFamily="34" charset="-122"/>
                <a:ea typeface="微软雅黑" panose="020B0503020204020204" pitchFamily="34" charset="-122"/>
              </a:rPr>
              <a:t>192.10.1.0</a:t>
            </a:r>
            <a:r>
              <a:rPr lang="zh-CN" altLang="en-US" sz="2400" kern="0" dirty="0">
                <a:solidFill>
                  <a:srgbClr val="000000"/>
                </a:solidFill>
                <a:effectLst/>
                <a:latin typeface="微软雅黑" panose="020B0503020204020204" pitchFamily="34" charset="-122"/>
                <a:ea typeface="微软雅黑" panose="020B0503020204020204" pitchFamily="34" charset="-122"/>
              </a:rPr>
              <a:t>。  将</a:t>
            </a:r>
            <a:r>
              <a:rPr lang="zh-CN" altLang="en-US" sz="2400" kern="0" dirty="0">
                <a:solidFill>
                  <a:srgbClr val="C00000"/>
                </a:solidFill>
                <a:effectLst/>
                <a:latin typeface="微软雅黑" panose="020B0503020204020204" pitchFamily="34" charset="-122"/>
                <a:ea typeface="微软雅黑" panose="020B0503020204020204" pitchFamily="34" charset="-122"/>
              </a:rPr>
              <a:t>该</a:t>
            </a:r>
            <a:r>
              <a:rPr lang="en-US" altLang="zh-CN" sz="2400" kern="0" dirty="0">
                <a:solidFill>
                  <a:srgbClr val="C00000"/>
                </a:solidFill>
                <a:effectLst/>
                <a:latin typeface="微软雅黑" panose="020B0503020204020204" pitchFamily="34" charset="-122"/>
                <a:ea typeface="微软雅黑" panose="020B0503020204020204" pitchFamily="34" charset="-122"/>
              </a:rPr>
              <a:t>C</a:t>
            </a:r>
            <a:r>
              <a:rPr lang="zh-CN" altLang="en-US" sz="2400" kern="0" dirty="0">
                <a:solidFill>
                  <a:srgbClr val="C00000"/>
                </a:solidFill>
                <a:effectLst/>
                <a:latin typeface="微软雅黑" panose="020B0503020204020204" pitchFamily="34" charset="-122"/>
                <a:ea typeface="微软雅黑" panose="020B0503020204020204" pitchFamily="34" charset="-122"/>
              </a:rPr>
              <a:t>类网划分为</a:t>
            </a:r>
            <a:r>
              <a:rPr lang="en-US" altLang="zh-CN" sz="2400" kern="0" dirty="0">
                <a:solidFill>
                  <a:srgbClr val="C00000"/>
                </a:solidFill>
                <a:effectLst/>
                <a:latin typeface="微软雅黑" panose="020B0503020204020204" pitchFamily="34" charset="-122"/>
                <a:ea typeface="微软雅黑" panose="020B0503020204020204" pitchFamily="34" charset="-122"/>
              </a:rPr>
              <a:t>6</a:t>
            </a:r>
            <a:r>
              <a:rPr lang="zh-CN" altLang="en-US" sz="2400" kern="0" dirty="0">
                <a:solidFill>
                  <a:srgbClr val="C00000"/>
                </a:solidFill>
                <a:effectLst/>
                <a:latin typeface="微软雅黑" panose="020B0503020204020204" pitchFamily="34" charset="-122"/>
                <a:ea typeface="微软雅黑" panose="020B0503020204020204" pitchFamily="34" charset="-122"/>
              </a:rPr>
              <a:t>个子网</a:t>
            </a:r>
          </a:p>
          <a:p>
            <a:pPr marL="457189" indent="-457189" defTabSz="1219170" eaLnBrk="1" hangingPunct="1">
              <a:lnSpc>
                <a:spcPct val="110000"/>
              </a:lnSpc>
              <a:spcBef>
                <a:spcPts val="1600"/>
              </a:spcBef>
              <a:buClr>
                <a:srgbClr val="3333CC"/>
              </a:buClr>
              <a:defRPr/>
            </a:pPr>
            <a:r>
              <a:rPr lang="zh-CN" altLang="en-US" sz="2400" kern="0" dirty="0">
                <a:solidFill>
                  <a:srgbClr val="333399"/>
                </a:solidFill>
                <a:effectLst/>
                <a:latin typeface="微软雅黑" panose="020B0503020204020204" pitchFamily="34" charset="-122"/>
                <a:ea typeface="微软雅黑" panose="020B0503020204020204" pitchFamily="34" charset="-122"/>
              </a:rPr>
              <a:t>利用主机地址中的前</a:t>
            </a:r>
            <a:r>
              <a:rPr lang="en-US" altLang="zh-CN" sz="2400" kern="0" dirty="0">
                <a:solidFill>
                  <a:srgbClr val="333399"/>
                </a:solidFill>
                <a:effectLst/>
                <a:latin typeface="微软雅黑" panose="020B0503020204020204" pitchFamily="34" charset="-122"/>
                <a:ea typeface="微软雅黑" panose="020B0503020204020204" pitchFamily="34" charset="-122"/>
              </a:rPr>
              <a:t>3</a:t>
            </a:r>
            <a:r>
              <a:rPr lang="zh-CN" altLang="en-US" sz="2400" kern="0" dirty="0">
                <a:solidFill>
                  <a:srgbClr val="333399"/>
                </a:solidFill>
                <a:effectLst/>
                <a:latin typeface="微软雅黑" panose="020B0503020204020204" pitchFamily="34" charset="-122"/>
                <a:ea typeface="微软雅黑" panose="020B0503020204020204" pitchFamily="34" charset="-122"/>
              </a:rPr>
              <a:t>位作为标识子网</a:t>
            </a:r>
          </a:p>
        </p:txBody>
      </p:sp>
      <p:sp>
        <p:nvSpPr>
          <p:cNvPr id="18" name="Text Box 4">
            <a:extLst>
              <a:ext uri="{FF2B5EF4-FFF2-40B4-BE49-F238E27FC236}">
                <a16:creationId xmlns:a16="http://schemas.microsoft.com/office/drawing/2014/main" id="{6B6C50B0-8DE0-4059-A235-8B440D545226}"/>
              </a:ext>
            </a:extLst>
          </p:cNvPr>
          <p:cNvSpPr txBox="1">
            <a:spLocks noChangeArrowheads="1"/>
          </p:cNvSpPr>
          <p:nvPr/>
        </p:nvSpPr>
        <p:spPr bwMode="auto">
          <a:xfrm>
            <a:off x="2062592" y="4677139"/>
            <a:ext cx="8161867"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defTabSz="1219170" eaLnBrk="1" fontAlgn="base" hangingPunct="1">
              <a:spcBef>
                <a:spcPct val="50000"/>
              </a:spcBef>
              <a:spcAft>
                <a:spcPct val="0"/>
              </a:spcAft>
              <a:defRPr/>
            </a:pPr>
            <a:r>
              <a:rPr kumimoji="1" lang="en-US" altLang="zh-CN" sz="2667" b="1" kern="0" dirty="0">
                <a:solidFill>
                  <a:srgbClr val="000000"/>
                </a:solidFill>
              </a:rPr>
              <a:t>11000000  00001010  00000001  </a:t>
            </a:r>
            <a:r>
              <a:rPr kumimoji="1" lang="en-US" altLang="zh-CN" sz="2667" b="1" kern="0" dirty="0" err="1">
                <a:solidFill>
                  <a:srgbClr val="000000"/>
                </a:solidFill>
              </a:rPr>
              <a:t>xxxyyyyy</a:t>
            </a:r>
            <a:endParaRPr kumimoji="1" lang="en-US" altLang="zh-CN" sz="2667" b="1" kern="0" dirty="0">
              <a:solidFill>
                <a:srgbClr val="000000"/>
              </a:solidFill>
            </a:endParaRPr>
          </a:p>
        </p:txBody>
      </p:sp>
      <p:sp>
        <p:nvSpPr>
          <p:cNvPr id="19" name="AutoShape 5">
            <a:extLst>
              <a:ext uri="{FF2B5EF4-FFF2-40B4-BE49-F238E27FC236}">
                <a16:creationId xmlns:a16="http://schemas.microsoft.com/office/drawing/2014/main" id="{F7C1A9BA-89FA-41A6-B603-6F03A8847295}"/>
              </a:ext>
            </a:extLst>
          </p:cNvPr>
          <p:cNvSpPr>
            <a:spLocks/>
          </p:cNvSpPr>
          <p:nvPr/>
        </p:nvSpPr>
        <p:spPr bwMode="auto">
          <a:xfrm rot="-5422943">
            <a:off x="4799443" y="2702289"/>
            <a:ext cx="378883" cy="5281084"/>
          </a:xfrm>
          <a:prstGeom prst="leftBrace">
            <a:avLst>
              <a:gd name="adj1" fmla="val 116155"/>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1219170" fontAlgn="base">
              <a:spcBef>
                <a:spcPct val="0"/>
              </a:spcBef>
              <a:spcAft>
                <a:spcPct val="0"/>
              </a:spcAft>
              <a:defRPr/>
            </a:pPr>
            <a:endParaRPr lang="zh-CN" altLang="en-US" sz="2400" kern="0">
              <a:solidFill>
                <a:srgbClr val="000000"/>
              </a:solidFill>
              <a:latin typeface="Tahoma" pitchFamily="34" charset="0"/>
              <a:ea typeface="宋体" pitchFamily="2" charset="-122"/>
            </a:endParaRPr>
          </a:p>
        </p:txBody>
      </p:sp>
      <p:sp>
        <p:nvSpPr>
          <p:cNvPr id="20" name="AutoShape 6">
            <a:extLst>
              <a:ext uri="{FF2B5EF4-FFF2-40B4-BE49-F238E27FC236}">
                <a16:creationId xmlns:a16="http://schemas.microsoft.com/office/drawing/2014/main" id="{507276CB-2F96-43AA-829B-9056D4EFEF2A}"/>
              </a:ext>
            </a:extLst>
          </p:cNvPr>
          <p:cNvSpPr>
            <a:spLocks/>
          </p:cNvSpPr>
          <p:nvPr/>
        </p:nvSpPr>
        <p:spPr bwMode="auto">
          <a:xfrm rot="-5422943">
            <a:off x="8910008" y="4922672"/>
            <a:ext cx="203200" cy="812800"/>
          </a:xfrm>
          <a:prstGeom prst="leftBrace">
            <a:avLst>
              <a:gd name="adj1" fmla="val 33333"/>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1219170" fontAlgn="base">
              <a:spcBef>
                <a:spcPct val="0"/>
              </a:spcBef>
              <a:spcAft>
                <a:spcPct val="0"/>
              </a:spcAft>
              <a:defRPr/>
            </a:pPr>
            <a:endParaRPr lang="zh-CN" altLang="en-US" sz="2400" kern="0">
              <a:solidFill>
                <a:srgbClr val="000000"/>
              </a:solidFill>
              <a:latin typeface="Tahoma" pitchFamily="34" charset="0"/>
              <a:ea typeface="宋体" pitchFamily="2" charset="-122"/>
            </a:endParaRPr>
          </a:p>
        </p:txBody>
      </p:sp>
      <p:sp>
        <p:nvSpPr>
          <p:cNvPr id="21" name="Text Box 7">
            <a:extLst>
              <a:ext uri="{FF2B5EF4-FFF2-40B4-BE49-F238E27FC236}">
                <a16:creationId xmlns:a16="http://schemas.microsoft.com/office/drawing/2014/main" id="{F22674BD-5D2C-4B01-B019-3EF373CEB60B}"/>
              </a:ext>
            </a:extLst>
          </p:cNvPr>
          <p:cNvSpPr txBox="1">
            <a:spLocks noChangeArrowheads="1"/>
          </p:cNvSpPr>
          <p:nvPr/>
        </p:nvSpPr>
        <p:spPr bwMode="auto">
          <a:xfrm>
            <a:off x="4462892" y="5638105"/>
            <a:ext cx="172720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fontAlgn="base">
              <a:spcBef>
                <a:spcPct val="50000"/>
              </a:spcBef>
              <a:spcAft>
                <a:spcPct val="0"/>
              </a:spcAft>
            </a:pPr>
            <a:r>
              <a:rPr kumimoji="1" lang="zh-CN" altLang="en-US" sz="2133" b="1">
                <a:solidFill>
                  <a:srgbClr val="000000"/>
                </a:solidFill>
                <a:latin typeface="华文中宋" pitchFamily="2" charset="-122"/>
                <a:ea typeface="华文中宋" pitchFamily="2" charset="-122"/>
              </a:rPr>
              <a:t>网络号</a:t>
            </a:r>
          </a:p>
        </p:txBody>
      </p:sp>
      <p:sp>
        <p:nvSpPr>
          <p:cNvPr id="22" name="Text Box 8">
            <a:extLst>
              <a:ext uri="{FF2B5EF4-FFF2-40B4-BE49-F238E27FC236}">
                <a16:creationId xmlns:a16="http://schemas.microsoft.com/office/drawing/2014/main" id="{2B6AC2A6-2B34-465C-93A1-BE892D00B70E}"/>
              </a:ext>
            </a:extLst>
          </p:cNvPr>
          <p:cNvSpPr txBox="1">
            <a:spLocks noChangeArrowheads="1"/>
          </p:cNvSpPr>
          <p:nvPr/>
        </p:nvSpPr>
        <p:spPr bwMode="auto">
          <a:xfrm>
            <a:off x="8448575" y="5532273"/>
            <a:ext cx="162560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fontAlgn="base">
              <a:spcBef>
                <a:spcPct val="50000"/>
              </a:spcBef>
              <a:spcAft>
                <a:spcPct val="0"/>
              </a:spcAft>
            </a:pPr>
            <a:r>
              <a:rPr kumimoji="1" lang="zh-CN" altLang="en-US" sz="2133" b="1">
                <a:solidFill>
                  <a:srgbClr val="000000"/>
                </a:solidFill>
                <a:latin typeface="华文中宋" pitchFamily="2" charset="-122"/>
                <a:ea typeface="华文中宋" pitchFamily="2" charset="-122"/>
              </a:rPr>
              <a:t>新的主机号</a:t>
            </a:r>
          </a:p>
        </p:txBody>
      </p:sp>
      <p:sp>
        <p:nvSpPr>
          <p:cNvPr id="23" name="AutoShape 9">
            <a:extLst>
              <a:ext uri="{FF2B5EF4-FFF2-40B4-BE49-F238E27FC236}">
                <a16:creationId xmlns:a16="http://schemas.microsoft.com/office/drawing/2014/main" id="{6DEA0D4E-9D18-4178-A64D-2F7A7C65878A}"/>
              </a:ext>
            </a:extLst>
          </p:cNvPr>
          <p:cNvSpPr>
            <a:spLocks/>
          </p:cNvSpPr>
          <p:nvPr/>
        </p:nvSpPr>
        <p:spPr bwMode="auto">
          <a:xfrm rot="-5422943">
            <a:off x="8164941" y="5125872"/>
            <a:ext cx="203200" cy="406400"/>
          </a:xfrm>
          <a:prstGeom prst="leftBrace">
            <a:avLst>
              <a:gd name="adj1" fmla="val 16667"/>
              <a:gd name="adj2" fmla="val 50000"/>
            </a:avLst>
          </a:prstGeom>
          <a:noFill/>
          <a:ln w="254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1219170" fontAlgn="base">
              <a:spcBef>
                <a:spcPct val="0"/>
              </a:spcBef>
              <a:spcAft>
                <a:spcPct val="0"/>
              </a:spcAft>
              <a:defRPr/>
            </a:pPr>
            <a:endParaRPr lang="zh-CN" altLang="en-US" sz="2400" kern="0">
              <a:solidFill>
                <a:srgbClr val="000000"/>
              </a:solidFill>
              <a:latin typeface="Tahoma" pitchFamily="34" charset="0"/>
              <a:ea typeface="宋体" pitchFamily="2" charset="-122"/>
            </a:endParaRPr>
          </a:p>
        </p:txBody>
      </p:sp>
      <p:sp>
        <p:nvSpPr>
          <p:cNvPr id="24" name="Text Box 10">
            <a:extLst>
              <a:ext uri="{FF2B5EF4-FFF2-40B4-BE49-F238E27FC236}">
                <a16:creationId xmlns:a16="http://schemas.microsoft.com/office/drawing/2014/main" id="{00719EC8-460B-4D90-9E76-A4950188AA4B}"/>
              </a:ext>
            </a:extLst>
          </p:cNvPr>
          <p:cNvSpPr txBox="1">
            <a:spLocks noChangeArrowheads="1"/>
          </p:cNvSpPr>
          <p:nvPr/>
        </p:nvSpPr>
        <p:spPr bwMode="auto">
          <a:xfrm>
            <a:off x="7438925" y="6148224"/>
            <a:ext cx="132080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fontAlgn="base">
              <a:spcBef>
                <a:spcPct val="50000"/>
              </a:spcBef>
              <a:spcAft>
                <a:spcPct val="0"/>
              </a:spcAft>
            </a:pPr>
            <a:r>
              <a:rPr kumimoji="1" lang="zh-CN" altLang="en-US" sz="2133" b="1">
                <a:solidFill>
                  <a:srgbClr val="000000"/>
                </a:solidFill>
                <a:latin typeface="华文中宋" pitchFamily="2" charset="-122"/>
                <a:ea typeface="华文中宋" pitchFamily="2" charset="-122"/>
              </a:rPr>
              <a:t>子网号</a:t>
            </a:r>
          </a:p>
        </p:txBody>
      </p:sp>
      <p:sp>
        <p:nvSpPr>
          <p:cNvPr id="25" name="Line 11">
            <a:extLst>
              <a:ext uri="{FF2B5EF4-FFF2-40B4-BE49-F238E27FC236}">
                <a16:creationId xmlns:a16="http://schemas.microsoft.com/office/drawing/2014/main" id="{918B6228-A774-4659-A465-3C7C71AC2CA1}"/>
              </a:ext>
            </a:extLst>
          </p:cNvPr>
          <p:cNvSpPr>
            <a:spLocks noChangeShapeType="1"/>
          </p:cNvSpPr>
          <p:nvPr/>
        </p:nvSpPr>
        <p:spPr bwMode="auto">
          <a:xfrm flipH="1">
            <a:off x="8071809" y="5555556"/>
            <a:ext cx="192617" cy="624416"/>
          </a:xfrm>
          <a:prstGeom prst="line">
            <a:avLst/>
          </a:prstGeom>
          <a:noFill/>
          <a:ln w="22225">
            <a:solidFill>
              <a:srgbClr val="339966"/>
            </a:solidFill>
            <a:miter lim="800000"/>
            <a:headEnd/>
            <a:tailEnd type="triangle" w="lg" len="lg"/>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a:solidFill>
                <a:srgbClr val="000000"/>
              </a:solidFill>
              <a:latin typeface="华文中宋" pitchFamily="2" charset="-122"/>
              <a:ea typeface="华文中宋" pitchFamily="2" charset="-122"/>
            </a:endParaRPr>
          </a:p>
        </p:txBody>
      </p:sp>
    </p:spTree>
    <p:custDataLst>
      <p:tags r:id="rId1"/>
    </p:custDataLst>
    <p:extLst>
      <p:ext uri="{BB962C8B-B14F-4D97-AF65-F5344CB8AC3E}">
        <p14:creationId xmlns:p14="http://schemas.microsoft.com/office/powerpoint/2010/main" val="379839253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wipe(left)">
                                      <p:cBhvr>
                                        <p:cTn id="11" dur="500"/>
                                        <p:tgtEl>
                                          <p:spTgt spid="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blinds(horizontal)">
                                      <p:cBhvr>
                                        <p:cTn id="16" dur="500"/>
                                        <p:tgtEl>
                                          <p:spTgt spid="1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6">
                                            <p:txEl>
                                              <p:pRg st="3" end="3"/>
                                            </p:txEl>
                                          </p:spTgt>
                                        </p:tgtEl>
                                        <p:attrNameLst>
                                          <p:attrName>style.visibility</p:attrName>
                                        </p:attrNameLst>
                                      </p:cBhvr>
                                      <p:to>
                                        <p:strVal val="visible"/>
                                      </p:to>
                                    </p:set>
                                    <p:animEffect transition="in" filter="wipe(left)">
                                      <p:cBhvr>
                                        <p:cTn id="21" dur="500"/>
                                        <p:tgtEl>
                                          <p:spTgt spid="16">
                                            <p:txEl>
                                              <p:pRg st="3" end="3"/>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wipe(left)">
                                      <p:cBhvr>
                                        <p:cTn id="25" dur="500"/>
                                        <p:tgtEl>
                                          <p:spTgt spid="16">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
                                            <p:txEl>
                                              <p:pRg st="5" end="5"/>
                                            </p:txEl>
                                          </p:spTgt>
                                        </p:tgtEl>
                                        <p:attrNameLst>
                                          <p:attrName>style.visibility</p:attrName>
                                        </p:attrNameLst>
                                      </p:cBhvr>
                                      <p:to>
                                        <p:strVal val="visible"/>
                                      </p:to>
                                    </p:set>
                                    <p:animEffect transition="in" filter="wipe(left)">
                                      <p:cBhvr>
                                        <p:cTn id="30" dur="500"/>
                                        <p:tgtEl>
                                          <p:spTgt spid="16">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linds(horizontal)">
                                      <p:cBhvr>
                                        <p:cTn id="41" dur="500"/>
                                        <p:tgtEl>
                                          <p:spTgt spid="2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linds(horizontal)">
                                      <p:cBhvr>
                                        <p:cTn id="44" dur="500"/>
                                        <p:tgtEl>
                                          <p:spTgt spid="2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linds(horizontal)">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3" grpId="0" animBg="1"/>
      <p:bldP spid="24" grpId="0"/>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子网掩码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6" name="Text Box 3"/>
          <p:cNvSpPr txBox="1">
            <a:spLocks noChangeArrowheads="1"/>
          </p:cNvSpPr>
          <p:nvPr/>
        </p:nvSpPr>
        <p:spPr bwMode="auto">
          <a:xfrm>
            <a:off x="2016964" y="1334133"/>
            <a:ext cx="9621879" cy="16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square">
            <a:spAutoFit/>
          </a:bodyPr>
          <a:lstStyle>
            <a:lvl1pPr marL="266700" indent="-266700" defTabSz="762000" eaLnBrk="0" hangingPunct="0">
              <a:tabLst>
                <a:tab pos="723900" algn="l"/>
              </a:tabLst>
              <a:defRPr>
                <a:solidFill>
                  <a:schemeClr val="tx1"/>
                </a:solidFill>
                <a:latin typeface="Tahoma" pitchFamily="34" charset="0"/>
                <a:ea typeface="宋体" pitchFamily="2" charset="-122"/>
              </a:defRPr>
            </a:lvl1pPr>
            <a:lvl2pPr marL="723900" indent="-277813" defTabSz="762000" eaLnBrk="0" hangingPunct="0">
              <a:tabLst>
                <a:tab pos="723900" algn="l"/>
              </a:tabLst>
              <a:defRPr>
                <a:solidFill>
                  <a:schemeClr val="tx1"/>
                </a:solidFill>
                <a:latin typeface="Tahoma" pitchFamily="34" charset="0"/>
                <a:ea typeface="宋体" pitchFamily="2" charset="-122"/>
              </a:defRPr>
            </a:lvl2pPr>
            <a:lvl3pPr marL="1143000" indent="-228600" defTabSz="762000" eaLnBrk="0" hangingPunct="0">
              <a:tabLst>
                <a:tab pos="723900" algn="l"/>
              </a:tabLst>
              <a:defRPr>
                <a:solidFill>
                  <a:schemeClr val="tx1"/>
                </a:solidFill>
                <a:latin typeface="Tahoma" pitchFamily="34" charset="0"/>
                <a:ea typeface="宋体" pitchFamily="2" charset="-122"/>
              </a:defRPr>
            </a:lvl3pPr>
            <a:lvl4pPr marL="1600200" indent="-228600" defTabSz="762000" eaLnBrk="0" hangingPunct="0">
              <a:tabLst>
                <a:tab pos="723900" algn="l"/>
              </a:tabLst>
              <a:defRPr>
                <a:solidFill>
                  <a:schemeClr val="tx1"/>
                </a:solidFill>
                <a:latin typeface="Tahoma" pitchFamily="34" charset="0"/>
                <a:ea typeface="宋体" pitchFamily="2" charset="-122"/>
              </a:defRPr>
            </a:lvl4pPr>
            <a:lvl5pPr marL="2057400" indent="-228600" defTabSz="762000" eaLnBrk="0" hangingPunct="0">
              <a:tabLst>
                <a:tab pos="723900" algn="l"/>
              </a:tabLst>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tabLst>
                <a:tab pos="723900" algn="l"/>
              </a:tabLs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tabLst>
                <a:tab pos="723900" algn="l"/>
              </a:tabLs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tabLst>
                <a:tab pos="723900" algn="l"/>
              </a:tabLs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tabLst>
                <a:tab pos="723900" algn="l"/>
              </a:tabLst>
              <a:defRPr>
                <a:solidFill>
                  <a:schemeClr val="tx1"/>
                </a:solidFill>
                <a:latin typeface="Tahoma" pitchFamily="34" charset="0"/>
                <a:ea typeface="宋体" pitchFamily="2" charset="-122"/>
              </a:defRPr>
            </a:lvl9pPr>
          </a:lstStyle>
          <a:p>
            <a:pPr algn="just" fontAlgn="base">
              <a:lnSpc>
                <a:spcPct val="110000"/>
              </a:lnSpc>
              <a:spcBef>
                <a:spcPts val="1200"/>
              </a:spcBef>
              <a:spcAft>
                <a:spcPct val="0"/>
              </a:spcAft>
              <a:buClr>
                <a:srgbClr val="000000"/>
              </a:buClr>
              <a:buSzPct val="65000"/>
              <a:buFont typeface="Wingdings" pitchFamily="2" charset="2"/>
              <a:buChar char="n"/>
            </a:pPr>
            <a:r>
              <a:rPr kumimoji="1" lang="zh-CN" altLang="en-US" sz="2800" b="1" dirty="0">
                <a:solidFill>
                  <a:srgbClr val="333399"/>
                </a:solidFill>
                <a:latin typeface="黑体" pitchFamily="49" charset="-122"/>
                <a:ea typeface="黑体" pitchFamily="49" charset="-122"/>
              </a:rPr>
              <a:t>用于确定哪些主机属于同一个子网内。</a:t>
            </a:r>
          </a:p>
          <a:p>
            <a:pPr algn="just" fontAlgn="base">
              <a:lnSpc>
                <a:spcPct val="110000"/>
              </a:lnSpc>
              <a:spcBef>
                <a:spcPts val="1200"/>
              </a:spcBef>
              <a:spcAft>
                <a:spcPct val="0"/>
              </a:spcAft>
              <a:buSzPct val="65000"/>
              <a:buFont typeface="Wingdings" pitchFamily="2" charset="2"/>
              <a:buChar char="n"/>
            </a:pPr>
            <a:r>
              <a:rPr kumimoji="1" lang="zh-CN" altLang="en-US" sz="2800" b="1" dirty="0">
                <a:solidFill>
                  <a:srgbClr val="333399"/>
                </a:solidFill>
                <a:latin typeface="黑体" pitchFamily="49" charset="-122"/>
                <a:ea typeface="黑体" pitchFamily="49" charset="-122"/>
              </a:rPr>
              <a:t>子网掩码格式：</a:t>
            </a:r>
          </a:p>
          <a:p>
            <a:pPr lvl="1" algn="just" fontAlgn="base">
              <a:spcBef>
                <a:spcPct val="25000"/>
              </a:spcBef>
              <a:spcAft>
                <a:spcPct val="5000"/>
              </a:spcAft>
              <a:buClr>
                <a:srgbClr val="FF0000"/>
              </a:buClr>
              <a:buSzPct val="60000"/>
              <a:buFont typeface="Wingdings" pitchFamily="2" charset="2"/>
              <a:buChar char="n"/>
            </a:pPr>
            <a:r>
              <a:rPr kumimoji="1" lang="zh-CN" altLang="en-US" sz="2400" b="1" dirty="0">
                <a:solidFill>
                  <a:srgbClr val="000000"/>
                </a:solidFill>
                <a:latin typeface="黑体" pitchFamily="49" charset="-122"/>
                <a:ea typeface="黑体" pitchFamily="49" charset="-122"/>
              </a:rPr>
              <a:t>网络号</a:t>
            </a:r>
            <a:r>
              <a:rPr kumimoji="1" lang="en-US" altLang="zh-CN" sz="2400" b="1" dirty="0">
                <a:solidFill>
                  <a:srgbClr val="000000"/>
                </a:solidFill>
                <a:latin typeface="黑体" pitchFamily="49" charset="-122"/>
                <a:ea typeface="黑体" pitchFamily="49" charset="-122"/>
              </a:rPr>
              <a:t>(</a:t>
            </a:r>
            <a:r>
              <a:rPr kumimoji="1" lang="zh-CN" altLang="en-US" sz="2400" b="1" dirty="0">
                <a:solidFill>
                  <a:srgbClr val="000000"/>
                </a:solidFill>
                <a:latin typeface="黑体" pitchFamily="49" charset="-122"/>
                <a:ea typeface="黑体" pitchFamily="49" charset="-122"/>
              </a:rPr>
              <a:t>包括子网号</a:t>
            </a:r>
            <a:r>
              <a:rPr kumimoji="1" lang="en-US" altLang="zh-CN" sz="2400" b="1" dirty="0">
                <a:solidFill>
                  <a:srgbClr val="000000"/>
                </a:solidFill>
                <a:latin typeface="黑体" pitchFamily="49" charset="-122"/>
                <a:ea typeface="黑体" pitchFamily="49" charset="-122"/>
              </a:rPr>
              <a:t>)</a:t>
            </a:r>
            <a:r>
              <a:rPr kumimoji="1" lang="zh-CN" altLang="en-US" sz="2400" b="1" dirty="0">
                <a:solidFill>
                  <a:srgbClr val="000000"/>
                </a:solidFill>
                <a:latin typeface="黑体" pitchFamily="49" charset="-122"/>
                <a:ea typeface="黑体" pitchFamily="49" charset="-122"/>
              </a:rPr>
              <a:t>部分全为“</a:t>
            </a:r>
            <a:r>
              <a:rPr kumimoji="1" lang="en-US" altLang="zh-CN" sz="2400" b="1" dirty="0">
                <a:solidFill>
                  <a:srgbClr val="000000"/>
                </a:solidFill>
                <a:latin typeface="黑体" pitchFamily="49" charset="-122"/>
                <a:ea typeface="黑体" pitchFamily="49" charset="-122"/>
              </a:rPr>
              <a:t>1”</a:t>
            </a:r>
            <a:r>
              <a:rPr kumimoji="1" lang="zh-CN" altLang="en-US" sz="2400" b="1" dirty="0">
                <a:solidFill>
                  <a:srgbClr val="000000"/>
                </a:solidFill>
                <a:latin typeface="黑体" pitchFamily="49" charset="-122"/>
                <a:ea typeface="黑体" pitchFamily="49" charset="-122"/>
              </a:rPr>
              <a:t>，主机号部分全为  “</a:t>
            </a:r>
            <a:r>
              <a:rPr kumimoji="1" lang="en-US" altLang="zh-CN" sz="2400" b="1" dirty="0">
                <a:solidFill>
                  <a:srgbClr val="000000"/>
                </a:solidFill>
                <a:latin typeface="黑体" pitchFamily="49" charset="-122"/>
                <a:ea typeface="黑体" pitchFamily="49" charset="-122"/>
              </a:rPr>
              <a:t>0”</a:t>
            </a:r>
            <a:r>
              <a:rPr kumimoji="1" lang="zh-CN" altLang="en-US" sz="2400" b="1" dirty="0">
                <a:solidFill>
                  <a:srgbClr val="000000"/>
                </a:solidFill>
                <a:latin typeface="黑体" pitchFamily="49" charset="-122"/>
                <a:ea typeface="黑体" pitchFamily="49" charset="-122"/>
              </a:rPr>
              <a:t>。</a:t>
            </a:r>
          </a:p>
        </p:txBody>
      </p:sp>
      <p:grpSp>
        <p:nvGrpSpPr>
          <p:cNvPr id="28" name="Group 4"/>
          <p:cNvGrpSpPr>
            <a:grpSpLocks/>
          </p:cNvGrpSpPr>
          <p:nvPr/>
        </p:nvGrpSpPr>
        <p:grpSpPr bwMode="auto">
          <a:xfrm>
            <a:off x="2543306" y="3659997"/>
            <a:ext cx="6686550" cy="1462087"/>
            <a:chOff x="906" y="3294"/>
            <a:chExt cx="4212" cy="921"/>
          </a:xfrm>
        </p:grpSpPr>
        <p:sp>
          <p:nvSpPr>
            <p:cNvPr id="29" name="Rectangle 5"/>
            <p:cNvSpPr>
              <a:spLocks noChangeArrowheads="1"/>
            </p:cNvSpPr>
            <p:nvPr/>
          </p:nvSpPr>
          <p:spPr bwMode="auto">
            <a:xfrm>
              <a:off x="906" y="3294"/>
              <a:ext cx="4127" cy="462"/>
            </a:xfrm>
            <a:prstGeom prst="rect">
              <a:avLst/>
            </a:prstGeom>
            <a:noFill/>
            <a:ln w="254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0" name="Line 6"/>
            <p:cNvSpPr>
              <a:spLocks noChangeShapeType="1"/>
            </p:cNvSpPr>
            <p:nvPr/>
          </p:nvSpPr>
          <p:spPr bwMode="auto">
            <a:xfrm>
              <a:off x="3925" y="3294"/>
              <a:ext cx="0" cy="462"/>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1" name="Line 7"/>
            <p:cNvSpPr>
              <a:spLocks noChangeShapeType="1"/>
            </p:cNvSpPr>
            <p:nvPr/>
          </p:nvSpPr>
          <p:spPr bwMode="auto">
            <a:xfrm>
              <a:off x="906" y="3793"/>
              <a:ext cx="0" cy="287"/>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3" name="Line 8"/>
            <p:cNvSpPr>
              <a:spLocks noChangeShapeType="1"/>
            </p:cNvSpPr>
            <p:nvPr/>
          </p:nvSpPr>
          <p:spPr bwMode="auto">
            <a:xfrm>
              <a:off x="3936" y="3793"/>
              <a:ext cx="0" cy="23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4" name="Line 9"/>
            <p:cNvSpPr>
              <a:spLocks noChangeShapeType="1"/>
            </p:cNvSpPr>
            <p:nvPr/>
          </p:nvSpPr>
          <p:spPr bwMode="auto">
            <a:xfrm>
              <a:off x="5033" y="3793"/>
              <a:ext cx="0" cy="230"/>
            </a:xfrm>
            <a:prstGeom prst="line">
              <a:avLst/>
            </a:prstGeom>
            <a:noFill/>
            <a:ln w="127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5" name="Line 10"/>
            <p:cNvSpPr>
              <a:spLocks noChangeShapeType="1"/>
            </p:cNvSpPr>
            <p:nvPr/>
          </p:nvSpPr>
          <p:spPr bwMode="auto">
            <a:xfrm>
              <a:off x="906" y="3908"/>
              <a:ext cx="3030" cy="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6" name="Line 11"/>
            <p:cNvSpPr>
              <a:spLocks noChangeShapeType="1"/>
            </p:cNvSpPr>
            <p:nvPr/>
          </p:nvSpPr>
          <p:spPr bwMode="auto">
            <a:xfrm>
              <a:off x="3936" y="3908"/>
              <a:ext cx="1097" cy="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37" name="Text Box 12"/>
            <p:cNvSpPr txBox="1">
              <a:spLocks noChangeArrowheads="1"/>
            </p:cNvSpPr>
            <p:nvPr/>
          </p:nvSpPr>
          <p:spPr bwMode="auto">
            <a:xfrm>
              <a:off x="1360" y="3965"/>
              <a:ext cx="22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marL="0" marR="0" lvl="0" indent="0" defTabSz="762000" eaLnBrk="0" fontAlgn="base" latinLnBrk="0" hangingPunct="0">
                <a:lnSpc>
                  <a:spcPct val="10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a:t>
              </a:r>
              <a:r>
                <a:rPr kumimoji="1"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网络号</a:t>
              </a:r>
              <a:r>
                <a:rPr kumimoji="1" lang="en-US" altLang="zh-CN"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a:t>
              </a:r>
              <a:r>
                <a:rPr kumimoji="1"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子网号”部分</a:t>
              </a:r>
            </a:p>
          </p:txBody>
        </p:sp>
        <p:sp>
          <p:nvSpPr>
            <p:cNvPr id="38" name="Text Box 13"/>
            <p:cNvSpPr txBox="1">
              <a:spLocks noChangeArrowheads="1"/>
            </p:cNvSpPr>
            <p:nvPr/>
          </p:nvSpPr>
          <p:spPr bwMode="auto">
            <a:xfrm>
              <a:off x="3764" y="3951"/>
              <a:ext cx="13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marL="0" marR="0" lvl="0" indent="0" defTabSz="762000" eaLnBrk="0" fontAlgn="base" latinLnBrk="0" hangingPunct="0">
                <a:lnSpc>
                  <a:spcPct val="100000"/>
                </a:lnSpc>
                <a:spcBef>
                  <a:spcPct val="50000"/>
                </a:spcBef>
                <a:spcAft>
                  <a:spcPct val="0"/>
                </a:spcAft>
                <a:buClrTx/>
                <a:buSzTx/>
                <a:buFontTx/>
                <a:buNone/>
                <a:tabLst/>
                <a:defRPr/>
              </a:pPr>
              <a:r>
                <a:rPr kumimoji="1" lang="en-US" altLang="zh-CN"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a:t>
              </a:r>
              <a:r>
                <a:rPr kumimoji="1" lang="zh-CN" altLang="en-US" sz="2000" b="1" i="0" u="none" strike="noStrike" kern="0" cap="none" spc="0" normalizeH="0" baseline="0" noProof="0" dirty="0">
                  <a:ln>
                    <a:noFill/>
                  </a:ln>
                  <a:solidFill>
                    <a:srgbClr val="000000"/>
                  </a:solidFill>
                  <a:effectLst/>
                  <a:uLnTx/>
                  <a:uFillTx/>
                  <a:latin typeface="华文中宋" pitchFamily="2" charset="-122"/>
                  <a:ea typeface="华文中宋" pitchFamily="2" charset="-122"/>
                </a:rPr>
                <a:t>主机号”部分</a:t>
              </a:r>
            </a:p>
          </p:txBody>
        </p:sp>
        <p:sp>
          <p:nvSpPr>
            <p:cNvPr id="39" name="Text Box 14"/>
            <p:cNvSpPr txBox="1">
              <a:spLocks noChangeArrowheads="1"/>
            </p:cNvSpPr>
            <p:nvPr/>
          </p:nvSpPr>
          <p:spPr bwMode="auto">
            <a:xfrm>
              <a:off x="931" y="3339"/>
              <a:ext cx="41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marL="0" marR="0" lvl="0" indent="0" algn="just" defTabSz="762000" eaLnBrk="0" fontAlgn="base" latinLnBrk="0" hangingPunct="0">
                <a:lnSpc>
                  <a:spcPct val="100000"/>
                </a:lnSpc>
                <a:spcBef>
                  <a:spcPct val="50000"/>
                </a:spcBef>
                <a:spcAft>
                  <a:spcPct val="0"/>
                </a:spcAft>
                <a:buClrTx/>
                <a:buSzTx/>
                <a:buFontTx/>
                <a:buNone/>
                <a:tabLst/>
                <a:defRPr/>
              </a:pPr>
              <a:r>
                <a:rPr kumimoji="1" lang="en-US" altLang="zh-CN" sz="2800" b="1" i="0" u="none" strike="noStrike" kern="0" cap="none" spc="0" normalizeH="0" baseline="0" noProof="0">
                  <a:ln>
                    <a:noFill/>
                  </a:ln>
                  <a:solidFill>
                    <a:srgbClr val="000000"/>
                  </a:solidFill>
                  <a:effectLst/>
                  <a:uLnTx/>
                  <a:uFillTx/>
                  <a:latin typeface="Times New Roman" pitchFamily="18" charset="0"/>
                  <a:ea typeface="宋体" pitchFamily="2" charset="-122"/>
                </a:rPr>
                <a:t>11  … … … … … … … …  11    00 …. 00</a:t>
              </a:r>
              <a:endParaRPr kumimoji="1" lang="en-US" altLang="zh-CN" sz="2800" b="1" i="0" u="none" strike="noStrike" kern="0" cap="none" spc="0" normalizeH="0" baseline="0" noProof="0">
                <a:ln>
                  <a:noFill/>
                </a:ln>
                <a:solidFill>
                  <a:srgbClr val="000000"/>
                </a:solidFill>
                <a:effectLst/>
                <a:uLnTx/>
                <a:uFillTx/>
                <a:latin typeface="CordiaUPC" pitchFamily="34" charset="-34"/>
                <a:ea typeface="宋体" pitchFamily="2" charset="-122"/>
              </a:endParaRPr>
            </a:p>
          </p:txBody>
        </p:sp>
      </p:grpSp>
    </p:spTree>
    <p:custDataLst>
      <p:tags r:id="rId1"/>
    </p:custDataLst>
    <p:extLst>
      <p:ext uri="{BB962C8B-B14F-4D97-AF65-F5344CB8AC3E}">
        <p14:creationId xmlns:p14="http://schemas.microsoft.com/office/powerpoint/2010/main" val="61594299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wipe(left)">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linds(horizontal)">
                                      <p:cBhvr>
                                        <p:cTn id="12" dur="500"/>
                                        <p:tgtEl>
                                          <p:spTgt spid="26">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blinds(horizontal)">
                                      <p:cBhvr>
                                        <p:cTn id="16" dur="500"/>
                                        <p:tgtEl>
                                          <p:spTgt spid="26">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01</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2672747"/>
              <a:ext cx="5756555" cy="1569660"/>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计算机网络的基本概念和发展</a:t>
              </a:r>
            </a:p>
          </p:txBody>
        </p:sp>
      </p:grpSp>
    </p:spTree>
    <p:extLst>
      <p:ext uri="{BB962C8B-B14F-4D97-AF65-F5344CB8AC3E}">
        <p14:creationId xmlns:p14="http://schemas.microsoft.com/office/powerpoint/2010/main" val="1618081177"/>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子网掩码</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举例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4" name="Rectangle 3"/>
          <p:cNvSpPr>
            <a:spLocks noChangeArrowheads="1"/>
          </p:cNvSpPr>
          <p:nvPr/>
        </p:nvSpPr>
        <p:spPr bwMode="auto">
          <a:xfrm>
            <a:off x="1549893" y="1075455"/>
            <a:ext cx="9125452"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square">
            <a:spAutoFit/>
          </a:bodyPr>
          <a:lstStyle/>
          <a:p>
            <a:pPr defTabSz="762000" eaLnBrk="0" fontAlgn="base" hangingPunct="0">
              <a:spcBef>
                <a:spcPct val="50000"/>
              </a:spcBef>
              <a:spcAft>
                <a:spcPct val="0"/>
              </a:spcAft>
            </a:pPr>
            <a:r>
              <a:rPr kumimoji="1" lang="zh-CN" altLang="en-US" sz="2800" b="1" dirty="0">
                <a:solidFill>
                  <a:srgbClr val="000000"/>
                </a:solidFill>
                <a:latin typeface="黑体" pitchFamily="49" charset="-122"/>
                <a:ea typeface="黑体" pitchFamily="49" charset="-122"/>
              </a:rPr>
              <a:t>设：网络号</a:t>
            </a:r>
            <a:r>
              <a:rPr kumimoji="1" lang="en-US" altLang="zh-CN" sz="2800" b="1" dirty="0">
                <a:solidFill>
                  <a:srgbClr val="000000"/>
                </a:solidFill>
                <a:latin typeface="黑体" pitchFamily="49" charset="-122"/>
                <a:ea typeface="黑体" pitchFamily="49" charset="-122"/>
              </a:rPr>
              <a:t>24</a:t>
            </a:r>
            <a:r>
              <a:rPr kumimoji="1" lang="zh-CN" altLang="en-US" sz="2800" b="1" dirty="0">
                <a:solidFill>
                  <a:srgbClr val="000000"/>
                </a:solidFill>
                <a:latin typeface="黑体" pitchFamily="49" charset="-122"/>
                <a:ea typeface="黑体" pitchFamily="49" charset="-122"/>
              </a:rPr>
              <a:t>位，子网号</a:t>
            </a:r>
            <a:r>
              <a:rPr kumimoji="1" lang="en-US" altLang="zh-CN" sz="2800" b="1" dirty="0">
                <a:solidFill>
                  <a:srgbClr val="000000"/>
                </a:solidFill>
                <a:latin typeface="黑体" pitchFamily="49" charset="-122"/>
                <a:ea typeface="黑体" pitchFamily="49" charset="-122"/>
              </a:rPr>
              <a:t>3</a:t>
            </a:r>
            <a:r>
              <a:rPr kumimoji="1" lang="zh-CN" altLang="en-US" sz="2800" b="1" dirty="0">
                <a:solidFill>
                  <a:srgbClr val="000000"/>
                </a:solidFill>
                <a:latin typeface="黑体" pitchFamily="49" charset="-122"/>
                <a:ea typeface="黑体" pitchFamily="49" charset="-122"/>
              </a:rPr>
              <a:t>位。则子网掩码为：</a:t>
            </a:r>
          </a:p>
          <a:p>
            <a:pPr defTabSz="762000" eaLnBrk="0" fontAlgn="base" hangingPunct="0">
              <a:spcBef>
                <a:spcPct val="50000"/>
              </a:spcBef>
              <a:spcAft>
                <a:spcPct val="0"/>
              </a:spcAft>
            </a:pPr>
            <a:r>
              <a:rPr kumimoji="1" lang="zh-CN" altLang="en-US" sz="2800" b="1" dirty="0">
                <a:solidFill>
                  <a:srgbClr val="000000"/>
                </a:solidFill>
                <a:latin typeface="Times New Roman" pitchFamily="18" charset="0"/>
                <a:ea typeface="宋体" pitchFamily="2" charset="-122"/>
              </a:rPr>
              <a:t>      </a:t>
            </a:r>
            <a:r>
              <a:rPr kumimoji="1" lang="zh-CN" altLang="en-US" sz="2800" b="1" u="sng" dirty="0">
                <a:solidFill>
                  <a:srgbClr val="000000"/>
                </a:solidFill>
                <a:latin typeface="Times New Roman" pitchFamily="18" charset="0"/>
                <a:ea typeface="宋体" pitchFamily="2" charset="-122"/>
              </a:rPr>
              <a:t> </a:t>
            </a:r>
            <a:r>
              <a:rPr kumimoji="1" lang="en-US" altLang="zh-CN" sz="2800" b="1" u="sng" dirty="0">
                <a:solidFill>
                  <a:srgbClr val="000000"/>
                </a:solidFill>
                <a:latin typeface="Times New Roman" pitchFamily="18" charset="0"/>
                <a:ea typeface="宋体" pitchFamily="2" charset="-122"/>
              </a:rPr>
              <a:t>11111111</a:t>
            </a:r>
            <a:r>
              <a:rPr kumimoji="1" lang="en-US" altLang="zh-CN" sz="2800" b="1" dirty="0">
                <a:solidFill>
                  <a:srgbClr val="000000"/>
                </a:solidFill>
                <a:latin typeface="Times New Roman" pitchFamily="18" charset="0"/>
                <a:ea typeface="宋体" pitchFamily="2" charset="-122"/>
              </a:rPr>
              <a:t>   </a:t>
            </a:r>
            <a:r>
              <a:rPr kumimoji="1" lang="en-US" altLang="zh-CN" sz="2800" b="1" u="sng" dirty="0">
                <a:solidFill>
                  <a:srgbClr val="000000"/>
                </a:solidFill>
                <a:latin typeface="Times New Roman" pitchFamily="18" charset="0"/>
                <a:ea typeface="宋体" pitchFamily="2" charset="-122"/>
              </a:rPr>
              <a:t>11111111</a:t>
            </a:r>
            <a:r>
              <a:rPr kumimoji="1" lang="en-US" altLang="zh-CN" sz="2800" b="1" dirty="0">
                <a:solidFill>
                  <a:srgbClr val="000000"/>
                </a:solidFill>
                <a:latin typeface="Times New Roman" pitchFamily="18" charset="0"/>
                <a:ea typeface="宋体" pitchFamily="2" charset="-122"/>
              </a:rPr>
              <a:t>   </a:t>
            </a:r>
            <a:r>
              <a:rPr kumimoji="1" lang="en-US" altLang="zh-CN" sz="2800" b="1" u="sng" dirty="0">
                <a:solidFill>
                  <a:srgbClr val="000000"/>
                </a:solidFill>
                <a:latin typeface="Times New Roman" pitchFamily="18" charset="0"/>
                <a:ea typeface="宋体" pitchFamily="2" charset="-122"/>
              </a:rPr>
              <a:t>11111111</a:t>
            </a:r>
            <a:r>
              <a:rPr kumimoji="1" lang="en-US" altLang="zh-CN" sz="2800" b="1" dirty="0">
                <a:solidFill>
                  <a:srgbClr val="000000"/>
                </a:solidFill>
                <a:latin typeface="Times New Roman" pitchFamily="18" charset="0"/>
                <a:ea typeface="宋体" pitchFamily="2" charset="-122"/>
              </a:rPr>
              <a:t>   </a:t>
            </a:r>
            <a:r>
              <a:rPr kumimoji="1" lang="en-US" altLang="zh-CN" sz="2800" b="1" u="sng" dirty="0">
                <a:solidFill>
                  <a:srgbClr val="000000"/>
                </a:solidFill>
                <a:latin typeface="Times New Roman" pitchFamily="18" charset="0"/>
                <a:ea typeface="宋体" pitchFamily="2" charset="-122"/>
              </a:rPr>
              <a:t>11100000</a:t>
            </a:r>
          </a:p>
          <a:p>
            <a:pPr defTabSz="762000" eaLnBrk="0" fontAlgn="base" hangingPunct="0">
              <a:spcBef>
                <a:spcPct val="50000"/>
              </a:spcBef>
              <a:spcAft>
                <a:spcPct val="0"/>
              </a:spcAft>
            </a:pPr>
            <a:r>
              <a:rPr kumimoji="1" lang="zh-CN" altLang="en-US" sz="2400" b="1" dirty="0">
                <a:solidFill>
                  <a:srgbClr val="000000"/>
                </a:solidFill>
                <a:latin typeface="Times New Roman" pitchFamily="18" charset="0"/>
                <a:ea typeface="宋体" pitchFamily="2" charset="-122"/>
              </a:rPr>
              <a:t>即      </a:t>
            </a:r>
            <a:r>
              <a:rPr kumimoji="1" lang="en-US" altLang="zh-CN" sz="2400" b="1" dirty="0">
                <a:solidFill>
                  <a:srgbClr val="000000"/>
                </a:solidFill>
                <a:latin typeface="Times New Roman" pitchFamily="18" charset="0"/>
                <a:ea typeface="宋体" pitchFamily="2" charset="-122"/>
              </a:rPr>
              <a:t>255      .       255     .      255      .     224</a:t>
            </a:r>
          </a:p>
          <a:p>
            <a:pPr defTabSz="762000" eaLnBrk="0" fontAlgn="base" hangingPunct="0">
              <a:spcBef>
                <a:spcPct val="50000"/>
              </a:spcBef>
              <a:spcAft>
                <a:spcPct val="0"/>
              </a:spcAft>
            </a:pPr>
            <a:endParaRPr kumimoji="1" lang="en-US" altLang="zh-CN" sz="2400" b="1" i="1" dirty="0">
              <a:solidFill>
                <a:srgbClr val="000000"/>
              </a:solidFill>
              <a:latin typeface="Times New Roman" pitchFamily="18" charset="0"/>
              <a:ea typeface="宋体" pitchFamily="2" charset="-122"/>
            </a:endParaRPr>
          </a:p>
          <a:p>
            <a:pPr defTabSz="762000" eaLnBrk="0" fontAlgn="base" hangingPunct="0">
              <a:spcBef>
                <a:spcPct val="50000"/>
              </a:spcBef>
              <a:spcAft>
                <a:spcPct val="0"/>
              </a:spcAft>
            </a:pPr>
            <a:r>
              <a:rPr kumimoji="1" lang="zh-CN" altLang="en-US" sz="2800" b="1" i="1" dirty="0">
                <a:solidFill>
                  <a:srgbClr val="000000"/>
                </a:solidFill>
                <a:latin typeface="华文中宋" pitchFamily="2" charset="-122"/>
                <a:ea typeface="华文中宋" pitchFamily="2" charset="-122"/>
              </a:rPr>
              <a:t>缺省子网掩码</a:t>
            </a:r>
            <a:r>
              <a:rPr kumimoji="1" lang="zh-CN" altLang="en-US" sz="2800" b="1" i="1" dirty="0">
                <a:solidFill>
                  <a:srgbClr val="000000"/>
                </a:solidFill>
                <a:latin typeface="Times New Roman" pitchFamily="18" charset="0"/>
                <a:ea typeface="宋体" pitchFamily="2" charset="-122"/>
              </a:rPr>
              <a:t>：</a:t>
            </a:r>
            <a:r>
              <a:rPr kumimoji="1" lang="en-US" altLang="zh-CN" sz="2800" b="1" i="1" dirty="0">
                <a:solidFill>
                  <a:srgbClr val="000000"/>
                </a:solidFill>
                <a:latin typeface="Times New Roman" pitchFamily="18" charset="0"/>
                <a:ea typeface="宋体" pitchFamily="2" charset="-122"/>
              </a:rPr>
              <a:t>A</a:t>
            </a:r>
            <a:r>
              <a:rPr kumimoji="1" lang="zh-CN" altLang="en-US" sz="2800" b="1" i="1" dirty="0">
                <a:solidFill>
                  <a:srgbClr val="000000"/>
                </a:solidFill>
                <a:latin typeface="Times New Roman" pitchFamily="18" charset="0"/>
                <a:ea typeface="宋体" pitchFamily="2" charset="-122"/>
              </a:rPr>
              <a:t>类：</a:t>
            </a:r>
            <a:r>
              <a:rPr kumimoji="1" lang="en-US" altLang="zh-CN" sz="2800" b="1" i="1" dirty="0">
                <a:solidFill>
                  <a:srgbClr val="000000"/>
                </a:solidFill>
                <a:latin typeface="Times New Roman" pitchFamily="18" charset="0"/>
                <a:ea typeface="宋体" pitchFamily="2" charset="-122"/>
              </a:rPr>
              <a:t>255.0.0.0	                                                                              </a:t>
            </a:r>
          </a:p>
          <a:p>
            <a:pPr defTabSz="762000" eaLnBrk="0" fontAlgn="base" hangingPunct="0">
              <a:spcBef>
                <a:spcPct val="50000"/>
              </a:spcBef>
              <a:spcAft>
                <a:spcPct val="0"/>
              </a:spcAft>
            </a:pPr>
            <a:r>
              <a:rPr kumimoji="1" lang="en-US" altLang="zh-CN" sz="2800" b="1" i="1" dirty="0">
                <a:solidFill>
                  <a:srgbClr val="000000"/>
                </a:solidFill>
                <a:latin typeface="Times New Roman" pitchFamily="18" charset="0"/>
                <a:ea typeface="宋体" pitchFamily="2" charset="-122"/>
              </a:rPr>
              <a:t>                            B</a:t>
            </a:r>
            <a:r>
              <a:rPr kumimoji="1" lang="zh-CN" altLang="en-US" sz="2800" b="1" i="1" dirty="0">
                <a:solidFill>
                  <a:srgbClr val="000000"/>
                </a:solidFill>
                <a:latin typeface="Times New Roman" pitchFamily="18" charset="0"/>
                <a:ea typeface="宋体" pitchFamily="2" charset="-122"/>
              </a:rPr>
              <a:t>类：</a:t>
            </a:r>
            <a:r>
              <a:rPr kumimoji="1" lang="en-US" altLang="zh-CN" sz="2800" b="1" i="1" dirty="0">
                <a:solidFill>
                  <a:srgbClr val="000000"/>
                </a:solidFill>
                <a:latin typeface="Times New Roman" pitchFamily="18" charset="0"/>
                <a:ea typeface="宋体" pitchFamily="2" charset="-122"/>
              </a:rPr>
              <a:t>255.255.0.0	                                                                                   </a:t>
            </a:r>
          </a:p>
          <a:p>
            <a:pPr defTabSz="762000" eaLnBrk="0" fontAlgn="base" hangingPunct="0">
              <a:spcBef>
                <a:spcPct val="50000"/>
              </a:spcBef>
              <a:spcAft>
                <a:spcPct val="0"/>
              </a:spcAft>
            </a:pPr>
            <a:r>
              <a:rPr kumimoji="1" lang="en-US" altLang="zh-CN" sz="2800" b="1" i="1" dirty="0">
                <a:solidFill>
                  <a:srgbClr val="000000"/>
                </a:solidFill>
                <a:latin typeface="Times New Roman" pitchFamily="18" charset="0"/>
                <a:ea typeface="宋体" pitchFamily="2" charset="-122"/>
              </a:rPr>
              <a:t>                            C</a:t>
            </a:r>
            <a:r>
              <a:rPr kumimoji="1" lang="zh-CN" altLang="en-US" sz="2800" b="1" i="1" dirty="0">
                <a:solidFill>
                  <a:srgbClr val="000000"/>
                </a:solidFill>
                <a:latin typeface="Times New Roman" pitchFamily="18" charset="0"/>
                <a:ea typeface="宋体" pitchFamily="2" charset="-122"/>
              </a:rPr>
              <a:t>类：</a:t>
            </a:r>
            <a:r>
              <a:rPr kumimoji="1" lang="en-US" altLang="zh-CN" sz="2800" b="1" i="1" dirty="0">
                <a:solidFill>
                  <a:srgbClr val="000000"/>
                </a:solidFill>
                <a:latin typeface="Times New Roman" pitchFamily="18" charset="0"/>
                <a:ea typeface="宋体" pitchFamily="2" charset="-122"/>
              </a:rPr>
              <a:t>255.255.255.0</a:t>
            </a:r>
          </a:p>
        </p:txBody>
      </p:sp>
      <p:sp>
        <p:nvSpPr>
          <p:cNvPr id="25" name="圆角矩形标注 24"/>
          <p:cNvSpPr>
            <a:spLocks noChangeArrowheads="1"/>
          </p:cNvSpPr>
          <p:nvPr/>
        </p:nvSpPr>
        <p:spPr bwMode="auto">
          <a:xfrm>
            <a:off x="7890521" y="3055727"/>
            <a:ext cx="1368425" cy="1008063"/>
          </a:xfrm>
          <a:prstGeom prst="wedgeRoundRectCallout">
            <a:avLst>
              <a:gd name="adj1" fmla="val -180073"/>
              <a:gd name="adj2" fmla="val -136483"/>
              <a:gd name="adj3" fmla="val 16667"/>
            </a:avLst>
          </a:prstGeom>
          <a:noFill/>
          <a:ln w="1905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fontAlgn="base">
              <a:spcBef>
                <a:spcPct val="0"/>
              </a:spcBef>
              <a:spcAft>
                <a:spcPct val="0"/>
              </a:spcAft>
            </a:pPr>
            <a:r>
              <a:rPr lang="zh-CN" altLang="en-US" b="1">
                <a:solidFill>
                  <a:srgbClr val="000000"/>
                </a:solidFill>
                <a:latin typeface="华文中宋" pitchFamily="2" charset="-122"/>
                <a:ea typeface="华文中宋" pitchFamily="2" charset="-122"/>
              </a:rPr>
              <a:t>所有网络</a:t>
            </a:r>
            <a:endParaRPr lang="en-US" altLang="zh-CN" b="1">
              <a:solidFill>
                <a:srgbClr val="000000"/>
              </a:solidFill>
              <a:latin typeface="华文中宋" pitchFamily="2" charset="-122"/>
              <a:ea typeface="华文中宋" pitchFamily="2" charset="-122"/>
            </a:endParaRPr>
          </a:p>
          <a:p>
            <a:pPr fontAlgn="base">
              <a:spcBef>
                <a:spcPct val="0"/>
              </a:spcBef>
              <a:spcAft>
                <a:spcPct val="0"/>
              </a:spcAft>
            </a:pPr>
            <a:r>
              <a:rPr lang="zh-CN" altLang="en-US" b="1">
                <a:solidFill>
                  <a:srgbClr val="000000"/>
                </a:solidFill>
                <a:latin typeface="华文中宋" pitchFamily="2" charset="-122"/>
                <a:ea typeface="华文中宋" pitchFamily="2" charset="-122"/>
              </a:rPr>
              <a:t>号为</a:t>
            </a:r>
            <a:r>
              <a:rPr lang="en-US" altLang="zh-CN" b="1">
                <a:solidFill>
                  <a:srgbClr val="000000"/>
                </a:solidFill>
                <a:latin typeface="华文中宋" pitchFamily="2" charset="-122"/>
                <a:ea typeface="华文中宋" pitchFamily="2" charset="-122"/>
              </a:rPr>
              <a:t>1</a:t>
            </a:r>
            <a:r>
              <a:rPr lang="zh-CN" altLang="en-US" b="1">
                <a:solidFill>
                  <a:srgbClr val="000000"/>
                </a:solidFill>
                <a:latin typeface="华文中宋" pitchFamily="2" charset="-122"/>
                <a:ea typeface="华文中宋" pitchFamily="2" charset="-122"/>
              </a:rPr>
              <a:t>，主</a:t>
            </a:r>
            <a:endParaRPr lang="en-US" altLang="zh-CN" b="1">
              <a:solidFill>
                <a:srgbClr val="000000"/>
              </a:solidFill>
              <a:latin typeface="华文中宋" pitchFamily="2" charset="-122"/>
              <a:ea typeface="华文中宋" pitchFamily="2" charset="-122"/>
            </a:endParaRPr>
          </a:p>
          <a:p>
            <a:pPr fontAlgn="base">
              <a:spcBef>
                <a:spcPct val="0"/>
              </a:spcBef>
              <a:spcAft>
                <a:spcPct val="0"/>
              </a:spcAft>
            </a:pPr>
            <a:r>
              <a:rPr lang="zh-CN" altLang="en-US" b="1">
                <a:solidFill>
                  <a:srgbClr val="000000"/>
                </a:solidFill>
                <a:latin typeface="华文中宋" pitchFamily="2" charset="-122"/>
                <a:ea typeface="华文中宋" pitchFamily="2" charset="-122"/>
              </a:rPr>
              <a:t>机号为</a:t>
            </a:r>
            <a:r>
              <a:rPr lang="en-US" altLang="zh-CN" b="1">
                <a:solidFill>
                  <a:srgbClr val="000000"/>
                </a:solidFill>
                <a:latin typeface="华文中宋" pitchFamily="2" charset="-122"/>
                <a:ea typeface="华文中宋" pitchFamily="2" charset="-122"/>
              </a:rPr>
              <a:t>0</a:t>
            </a:r>
            <a:r>
              <a:rPr lang="zh-CN" altLang="en-US" b="1">
                <a:solidFill>
                  <a:srgbClr val="000000"/>
                </a:solidFill>
                <a:latin typeface="华文中宋" pitchFamily="2" charset="-122"/>
                <a:ea typeface="华文中宋" pitchFamily="2" charset="-122"/>
              </a:rPr>
              <a:t>。</a:t>
            </a:r>
          </a:p>
        </p:txBody>
      </p:sp>
    </p:spTree>
    <p:custDataLst>
      <p:tags r:id="rId1"/>
    </p:custDataLst>
    <p:extLst>
      <p:ext uri="{BB962C8B-B14F-4D97-AF65-F5344CB8AC3E}">
        <p14:creationId xmlns:p14="http://schemas.microsoft.com/office/powerpoint/2010/main" val="216416759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strips(downRigh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strips(downRight)">
                                      <p:cBhvr>
                                        <p:cTn id="12" dur="500"/>
                                        <p:tgtEl>
                                          <p:spTgt spid="24">
                                            <p:txEl>
                                              <p:pRg st="1" end="1"/>
                                            </p:txEl>
                                          </p:spTgt>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4">
                                            <p:txEl>
                                              <p:pRg st="2" end="2"/>
                                            </p:txEl>
                                          </p:spTgt>
                                        </p:tgtEl>
                                        <p:attrNameLst>
                                          <p:attrName>style.visibility</p:attrName>
                                        </p:attrNameLst>
                                      </p:cBhvr>
                                      <p:to>
                                        <p:strVal val="visible"/>
                                      </p:to>
                                    </p:set>
                                    <p:animEffect transition="in" filter="strips(downRight)">
                                      <p:cBhvr>
                                        <p:cTn id="16" dur="500"/>
                                        <p:tgtEl>
                                          <p:spTgt spid="2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6" fill="hold" nodeType="clickEffect">
                                  <p:stCondLst>
                                    <p:cond delay="0"/>
                                  </p:stCondLst>
                                  <p:childTnLst>
                                    <p:set>
                                      <p:cBhvr>
                                        <p:cTn id="25" dur="1" fill="hold">
                                          <p:stCondLst>
                                            <p:cond delay="0"/>
                                          </p:stCondLst>
                                        </p:cTn>
                                        <p:tgtEl>
                                          <p:spTgt spid="24">
                                            <p:txEl>
                                              <p:pRg st="4" end="4"/>
                                            </p:txEl>
                                          </p:spTgt>
                                        </p:tgtEl>
                                        <p:attrNameLst>
                                          <p:attrName>style.visibility</p:attrName>
                                        </p:attrNameLst>
                                      </p:cBhvr>
                                      <p:to>
                                        <p:strVal val="visible"/>
                                      </p:to>
                                    </p:set>
                                    <p:animEffect transition="in" filter="strips(downRight)">
                                      <p:cBhvr>
                                        <p:cTn id="26" dur="500"/>
                                        <p:tgtEl>
                                          <p:spTgt spid="24">
                                            <p:txEl>
                                              <p:pRg st="4" end="4"/>
                                            </p:txEl>
                                          </p:spTgt>
                                        </p:tgtEl>
                                      </p:cBhvr>
                                    </p:animEffect>
                                  </p:childTnLst>
                                </p:cTn>
                              </p:par>
                            </p:childTnLst>
                          </p:cTn>
                        </p:par>
                        <p:par>
                          <p:cTn id="27" fill="hold">
                            <p:stCondLst>
                              <p:cond delay="500"/>
                            </p:stCondLst>
                            <p:childTnLst>
                              <p:par>
                                <p:cTn id="28" presetID="18" presetClass="entr" presetSubtype="6" fill="hold" nodeType="afterEffect">
                                  <p:stCondLst>
                                    <p:cond delay="0"/>
                                  </p:stCondLst>
                                  <p:childTnLst>
                                    <p:set>
                                      <p:cBhvr>
                                        <p:cTn id="29" dur="1" fill="hold">
                                          <p:stCondLst>
                                            <p:cond delay="0"/>
                                          </p:stCondLst>
                                        </p:cTn>
                                        <p:tgtEl>
                                          <p:spTgt spid="24">
                                            <p:txEl>
                                              <p:pRg st="5" end="5"/>
                                            </p:txEl>
                                          </p:spTgt>
                                        </p:tgtEl>
                                        <p:attrNameLst>
                                          <p:attrName>style.visibility</p:attrName>
                                        </p:attrNameLst>
                                      </p:cBhvr>
                                      <p:to>
                                        <p:strVal val="visible"/>
                                      </p:to>
                                    </p:set>
                                    <p:animEffect transition="in" filter="strips(downRight)">
                                      <p:cBhvr>
                                        <p:cTn id="30" dur="500"/>
                                        <p:tgtEl>
                                          <p:spTgt spid="24">
                                            <p:txEl>
                                              <p:pRg st="5" end="5"/>
                                            </p:txEl>
                                          </p:spTgt>
                                        </p:tgtEl>
                                      </p:cBhvr>
                                    </p:animEffect>
                                  </p:childTnLst>
                                </p:cTn>
                              </p:par>
                            </p:childTnLst>
                          </p:cTn>
                        </p:par>
                        <p:par>
                          <p:cTn id="31" fill="hold">
                            <p:stCondLst>
                              <p:cond delay="1000"/>
                            </p:stCondLst>
                            <p:childTnLst>
                              <p:par>
                                <p:cTn id="32" presetID="18" presetClass="entr" presetSubtype="6" fill="hold" nodeType="afterEffect">
                                  <p:stCondLst>
                                    <p:cond delay="0"/>
                                  </p:stCondLst>
                                  <p:childTnLst>
                                    <p:set>
                                      <p:cBhvr>
                                        <p:cTn id="33" dur="1" fill="hold">
                                          <p:stCondLst>
                                            <p:cond delay="0"/>
                                          </p:stCondLst>
                                        </p:cTn>
                                        <p:tgtEl>
                                          <p:spTgt spid="24">
                                            <p:txEl>
                                              <p:pRg st="6" end="6"/>
                                            </p:txEl>
                                          </p:spTgt>
                                        </p:tgtEl>
                                        <p:attrNameLst>
                                          <p:attrName>style.visibility</p:attrName>
                                        </p:attrNameLst>
                                      </p:cBhvr>
                                      <p:to>
                                        <p:strVal val="visible"/>
                                      </p:to>
                                    </p:set>
                                    <p:animEffect transition="in" filter="strips(downRight)">
                                      <p:cBhvr>
                                        <p:cTn id="34" dur="5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子网掩码</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9" name="Rectangle 3"/>
          <p:cNvSpPr>
            <a:spLocks noChangeArrowheads="1"/>
          </p:cNvSpPr>
          <p:nvPr/>
        </p:nvSpPr>
        <p:spPr bwMode="auto">
          <a:xfrm>
            <a:off x="714501" y="800228"/>
            <a:ext cx="10875244"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square">
            <a:spAutoFit/>
          </a:bodyPr>
          <a:lstStyle/>
          <a:p>
            <a:pPr defTabSz="762000" eaLnBrk="0" fontAlgn="base" hangingPunct="0">
              <a:spcBef>
                <a:spcPct val="50000"/>
              </a:spcBef>
              <a:spcAft>
                <a:spcPct val="0"/>
              </a:spcAft>
            </a:pPr>
            <a:r>
              <a:rPr lang="zh-CN" altLang="en-US" sz="2400" b="1" dirty="0">
                <a:latin typeface="微软雅黑" panose="020B0503020204020204" pitchFamily="34" charset="-122"/>
                <a:ea typeface="微软雅黑" panose="020B0503020204020204" pitchFamily="34" charset="-122"/>
              </a:rPr>
              <a:t>若已知</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地址和子网掩码，则只要用子网掩码和</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地址进行“与”操作即可得到网络地址。</a:t>
            </a:r>
          </a:p>
          <a:p>
            <a:pPr defTabSz="762000" eaLnBrk="0" fontAlgn="base" hangingPunct="0">
              <a:spcBef>
                <a:spcPct val="50000"/>
              </a:spcBef>
              <a:spcAft>
                <a:spcPct val="0"/>
              </a:spcAft>
            </a:pP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子网掩码∧ </a:t>
            </a:r>
            <a:r>
              <a:rPr kumimoji="1" lang="en-US" altLang="zh-CN"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IP</a:t>
            </a: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地址，结果就是该 </a:t>
            </a:r>
            <a:r>
              <a:rPr kumimoji="1" lang="en-US" altLang="zh-CN"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IP</a:t>
            </a: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地址的网络号。</a:t>
            </a:r>
          </a:p>
          <a:p>
            <a:pPr defTabSz="762000" eaLnBrk="0" fontAlgn="base" hangingPunct="0">
              <a:spcBef>
                <a:spcPct val="50000"/>
              </a:spcBef>
              <a:spcAft>
                <a:spcPct val="0"/>
              </a:spcAft>
            </a:pP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例如：</a:t>
            </a:r>
            <a:r>
              <a:rPr kumimoji="1" lang="en-US" altLang="zh-CN"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IP</a:t>
            </a: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地址</a:t>
            </a:r>
            <a:r>
              <a:rPr kumimoji="1" lang="en-US" altLang="zh-CN"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202.117.1.207</a:t>
            </a:r>
            <a:r>
              <a:rPr kumimoji="1" lang="zh-CN" altLang="en-US"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，子网掩码</a:t>
            </a:r>
            <a:r>
              <a:rPr kumimoji="1" lang="en-US" altLang="zh-CN" sz="2400" b="1" dirty="0">
                <a:solidFill>
                  <a:srgbClr val="000000"/>
                </a:solidFill>
                <a:effectLst>
                  <a:outerShdw blurRad="38100" dist="38100" dir="2700000" algn="tl">
                    <a:srgbClr val="000000">
                      <a:alpha val="43137"/>
                    </a:srgbClr>
                  </a:outerShdw>
                </a:effectLst>
                <a:latin typeface="黑体" pitchFamily="49" charset="-122"/>
                <a:ea typeface="黑体" pitchFamily="49" charset="-122"/>
              </a:rPr>
              <a:t>255.255.255.224</a:t>
            </a:r>
            <a:endParaRPr kumimoji="1" lang="en-US" altLang="zh-CN" sz="2000" b="1" dirty="0">
              <a:solidFill>
                <a:srgbClr val="000000"/>
              </a:solidFill>
              <a:latin typeface="Times New Roman" pitchFamily="18" charset="0"/>
              <a:ea typeface="宋体" pitchFamily="2" charset="-122"/>
            </a:endParaRPr>
          </a:p>
          <a:p>
            <a:pPr defTabSz="762000" eaLnBrk="0" fontAlgn="base" hangingPunct="0">
              <a:spcBef>
                <a:spcPct val="50000"/>
              </a:spcBef>
              <a:spcAft>
                <a:spcPct val="0"/>
              </a:spcAft>
            </a:pPr>
            <a:r>
              <a:rPr kumimoji="1" lang="en-US" altLang="zh-CN" sz="2000" b="1" dirty="0">
                <a:solidFill>
                  <a:srgbClr val="000000"/>
                </a:solidFill>
                <a:latin typeface="Times New Roman" pitchFamily="18" charset="0"/>
                <a:ea typeface="宋体" pitchFamily="2" charset="-122"/>
              </a:rPr>
              <a:t>            11001010   01110101   00000001   110 01111</a:t>
            </a:r>
          </a:p>
          <a:p>
            <a:pPr defTabSz="762000" eaLnBrk="0" fontAlgn="base" hangingPunct="0">
              <a:spcBef>
                <a:spcPct val="50000"/>
              </a:spcBef>
              <a:spcAft>
                <a:spcPct val="0"/>
              </a:spcAft>
            </a:pPr>
            <a:r>
              <a:rPr kumimoji="1" lang="en-US" altLang="zh-CN" sz="2000" b="1" dirty="0">
                <a:solidFill>
                  <a:srgbClr val="000000"/>
                </a:solidFill>
                <a:latin typeface="Times New Roman" pitchFamily="18" charset="0"/>
                <a:ea typeface="宋体" pitchFamily="2" charset="-122"/>
              </a:rPr>
              <a:t>      ∧  11111111    11111111     11111111    111 00000 </a:t>
            </a:r>
          </a:p>
          <a:p>
            <a:pPr defTabSz="762000" eaLnBrk="0" fontAlgn="base" hangingPunct="0">
              <a:spcBef>
                <a:spcPct val="50000"/>
              </a:spcBef>
              <a:spcAft>
                <a:spcPct val="0"/>
              </a:spcAft>
            </a:pPr>
            <a:r>
              <a:rPr kumimoji="1" lang="en-US" altLang="zh-CN" sz="2000" b="1" dirty="0">
                <a:solidFill>
                  <a:srgbClr val="000000"/>
                </a:solidFill>
                <a:latin typeface="Times New Roman" pitchFamily="18" charset="0"/>
                <a:ea typeface="宋体" pitchFamily="2" charset="-122"/>
              </a:rPr>
              <a:t>            11001010   01110101   00000001   110 00000</a:t>
            </a:r>
            <a:endParaRPr kumimoji="1" lang="en-US" altLang="zh-CN" sz="2000" b="1" i="1" dirty="0">
              <a:solidFill>
                <a:srgbClr val="000000"/>
              </a:solidFill>
              <a:latin typeface="Times New Roman" pitchFamily="18" charset="0"/>
              <a:ea typeface="宋体" pitchFamily="2" charset="-122"/>
            </a:endParaRPr>
          </a:p>
        </p:txBody>
      </p:sp>
      <p:sp>
        <p:nvSpPr>
          <p:cNvPr id="20" name="Line 4"/>
          <p:cNvSpPr>
            <a:spLocks noChangeShapeType="1"/>
          </p:cNvSpPr>
          <p:nvPr/>
        </p:nvSpPr>
        <p:spPr bwMode="auto">
          <a:xfrm>
            <a:off x="714501" y="3702873"/>
            <a:ext cx="5791200" cy="0"/>
          </a:xfrm>
          <a:prstGeom prst="line">
            <a:avLst/>
          </a:prstGeom>
          <a:noFill/>
          <a:ln w="254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1" name="Line 5"/>
          <p:cNvSpPr>
            <a:spLocks noChangeShapeType="1"/>
          </p:cNvSpPr>
          <p:nvPr/>
        </p:nvSpPr>
        <p:spPr bwMode="auto">
          <a:xfrm>
            <a:off x="1534231" y="2814914"/>
            <a:ext cx="0" cy="1493837"/>
          </a:xfrm>
          <a:prstGeom prst="line">
            <a:avLst/>
          </a:prstGeom>
          <a:noFill/>
          <a:ln w="635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22" name="Text Box 6"/>
          <p:cNvSpPr txBox="1">
            <a:spLocks noChangeArrowheads="1"/>
          </p:cNvSpPr>
          <p:nvPr/>
        </p:nvSpPr>
        <p:spPr bwMode="auto">
          <a:xfrm>
            <a:off x="2517102" y="4308751"/>
            <a:ext cx="39717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eaLnBrk="0" hangingPunct="0">
              <a:defRPr>
                <a:solidFill>
                  <a:schemeClr val="tx1"/>
                </a:solidFill>
                <a:latin typeface="Tahoma" pitchFamily="34" charset="0"/>
                <a:ea typeface="宋体" pitchFamily="2" charset="-122"/>
              </a:defRPr>
            </a:lvl1pPr>
            <a:lvl2pPr marL="742950" indent="-285750" defTabSz="762000" eaLnBrk="0" hangingPunct="0">
              <a:defRPr>
                <a:solidFill>
                  <a:schemeClr val="tx1"/>
                </a:solidFill>
                <a:latin typeface="Tahoma" pitchFamily="34" charset="0"/>
                <a:ea typeface="宋体" pitchFamily="2" charset="-122"/>
              </a:defRPr>
            </a:lvl2pPr>
            <a:lvl3pPr marL="1143000" indent="-228600" defTabSz="762000" eaLnBrk="0" hangingPunct="0">
              <a:defRPr>
                <a:solidFill>
                  <a:schemeClr val="tx1"/>
                </a:solidFill>
                <a:latin typeface="Tahoma" pitchFamily="34" charset="0"/>
                <a:ea typeface="宋体" pitchFamily="2" charset="-122"/>
              </a:defRPr>
            </a:lvl3pPr>
            <a:lvl4pPr marL="1600200" indent="-228600" defTabSz="762000" eaLnBrk="0" hangingPunct="0">
              <a:defRPr>
                <a:solidFill>
                  <a:schemeClr val="tx1"/>
                </a:solidFill>
                <a:latin typeface="Tahoma" pitchFamily="34" charset="0"/>
                <a:ea typeface="宋体" pitchFamily="2" charset="-122"/>
              </a:defRPr>
            </a:lvl4pPr>
            <a:lvl5pPr marL="2057400" indent="-228600" defTabSz="762000" eaLnBrk="0" hangingPunct="0">
              <a:defRPr>
                <a:solidFill>
                  <a:schemeClr val="tx1"/>
                </a:solidFill>
                <a:latin typeface="Tahoma" pitchFamily="34" charset="0"/>
                <a:ea typeface="宋体" pitchFamily="2" charset="-122"/>
              </a:defRPr>
            </a:lvl5pPr>
            <a:lvl6pPr marL="2514600" indent="-228600" defTabSz="7620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defTabSz="7620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defTabSz="7620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defTabSz="762000" eaLnBrk="0" fontAlgn="base" hangingPunct="0">
              <a:spcBef>
                <a:spcPct val="0"/>
              </a:spcBef>
              <a:spcAft>
                <a:spcPct val="0"/>
              </a:spcAft>
              <a:defRPr>
                <a:solidFill>
                  <a:schemeClr val="tx1"/>
                </a:solidFill>
                <a:latin typeface="Tahoma" pitchFamily="34" charset="0"/>
                <a:ea typeface="宋体" pitchFamily="2" charset="-122"/>
              </a:defRPr>
            </a:lvl9pPr>
          </a:lstStyle>
          <a:p>
            <a:pPr fontAlgn="base">
              <a:spcBef>
                <a:spcPct val="50000"/>
              </a:spcBef>
              <a:spcAft>
                <a:spcPct val="0"/>
              </a:spcAft>
            </a:pPr>
            <a:r>
              <a:rPr kumimoji="1" lang="en-US" altLang="zh-CN" sz="2000" b="1" dirty="0">
                <a:solidFill>
                  <a:srgbClr val="000000"/>
                </a:solidFill>
                <a:effectLst>
                  <a:outerShdw blurRad="38100" dist="38100" dir="2700000" algn="tl">
                    <a:srgbClr val="000000">
                      <a:alpha val="43137"/>
                    </a:srgbClr>
                  </a:outerShdw>
                </a:effectLst>
                <a:latin typeface="华文中宋" pitchFamily="2" charset="-122"/>
                <a:ea typeface="华文中宋" pitchFamily="2" charset="-122"/>
              </a:rPr>
              <a:t>∴</a:t>
            </a:r>
            <a:r>
              <a:rPr kumimoji="1" lang="zh-CN" altLang="en-US" sz="2000" b="1" dirty="0">
                <a:solidFill>
                  <a:srgbClr val="000000"/>
                </a:solidFill>
                <a:effectLst>
                  <a:outerShdw blurRad="38100" dist="38100" dir="2700000" algn="tl">
                    <a:srgbClr val="000000">
                      <a:alpha val="43137"/>
                    </a:srgbClr>
                  </a:outerShdw>
                </a:effectLst>
                <a:latin typeface="华文中宋" pitchFamily="2" charset="-122"/>
                <a:ea typeface="华文中宋" pitchFamily="2" charset="-122"/>
              </a:rPr>
              <a:t>子网地址为：</a:t>
            </a:r>
            <a:r>
              <a:rPr kumimoji="1" lang="en-US" altLang="zh-CN" sz="2000" b="1" dirty="0">
                <a:solidFill>
                  <a:srgbClr val="000000"/>
                </a:solidFill>
                <a:latin typeface="Times New Roman" pitchFamily="18" charset="0"/>
              </a:rPr>
              <a:t>202.117.1.192</a:t>
            </a:r>
          </a:p>
        </p:txBody>
      </p:sp>
      <p:sp>
        <p:nvSpPr>
          <p:cNvPr id="23" name="圆角矩形标注 22"/>
          <p:cNvSpPr/>
          <p:nvPr/>
        </p:nvSpPr>
        <p:spPr bwMode="auto">
          <a:xfrm>
            <a:off x="7784352" y="3919864"/>
            <a:ext cx="2791839" cy="1191964"/>
          </a:xfrm>
          <a:prstGeom prst="wedgeRoundRectCallout">
            <a:avLst>
              <a:gd name="adj1" fmla="val -117323"/>
              <a:gd name="adj2" fmla="val 43"/>
              <a:gd name="adj3" fmla="val 16667"/>
            </a:avLst>
          </a:prstGeom>
          <a:noFill/>
          <a:ln w="19050" cap="flat" cmpd="sng" algn="ctr">
            <a:solidFill>
              <a:srgbClr val="00E4A8">
                <a:lumMod val="50000"/>
              </a:srgbClr>
            </a:solidFill>
            <a:prstDash val="solid"/>
            <a:round/>
            <a:headEnd type="none" w="med" len="med"/>
            <a:tailEnd type="triangle" w="lg" len="lg"/>
          </a:ln>
          <a:effectLst/>
        </p:spPr>
        <p:txBody>
          <a:bodyPr wrap="none"/>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判断两个</a:t>
            </a:r>
            <a:r>
              <a:rPr kumimoji="0" lang="en-US" altLang="zh-CN"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IP</a:t>
            </a:r>
            <a:r>
              <a:rPr kumimoji="0" lang="zh-CN" altLang="en-US"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地址是否</a:t>
            </a:r>
            <a:endParaRPr kumimoji="0" lang="en-US" altLang="zh-CN"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属于同一子网，就是</a:t>
            </a:r>
            <a:endParaRPr kumimoji="0" lang="en-US" altLang="zh-CN"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rPr>
              <a:t>   看其网络号是否相同。</a:t>
            </a:r>
          </a:p>
        </p:txBody>
      </p:sp>
      <p:sp>
        <p:nvSpPr>
          <p:cNvPr id="26" name="TextBox 1"/>
          <p:cNvSpPr txBox="1"/>
          <p:nvPr/>
        </p:nvSpPr>
        <p:spPr>
          <a:xfrm>
            <a:off x="714500" y="5349886"/>
            <a:ext cx="10721003" cy="1200329"/>
          </a:xfrm>
          <a:prstGeom prst="rect">
            <a:avLst/>
          </a:prstGeom>
          <a:solidFill>
            <a:srgbClr val="FFCF01">
              <a:lumMod val="20000"/>
              <a:lumOff val="80000"/>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1" lang="zh-CN" altLang="en-US" sz="2400" b="1" i="0" u="none" strike="noStrike" kern="0" cap="none" spc="0" normalizeH="0" baseline="0" noProof="0" dirty="0">
                <a:ln>
                  <a:noFill/>
                </a:ln>
                <a:solidFill>
                  <a:srgbClr val="000000"/>
                </a:solidFill>
                <a:uLnTx/>
                <a:uFillTx/>
                <a:latin typeface="华文中宋" panose="02010600040101010101" pitchFamily="2" charset="-122"/>
                <a:ea typeface="华文中宋" panose="02010600040101010101" pitchFamily="2" charset="-122"/>
              </a:rPr>
              <a:t>主机之间要能够通信，它们必须在同一子网内，否则需要使用路由器（或网关）实现互联</a:t>
            </a:r>
            <a:r>
              <a:rPr kumimoji="1" lang="zh-CN" altLang="en-US"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a:t>
            </a:r>
            <a:endParaRPr kumimoji="1" lang="en-US" altLang="zh-CN" sz="2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endParaRPr>
          </a:p>
          <a:p>
            <a:pPr fontAlgn="base">
              <a:spcBef>
                <a:spcPct val="0"/>
              </a:spcBef>
              <a:spcAft>
                <a:spcPct val="0"/>
              </a:spcAft>
              <a:defRPr/>
            </a:pPr>
            <a:r>
              <a:rPr lang="zh-CN" altLang="en-US" sz="2400" b="1" dirty="0">
                <a:ea typeface="宋体" pitchFamily="2" charset="-122"/>
              </a:rPr>
              <a:t>推论：若两个</a:t>
            </a:r>
            <a:r>
              <a:rPr lang="en-US" altLang="zh-CN" sz="2400" b="1" dirty="0">
                <a:ea typeface="宋体" pitchFamily="2" charset="-122"/>
              </a:rPr>
              <a:t>IP</a:t>
            </a:r>
            <a:r>
              <a:rPr lang="zh-CN" altLang="en-US" sz="2400" b="1" dirty="0">
                <a:ea typeface="宋体" pitchFamily="2" charset="-122"/>
              </a:rPr>
              <a:t>地址的网络号完全相同，则它们属于同一个网络。</a:t>
            </a:r>
          </a:p>
        </p:txBody>
      </p:sp>
    </p:spTree>
    <p:custDataLst>
      <p:tags r:id="rId1"/>
    </p:custDataLst>
    <p:extLst>
      <p:ext uri="{BB962C8B-B14F-4D97-AF65-F5344CB8AC3E}">
        <p14:creationId xmlns:p14="http://schemas.microsoft.com/office/powerpoint/2010/main" val="309838170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Effect transition="in" filter="wipe(left)">
                                      <p:cBhvr>
                                        <p:cTn id="7" dur="500"/>
                                        <p:tgtEl>
                                          <p:spTgt spid="1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wipe(left)">
                                      <p:cBhvr>
                                        <p:cTn id="12" dur="500"/>
                                        <p:tgtEl>
                                          <p:spTgt spid="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blinds(horizontal)">
                                      <p:cBhvr>
                                        <p:cTn id="22" dur="500"/>
                                        <p:tgtEl>
                                          <p:spTgt spid="19">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19">
                                            <p:txEl>
                                              <p:pRg st="4" end="4"/>
                                            </p:txEl>
                                          </p:spTgt>
                                        </p:tgtEl>
                                        <p:attrNameLst>
                                          <p:attrName>style.visibility</p:attrName>
                                        </p:attrNameLst>
                                      </p:cBhvr>
                                      <p:to>
                                        <p:strVal val="visible"/>
                                      </p:to>
                                    </p:set>
                                    <p:animEffect transition="in" filter="blinds(horizontal)">
                                      <p:cBhvr>
                                        <p:cTn id="25" dur="500"/>
                                        <p:tgtEl>
                                          <p:spTgt spid="19">
                                            <p:txEl>
                                              <p:pRg st="4" end="4"/>
                                            </p:txEl>
                                          </p:spTgt>
                                        </p:tgtEl>
                                      </p:cBhvr>
                                    </p:animEffect>
                                  </p:childTnLst>
                                </p:cTn>
                              </p:par>
                            </p:childTnLst>
                          </p:cTn>
                        </p:par>
                        <p:par>
                          <p:cTn id="26" fill="hold">
                            <p:stCondLst>
                              <p:cond delay="500"/>
                            </p:stCondLst>
                            <p:childTnLst>
                              <p:par>
                                <p:cTn id="27" presetID="18" presetClass="entr" presetSubtype="12"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strips(downLeft)">
                                      <p:cBhvr>
                                        <p:cTn id="29" dur="1000"/>
                                        <p:tgtEl>
                                          <p:spTgt spid="21"/>
                                        </p:tgtEl>
                                      </p:cBhvr>
                                    </p:animEffect>
                                  </p:childTnLst>
                                </p:cTn>
                              </p:par>
                            </p:childTnLst>
                          </p:cTn>
                        </p:par>
                        <p:par>
                          <p:cTn id="30" fill="hold">
                            <p:stCondLst>
                              <p:cond delay="1500"/>
                            </p:stCondLst>
                            <p:childTnLst>
                              <p:par>
                                <p:cTn id="31" presetID="18" presetClass="entr" presetSubtype="6"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strips(downRight)">
                                      <p:cBhvr>
                                        <p:cTn id="33" dur="10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9">
                                            <p:txEl>
                                              <p:pRg st="5" end="5"/>
                                            </p:txEl>
                                          </p:spTgt>
                                        </p:tgtEl>
                                        <p:attrNameLst>
                                          <p:attrName>style.visibility</p:attrName>
                                        </p:attrNameLst>
                                      </p:cBhvr>
                                      <p:to>
                                        <p:strVal val="visible"/>
                                      </p:to>
                                    </p:set>
                                    <p:animEffect transition="in" filter="strips(downRight)">
                                      <p:cBhvr>
                                        <p:cTn id="38" dur="500"/>
                                        <p:tgtEl>
                                          <p:spTgt spid="19">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strips(downRight)">
                                      <p:cBhvr>
                                        <p:cTn id="43" dur="500"/>
                                        <p:tgtEl>
                                          <p:spTgt spid="2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4.6 MAC</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Rectangle 3"/>
          <p:cNvSpPr txBox="1">
            <a:spLocks noChangeArrowheads="1"/>
          </p:cNvSpPr>
          <p:nvPr/>
        </p:nvSpPr>
        <p:spPr bwMode="auto">
          <a:xfrm>
            <a:off x="632040" y="815778"/>
            <a:ext cx="11310640" cy="49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lvl="0" eaLnBrk="1" hangingPunct="1">
              <a:spcAft>
                <a:spcPct val="0"/>
              </a:spcAft>
              <a:buClr>
                <a:srgbClr val="3333CC"/>
              </a:buClr>
              <a:defRPr/>
            </a:pPr>
            <a:r>
              <a:rPr kumimoji="1" lang="en-US" altLang="zh-CN"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Wingdings 2" pitchFamily="18" charset="2"/>
              </a:rPr>
              <a:t>MAC</a:t>
            </a:r>
            <a:r>
              <a:rPr kumimoji="1"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Wingdings 2" pitchFamily="18" charset="2"/>
              </a:rPr>
              <a:t>地址</a:t>
            </a:r>
            <a:r>
              <a:rPr lang="zh-CN" altLang="zh-CN" sz="2400" dirty="0">
                <a:solidFill>
                  <a:schemeClr val="tx1"/>
                </a:solidFill>
                <a:effectLst/>
                <a:latin typeface="微软雅黑" panose="020B0503020204020204" pitchFamily="34" charset="-122"/>
                <a:ea typeface="微软雅黑" panose="020B0503020204020204" pitchFamily="34" charset="-122"/>
              </a:rPr>
              <a:t>（</a:t>
            </a:r>
            <a:r>
              <a:rPr lang="en-US" altLang="zh-CN" sz="2400" dirty="0">
                <a:solidFill>
                  <a:schemeClr val="tx1"/>
                </a:solidFill>
                <a:effectLst/>
                <a:latin typeface="微软雅黑" panose="020B0503020204020204" pitchFamily="34" charset="-122"/>
                <a:ea typeface="微软雅黑" panose="020B0503020204020204" pitchFamily="34" charset="-122"/>
              </a:rPr>
              <a:t>Media Access Control</a:t>
            </a:r>
            <a:r>
              <a:rPr lang="zh-CN" altLang="zh-CN" sz="2400" dirty="0">
                <a:solidFill>
                  <a:schemeClr val="tx1"/>
                </a:solidFill>
                <a:effectLst/>
                <a:latin typeface="微软雅黑" panose="020B0503020204020204" pitchFamily="34" charset="-122"/>
                <a:ea typeface="微软雅黑" panose="020B0503020204020204" pitchFamily="34" charset="-122"/>
              </a:rPr>
              <a:t>）</a:t>
            </a:r>
            <a:endParaRPr kumimoji="1"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sym typeface="Wingdings 2" pitchFamily="18" charset="2"/>
            </a:endParaRPr>
          </a:p>
          <a:p>
            <a:pPr lvl="1" eaLnBrk="1" hangingPunct="1">
              <a:spcAft>
                <a:spcPct val="0"/>
              </a:spcAft>
              <a:buClr>
                <a:srgbClr val="FF0000"/>
              </a:buClr>
              <a:defRPr/>
            </a:pPr>
            <a:r>
              <a:rPr lang="en-US" altLang="zh-CN" sz="2400" dirty="0">
                <a:effectLst/>
                <a:latin typeface="微软雅黑" panose="020B0503020204020204" pitchFamily="34" charset="-122"/>
                <a:ea typeface="微软雅黑" panose="020B0503020204020204" pitchFamily="34" charset="-122"/>
              </a:rPr>
              <a:t>MAC</a:t>
            </a:r>
            <a:r>
              <a:rPr lang="zh-CN" altLang="zh-CN" sz="2400" dirty="0">
                <a:effectLst/>
                <a:latin typeface="微软雅黑" panose="020B0503020204020204" pitchFamily="34" charset="-122"/>
                <a:ea typeface="微软雅黑" panose="020B0503020204020204" pitchFamily="34" charset="-122"/>
              </a:rPr>
              <a:t>地址</a:t>
            </a:r>
            <a:r>
              <a:rPr lang="zh-CN" altLang="en-US" sz="2400" dirty="0">
                <a:effectLst/>
                <a:latin typeface="微软雅黑" panose="020B0503020204020204" pitchFamily="34" charset="-122"/>
                <a:ea typeface="微软雅黑" panose="020B0503020204020204" pitchFamily="34" charset="-122"/>
              </a:rPr>
              <a:t>也称为</a:t>
            </a:r>
            <a:r>
              <a:rPr lang="zh-CN" altLang="zh-CN" sz="2400" dirty="0">
                <a:effectLst/>
                <a:latin typeface="微软雅黑" panose="020B0503020204020204" pitchFamily="34" charset="-122"/>
                <a:ea typeface="微软雅黑" panose="020B0503020204020204" pitchFamily="34" charset="-122"/>
              </a:rPr>
              <a:t>硬件地址</a:t>
            </a:r>
            <a:r>
              <a:rPr lang="zh-CN" altLang="en-US" sz="2400" dirty="0">
                <a:effectLst/>
                <a:latin typeface="微软雅黑" panose="020B0503020204020204" pitchFamily="34" charset="-122"/>
                <a:ea typeface="微软雅黑" panose="020B0503020204020204" pitchFamily="34" charset="-122"/>
              </a:rPr>
              <a:t>、</a:t>
            </a:r>
            <a:r>
              <a:rPr lang="zh-CN" altLang="zh-CN" sz="2400" dirty="0">
                <a:effectLst/>
                <a:latin typeface="微软雅黑" panose="020B0503020204020204" pitchFamily="34" charset="-122"/>
                <a:ea typeface="微软雅黑" panose="020B0503020204020204" pitchFamily="34" charset="-122"/>
              </a:rPr>
              <a:t>物理地址</a:t>
            </a:r>
            <a:r>
              <a:rPr lang="zh-CN" altLang="en-US" sz="2400" dirty="0">
                <a:effectLst/>
                <a:latin typeface="微软雅黑" panose="020B0503020204020204" pitchFamily="34" charset="-122"/>
                <a:ea typeface="微软雅黑" panose="020B0503020204020204" pitchFamily="34" charset="-122"/>
              </a:rPr>
              <a:t>或网卡地址</a:t>
            </a:r>
            <a:r>
              <a:rPr lang="zh-CN" altLang="zh-CN" sz="2400" dirty="0">
                <a:effectLst/>
                <a:latin typeface="微软雅黑" panose="020B0503020204020204" pitchFamily="34" charset="-122"/>
                <a:ea typeface="微软雅黑" panose="020B0503020204020204" pitchFamily="34" charset="-122"/>
              </a:rPr>
              <a:t>。</a:t>
            </a:r>
            <a:r>
              <a:rPr lang="zh-CN" altLang="en-US" sz="2400" dirty="0">
                <a:effectLst/>
                <a:latin typeface="微软雅黑" panose="020B0503020204020204" pitchFamily="34" charset="-122"/>
                <a:ea typeface="微软雅黑" panose="020B0503020204020204" pitchFamily="34" charset="-122"/>
              </a:rPr>
              <a:t>它一般固化在网络接口中。</a:t>
            </a:r>
            <a:endParaRPr kumimoji="1" lang="zh-CN" altLang="en-US" sz="2400" kern="0" dirty="0">
              <a:effectLst/>
              <a:latin typeface="微软雅黑" panose="020B0503020204020204" pitchFamily="34" charset="-122"/>
              <a:ea typeface="微软雅黑" panose="020B0503020204020204" pitchFamily="34" charset="-122"/>
              <a:sym typeface="Wingdings 2" pitchFamily="18" charset="2"/>
            </a:endParaRPr>
          </a:p>
          <a:p>
            <a:pPr lvl="1" eaLnBrk="1" hangingPunct="1">
              <a:spcAft>
                <a:spcPct val="0"/>
              </a:spcAft>
              <a:buClr>
                <a:srgbClr val="FF0000"/>
              </a:buClr>
              <a:defRPr/>
            </a:pPr>
            <a:r>
              <a:rPr lang="en-US" altLang="zh-CN" sz="2400" dirty="0">
                <a:effectLst/>
                <a:latin typeface="微软雅黑" panose="020B0503020204020204" pitchFamily="34" charset="-122"/>
                <a:ea typeface="微软雅黑" panose="020B0503020204020204" pitchFamily="34" charset="-122"/>
              </a:rPr>
              <a:t>MAC</a:t>
            </a:r>
            <a:r>
              <a:rPr lang="zh-CN" altLang="zh-CN" sz="2400" dirty="0">
                <a:effectLst/>
                <a:latin typeface="微软雅黑" panose="020B0503020204020204" pitchFamily="34" charset="-122"/>
                <a:ea typeface="微软雅黑" panose="020B0503020204020204" pitchFamily="34" charset="-122"/>
              </a:rPr>
              <a:t>地址</a:t>
            </a:r>
            <a:r>
              <a:rPr kumimoji="1" lang="zh-CN" altLang="en-US" sz="240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Wingdings 2" pitchFamily="18" charset="2"/>
              </a:rPr>
              <a:t>在全球是唯一的标识符，与其物理位置无关，</a:t>
            </a:r>
            <a:r>
              <a:rPr kumimoji="1" lang="zh-CN" altLang="en-US" sz="2400" kern="0" dirty="0">
                <a:solidFill>
                  <a:srgbClr val="000000"/>
                </a:solidFill>
                <a:effectLst/>
                <a:latin typeface="微软雅黑" panose="020B0503020204020204" pitchFamily="34" charset="-122"/>
                <a:ea typeface="微软雅黑" panose="020B0503020204020204" pitchFamily="34" charset="-122"/>
              </a:rPr>
              <a:t>它标识了一台主机的网络硬件接口地址。</a:t>
            </a:r>
            <a:endParaRPr kumimoji="1" lang="en-US" altLang="zh-CN" sz="2400" kern="0" dirty="0">
              <a:solidFill>
                <a:srgbClr val="000000"/>
              </a:solidFill>
              <a:effectLst/>
              <a:latin typeface="微软雅黑" panose="020B0503020204020204" pitchFamily="34" charset="-122"/>
              <a:ea typeface="微软雅黑" panose="020B0503020204020204" pitchFamily="34" charset="-122"/>
              <a:sym typeface="Wingdings 2" pitchFamily="18" charset="2"/>
            </a:endParaRPr>
          </a:p>
          <a:p>
            <a:pPr marL="342900" marR="0" lvl="0" indent="-342900"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en-US" altLang="zh-CN"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itchFamily="18" charset="0"/>
              </a:rPr>
              <a:t>MAC</a:t>
            </a: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itchFamily="18" charset="0"/>
              </a:rPr>
              <a:t>地址是数据链路层使用的地址，而</a:t>
            </a:r>
            <a:r>
              <a:rPr kumimoji="0" lang="en-US" altLang="zh-CN"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Times New Roman" pitchFamily="18" charset="0"/>
              </a:rPr>
              <a:t>IP</a:t>
            </a: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地址是网络层使用的地址</a:t>
            </a:r>
          </a:p>
          <a:p>
            <a:pPr marL="342900" marR="0" lvl="0" indent="-342900"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en-US" altLang="zh-CN"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MAC</a:t>
            </a: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地址和</a:t>
            </a:r>
            <a:r>
              <a:rPr kumimoji="0" lang="en-US" altLang="zh-CN"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IP</a:t>
            </a:r>
            <a:r>
              <a:rPr kumimoji="0" lang="zh-CN" altLang="en-US" sz="240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地址之间并没有必然的联系 </a:t>
            </a:r>
          </a:p>
          <a:p>
            <a:pPr marL="0" marR="0" lvl="0" indent="0" algn="l" defTabSz="914400" rtl="0" eaLnBrk="1" fontAlgn="base" latinLnBrk="0" hangingPunct="1">
              <a:lnSpc>
                <a:spcPct val="120000"/>
              </a:lnSpc>
              <a:spcBef>
                <a:spcPts val="600"/>
              </a:spcBef>
              <a:spcAft>
                <a:spcPct val="0"/>
              </a:spcAft>
              <a:buClr>
                <a:srgbClr val="3333CC"/>
              </a:buClr>
              <a:buSzPct val="60000"/>
              <a:buNone/>
              <a:tabLst/>
              <a:defRPr/>
            </a:pPr>
            <a:r>
              <a:rPr kumimoji="0" lang="en-US" altLang="zh-CN" sz="2400"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IP</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地址不能直接用来通信，需要把</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IP</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地址转换为主机的</a:t>
            </a:r>
            <a:r>
              <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MAC</a:t>
            </a:r>
            <a:r>
              <a:rPr kumimoji="0" lang="zh-CN" altLang="en-US"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地址才能进行实际的传输。</a:t>
            </a: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eaLnBrk="1" hangingPunct="1">
              <a:spcAft>
                <a:spcPct val="0"/>
              </a:spcAft>
              <a:buClr>
                <a:srgbClr val="3333CC"/>
              </a:buClr>
              <a:defRPr/>
            </a:pPr>
            <a:r>
              <a:rPr lang="en-US" altLang="zh-CN" sz="2400" kern="0" dirty="0">
                <a:solidFill>
                  <a:schemeClr val="tx1"/>
                </a:solidFill>
                <a:effectLst/>
                <a:latin typeface="微软雅黑" panose="020B0503020204020204" pitchFamily="34" charset="-122"/>
                <a:ea typeface="微软雅黑" panose="020B0503020204020204" pitchFamily="34" charset="-122"/>
              </a:rPr>
              <a:t>MAC</a:t>
            </a:r>
            <a:r>
              <a:rPr lang="zh-CN" altLang="zh-CN" sz="2400" dirty="0">
                <a:solidFill>
                  <a:schemeClr val="tx1"/>
                </a:solidFill>
                <a:effectLst/>
                <a:latin typeface="微软雅黑" panose="020B0503020204020204" pitchFamily="34" charset="-122"/>
                <a:ea typeface="微软雅黑" panose="020B0503020204020204" pitchFamily="34" charset="-122"/>
              </a:rPr>
              <a:t>地址</a:t>
            </a:r>
            <a:r>
              <a:rPr lang="zh-CN" altLang="en-US" sz="2400" dirty="0">
                <a:solidFill>
                  <a:schemeClr val="tx1"/>
                </a:solidFill>
                <a:effectLst/>
                <a:latin typeface="微软雅黑" panose="020B0503020204020204" pitchFamily="34" charset="-122"/>
                <a:ea typeface="微软雅黑" panose="020B0503020204020204" pitchFamily="34" charset="-122"/>
              </a:rPr>
              <a:t>是一个</a:t>
            </a:r>
            <a:r>
              <a:rPr lang="en-US" altLang="zh-CN" sz="2400" dirty="0">
                <a:solidFill>
                  <a:schemeClr val="tx1"/>
                </a:solidFill>
                <a:effectLst/>
                <a:latin typeface="微软雅黑" panose="020B0503020204020204" pitchFamily="34" charset="-122"/>
                <a:ea typeface="微软雅黑" panose="020B0503020204020204" pitchFamily="34" charset="-122"/>
              </a:rPr>
              <a:t>48</a:t>
            </a:r>
            <a:r>
              <a:rPr lang="zh-CN" altLang="zh-CN" sz="2400" dirty="0">
                <a:solidFill>
                  <a:schemeClr val="tx1"/>
                </a:solidFill>
                <a:effectLst/>
                <a:latin typeface="微软雅黑" panose="020B0503020204020204" pitchFamily="34" charset="-122"/>
                <a:ea typeface="微软雅黑" panose="020B0503020204020204" pitchFamily="34" charset="-122"/>
              </a:rPr>
              <a:t>位</a:t>
            </a:r>
            <a:r>
              <a:rPr lang="zh-CN" altLang="en-US" sz="2400" dirty="0">
                <a:solidFill>
                  <a:schemeClr val="tx1"/>
                </a:solidFill>
                <a:effectLst/>
                <a:latin typeface="微软雅黑" panose="020B0503020204020204" pitchFamily="34" charset="-122"/>
                <a:ea typeface="微软雅黑" panose="020B0503020204020204" pitchFamily="34" charset="-122"/>
              </a:rPr>
              <a:t>的</a:t>
            </a:r>
            <a:r>
              <a:rPr lang="zh-CN" altLang="zh-CN" sz="2400" dirty="0">
                <a:solidFill>
                  <a:schemeClr val="tx1"/>
                </a:solidFill>
                <a:effectLst/>
                <a:latin typeface="微软雅黑" panose="020B0503020204020204" pitchFamily="34" charset="-122"/>
                <a:ea typeface="微软雅黑" panose="020B0503020204020204" pitchFamily="34" charset="-122"/>
              </a:rPr>
              <a:t>二进制</a:t>
            </a:r>
            <a:r>
              <a:rPr lang="zh-CN" altLang="en-US" sz="2400" dirty="0">
                <a:solidFill>
                  <a:schemeClr val="tx1"/>
                </a:solidFill>
                <a:effectLst/>
                <a:latin typeface="微软雅黑" panose="020B0503020204020204" pitchFamily="34" charset="-122"/>
                <a:ea typeface="微软雅黑" panose="020B0503020204020204" pitchFamily="34" charset="-122"/>
              </a:rPr>
              <a:t>编码，通常以</a:t>
            </a:r>
            <a:r>
              <a:rPr lang="zh-CN" altLang="zh-CN" sz="2400" dirty="0">
                <a:solidFill>
                  <a:schemeClr val="tx1"/>
                </a:solidFill>
                <a:effectLst/>
                <a:latin typeface="微软雅黑" panose="020B0503020204020204" pitchFamily="34" charset="-122"/>
                <a:ea typeface="微软雅黑" panose="020B0503020204020204" pitchFamily="34" charset="-122"/>
              </a:rPr>
              <a:t>十</a:t>
            </a:r>
            <a:r>
              <a:rPr lang="zh-CN" altLang="en-US" sz="2400" dirty="0">
                <a:solidFill>
                  <a:schemeClr val="tx1"/>
                </a:solidFill>
                <a:effectLst/>
                <a:latin typeface="微软雅黑" panose="020B0503020204020204" pitchFamily="34" charset="-122"/>
                <a:ea typeface="微软雅黑" panose="020B0503020204020204" pitchFamily="34" charset="-122"/>
              </a:rPr>
              <a:t>六</a:t>
            </a:r>
            <a:r>
              <a:rPr lang="zh-CN" altLang="zh-CN" sz="2400" dirty="0">
                <a:solidFill>
                  <a:schemeClr val="tx1"/>
                </a:solidFill>
                <a:effectLst/>
                <a:latin typeface="微软雅黑" panose="020B0503020204020204" pitchFamily="34" charset="-122"/>
                <a:ea typeface="微软雅黑" panose="020B0503020204020204" pitchFamily="34" charset="-122"/>
              </a:rPr>
              <a:t>进制形式表示，如：</a:t>
            </a:r>
            <a:r>
              <a:rPr lang="en-US" altLang="zh-CN" sz="2400" dirty="0">
                <a:solidFill>
                  <a:schemeClr val="tx1"/>
                </a:solidFill>
                <a:effectLst/>
                <a:latin typeface="微软雅黑" panose="020B0503020204020204" pitchFamily="34" charset="-122"/>
                <a:ea typeface="微软雅黑" panose="020B0503020204020204" pitchFamily="34" charset="-122"/>
              </a:rPr>
              <a:t>00-1A-4D-47-9C-68</a:t>
            </a:r>
            <a:r>
              <a:rPr lang="zh-CN" altLang="zh-CN" sz="2400" dirty="0">
                <a:solidFill>
                  <a:schemeClr val="tx1"/>
                </a:solidFill>
                <a:effectLst/>
                <a:latin typeface="微软雅黑" panose="020B0503020204020204" pitchFamily="34" charset="-122"/>
                <a:ea typeface="微软雅黑" panose="020B0503020204020204" pitchFamily="34" charset="-122"/>
              </a:rPr>
              <a:t>。</a:t>
            </a:r>
            <a:r>
              <a:rPr lang="zh-CN" altLang="en-US" sz="2400" dirty="0">
                <a:solidFill>
                  <a:schemeClr val="tx1"/>
                </a:solidFill>
                <a:effectLst/>
                <a:latin typeface="微软雅黑" panose="020B0503020204020204" pitchFamily="34" charset="-122"/>
                <a:ea typeface="微软雅黑" panose="020B0503020204020204" pitchFamily="34" charset="-122"/>
              </a:rPr>
              <a:t>高</a:t>
            </a:r>
            <a:r>
              <a:rPr lang="en-US" altLang="zh-CN" sz="2400" dirty="0">
                <a:solidFill>
                  <a:schemeClr val="tx1"/>
                </a:solidFill>
                <a:effectLst/>
                <a:latin typeface="微软雅黑" panose="020B0503020204020204" pitchFamily="34" charset="-122"/>
                <a:ea typeface="微软雅黑" panose="020B0503020204020204" pitchFamily="34" charset="-122"/>
              </a:rPr>
              <a:t>24</a:t>
            </a:r>
            <a:r>
              <a:rPr lang="zh-CN" altLang="en-US" sz="2400" dirty="0">
                <a:solidFill>
                  <a:schemeClr val="tx1"/>
                </a:solidFill>
                <a:effectLst/>
                <a:latin typeface="微软雅黑" panose="020B0503020204020204" pitchFamily="34" charset="-122"/>
                <a:ea typeface="微软雅黑" panose="020B0503020204020204" pitchFamily="34" charset="-122"/>
              </a:rPr>
              <a:t>位是生产厂商的代码，后</a:t>
            </a:r>
            <a:r>
              <a:rPr lang="en-US" altLang="zh-CN" sz="2400" dirty="0">
                <a:solidFill>
                  <a:schemeClr val="tx1"/>
                </a:solidFill>
                <a:effectLst/>
                <a:latin typeface="微软雅黑" panose="020B0503020204020204" pitchFamily="34" charset="-122"/>
                <a:ea typeface="微软雅黑" panose="020B0503020204020204" pitchFamily="34" charset="-122"/>
              </a:rPr>
              <a:t>24</a:t>
            </a:r>
            <a:r>
              <a:rPr lang="zh-CN" altLang="en-US" sz="2400" dirty="0">
                <a:solidFill>
                  <a:schemeClr val="tx1"/>
                </a:solidFill>
                <a:effectLst/>
                <a:latin typeface="微软雅黑" panose="020B0503020204020204" pitchFamily="34" charset="-122"/>
                <a:ea typeface="微软雅黑" panose="020B0503020204020204" pitchFamily="34" charset="-122"/>
              </a:rPr>
              <a:t>位为产品序列号。</a:t>
            </a:r>
            <a:endParaRPr lang="en-US" altLang="zh-CN" sz="2400" dirty="0">
              <a:solidFill>
                <a:schemeClr val="tx1"/>
              </a:solidFill>
              <a:effectLst/>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681519810"/>
              </p:ext>
            </p:extLst>
          </p:nvPr>
        </p:nvGraphicFramePr>
        <p:xfrm>
          <a:off x="1061292" y="5946155"/>
          <a:ext cx="7632848" cy="478319"/>
        </p:xfrm>
        <a:graphic>
          <a:graphicData uri="http://schemas.openxmlformats.org/drawingml/2006/table">
            <a:tbl>
              <a:tblPr firstRow="1" bandRow="1"/>
              <a:tblGrid>
                <a:gridCol w="3504879">
                  <a:extLst>
                    <a:ext uri="{9D8B030D-6E8A-4147-A177-3AD203B41FA5}">
                      <a16:colId xmlns:a16="http://schemas.microsoft.com/office/drawing/2014/main" val="20000"/>
                    </a:ext>
                  </a:extLst>
                </a:gridCol>
                <a:gridCol w="4127969">
                  <a:extLst>
                    <a:ext uri="{9D8B030D-6E8A-4147-A177-3AD203B41FA5}">
                      <a16:colId xmlns:a16="http://schemas.microsoft.com/office/drawing/2014/main" val="20001"/>
                    </a:ext>
                  </a:extLst>
                </a:gridCol>
              </a:tblGrid>
              <a:tr h="47831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ltLang="zh-CN" sz="2400" dirty="0"/>
                        <a:t>24bits</a:t>
                      </a:r>
                      <a:r>
                        <a:rPr lang="en-US" altLang="zh-CN" sz="2400" baseline="0" dirty="0"/>
                        <a:t> IEEE</a:t>
                      </a:r>
                      <a:r>
                        <a:rPr lang="zh-CN" altLang="en-US" sz="2400" baseline="0" dirty="0"/>
                        <a:t>分配</a:t>
                      </a:r>
                      <a:endParaRPr lang="zh-CN" altLang="en-US" sz="2400" b="1"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064A2"/>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altLang="zh-CN" sz="2400" dirty="0"/>
                        <a:t>24bits </a:t>
                      </a:r>
                      <a:r>
                        <a:rPr lang="zh-CN" altLang="en-US" sz="2400" dirty="0"/>
                        <a:t>网卡生产企业自己分配</a:t>
                      </a:r>
                      <a:endParaRPr lang="zh-CN" altLang="en-US" sz="2400" b="1"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064A2"/>
                    </a:solidFill>
                  </a:tcPr>
                </a:tc>
                <a:extLst>
                  <a:ext uri="{0D108BD9-81ED-4DB2-BD59-A6C34878D82A}">
                    <a16:rowId xmlns:a16="http://schemas.microsoft.com/office/drawing/2014/main" val="10000"/>
                  </a:ext>
                </a:extLst>
              </a:tr>
            </a:tbl>
          </a:graphicData>
        </a:graphic>
      </p:graphicFrame>
    </p:spTree>
    <p:custDataLst>
      <p:tags r:id="rId1"/>
    </p:custDataLst>
    <p:extLst>
      <p:ext uri="{BB962C8B-B14F-4D97-AF65-F5344CB8AC3E}">
        <p14:creationId xmlns:p14="http://schemas.microsoft.com/office/powerpoint/2010/main" val="383212718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linds(horizontal)">
                                      <p:cBhvr>
                                        <p:cTn id="7" dur="500"/>
                                        <p:tgtEl>
                                          <p:spTgt spid="18">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animEffect transition="in" filter="blinds(horizontal)">
                                      <p:cBhvr>
                                        <p:cTn id="11" dur="500"/>
                                        <p:tgtEl>
                                          <p:spTgt spid="18">
                                            <p:txEl>
                                              <p:pRg st="2" end="2"/>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blinds(horizontal)">
                                      <p:cBhvr>
                                        <p:cTn id="15" dur="500"/>
                                        <p:tgtEl>
                                          <p:spTgt spid="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8">
                                            <p:txEl>
                                              <p:pRg st="3" end="3"/>
                                            </p:txEl>
                                          </p:spTgt>
                                        </p:tgtEl>
                                        <p:attrNameLst>
                                          <p:attrName>style.visibility</p:attrName>
                                        </p:attrNameLst>
                                      </p:cBhvr>
                                      <p:to>
                                        <p:strVal val="visible"/>
                                      </p:to>
                                    </p:set>
                                    <p:animEffect transition="in" filter="blinds(horizontal)">
                                      <p:cBhvr>
                                        <p:cTn id="20" dur="500"/>
                                        <p:tgtEl>
                                          <p:spTgt spid="1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nodeType="click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animEffect transition="in" filter="strips(downRight)">
                                      <p:cBhvr>
                                        <p:cTn id="25" dur="500"/>
                                        <p:tgtEl>
                                          <p:spTgt spid="18">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8">
                                            <p:txEl>
                                              <p:pRg st="5" end="5"/>
                                            </p:txEl>
                                          </p:spTgt>
                                        </p:tgtEl>
                                        <p:attrNameLst>
                                          <p:attrName>style.visibility</p:attrName>
                                        </p:attrNameLst>
                                      </p:cBhvr>
                                      <p:to>
                                        <p:strVal val="visible"/>
                                      </p:to>
                                    </p:set>
                                    <p:animEffect transition="in" filter="blinds(horizontal)">
                                      <p:cBhvr>
                                        <p:cTn id="30" dur="500"/>
                                        <p:tgtEl>
                                          <p:spTgt spid="18">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8">
                                            <p:txEl>
                                              <p:pRg st="6" end="6"/>
                                            </p:txEl>
                                          </p:spTgt>
                                        </p:tgtEl>
                                        <p:attrNameLst>
                                          <p:attrName>style.visibility</p:attrName>
                                        </p:attrNameLst>
                                      </p:cBhvr>
                                      <p:to>
                                        <p:strVal val="visible"/>
                                      </p:to>
                                    </p:set>
                                    <p:animEffect transition="in" filter="blinds(horizontal)">
                                      <p:cBhvr>
                                        <p:cTn id="35" dur="500"/>
                                        <p:tgtEl>
                                          <p:spTgt spid="18">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6539941"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4.6 MAC</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查看</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MAC</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a:extLst>
              <a:ext uri="{FF2B5EF4-FFF2-40B4-BE49-F238E27FC236}">
                <a16:creationId xmlns:a16="http://schemas.microsoft.com/office/drawing/2014/main" id="{040309A9-5E58-4A47-B254-B5FA2535CEAF}"/>
              </a:ext>
            </a:extLst>
          </p:cNvPr>
          <p:cNvSpPr txBox="1">
            <a:spLocks/>
          </p:cNvSpPr>
          <p:nvPr/>
        </p:nvSpPr>
        <p:spPr>
          <a:xfrm>
            <a:off x="714501" y="859224"/>
            <a:ext cx="10081120" cy="67667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buNone/>
            </a:pPr>
            <a:r>
              <a:rPr lang="zh-CN" altLang="en-US" sz="2400" b="1" dirty="0">
                <a:latin typeface="微软雅黑" panose="020B0503020204020204" pitchFamily="34" charset="-122"/>
                <a:ea typeface="微软雅黑" panose="020B0503020204020204" pitchFamily="34" charset="-122"/>
              </a:rPr>
              <a:t>在</a:t>
            </a:r>
            <a:r>
              <a:rPr lang="en-US" altLang="zh-CN" sz="2400" b="1" dirty="0">
                <a:latin typeface="微软雅黑" panose="020B0503020204020204" pitchFamily="34" charset="-122"/>
                <a:ea typeface="微软雅黑" panose="020B0503020204020204" pitchFamily="34" charset="-122"/>
              </a:rPr>
              <a:t>Windows</a:t>
            </a:r>
            <a:r>
              <a:rPr lang="zh-CN" altLang="en-US" sz="2400" b="1" dirty="0">
                <a:latin typeface="微软雅黑" panose="020B0503020204020204" pitchFamily="34" charset="-122"/>
                <a:ea typeface="微软雅黑" panose="020B0503020204020204" pitchFamily="34" charset="-122"/>
              </a:rPr>
              <a:t>中，可以使用“</a:t>
            </a:r>
            <a:r>
              <a:rPr lang="en-US" altLang="zh-CN" sz="2400" b="1" dirty="0">
                <a:solidFill>
                  <a:srgbClr val="FF0000"/>
                </a:solidFill>
                <a:latin typeface="微软雅黑" panose="020B0503020204020204" pitchFamily="34" charset="-122"/>
                <a:ea typeface="微软雅黑" panose="020B0503020204020204" pitchFamily="34" charset="-122"/>
              </a:rPr>
              <a:t>ipconfig -all</a:t>
            </a:r>
            <a:r>
              <a:rPr lang="zh-CN" altLang="en-US" sz="2400" b="1" dirty="0">
                <a:latin typeface="微软雅黑" panose="020B0503020204020204" pitchFamily="34" charset="-122"/>
                <a:ea typeface="微软雅黑" panose="020B0503020204020204" pitchFamily="34" charset="-122"/>
              </a:rPr>
              <a:t>”命令查看网卡的</a:t>
            </a:r>
            <a:r>
              <a:rPr lang="en-US" altLang="zh-CN" sz="2400" b="1" dirty="0">
                <a:latin typeface="微软雅黑" panose="020B0503020204020204" pitchFamily="34" charset="-122"/>
                <a:ea typeface="微软雅黑" panose="020B0503020204020204" pitchFamily="34" charset="-122"/>
              </a:rPr>
              <a:t>MAC</a:t>
            </a:r>
            <a:r>
              <a:rPr lang="zh-CN" altLang="en-US" sz="2400" b="1" dirty="0">
                <a:latin typeface="微软雅黑" panose="020B0503020204020204" pitchFamily="34" charset="-122"/>
                <a:ea typeface="微软雅黑" panose="020B0503020204020204" pitchFamily="34" charset="-122"/>
              </a:rPr>
              <a:t>地址。</a:t>
            </a:r>
          </a:p>
        </p:txBody>
      </p:sp>
      <p:grpSp>
        <p:nvGrpSpPr>
          <p:cNvPr id="14" name="组合 13">
            <a:extLst>
              <a:ext uri="{FF2B5EF4-FFF2-40B4-BE49-F238E27FC236}">
                <a16:creationId xmlns:a16="http://schemas.microsoft.com/office/drawing/2014/main" id="{D987D898-65E5-4D1B-88E5-14DDF028FB9C}"/>
              </a:ext>
            </a:extLst>
          </p:cNvPr>
          <p:cNvGrpSpPr/>
          <p:nvPr/>
        </p:nvGrpSpPr>
        <p:grpSpPr>
          <a:xfrm>
            <a:off x="714501" y="1535895"/>
            <a:ext cx="9553219" cy="4811983"/>
            <a:chOff x="2571736" y="357166"/>
            <a:chExt cx="6370637" cy="4019550"/>
          </a:xfrm>
        </p:grpSpPr>
        <p:pic>
          <p:nvPicPr>
            <p:cNvPr id="15" name="Picture 2">
              <a:extLst>
                <a:ext uri="{FF2B5EF4-FFF2-40B4-BE49-F238E27FC236}">
                  <a16:creationId xmlns:a16="http://schemas.microsoft.com/office/drawing/2014/main" id="{82A81881-7038-4ED2-BF04-A68BA244ABD5}"/>
                </a:ext>
              </a:extLst>
            </p:cNvPr>
            <p:cNvPicPr>
              <a:picLocks noChangeAspect="1" noChangeArrowheads="1"/>
            </p:cNvPicPr>
            <p:nvPr/>
          </p:nvPicPr>
          <p:blipFill>
            <a:blip r:embed="rId6" cstate="print"/>
            <a:srcRect/>
            <a:stretch>
              <a:fillRect/>
            </a:stretch>
          </p:blipFill>
          <p:spPr bwMode="auto">
            <a:xfrm>
              <a:off x="2571736" y="357166"/>
              <a:ext cx="6370637" cy="4019550"/>
            </a:xfrm>
            <a:prstGeom prst="rect">
              <a:avLst/>
            </a:prstGeom>
            <a:noFill/>
            <a:ln w="9525">
              <a:noFill/>
              <a:miter lim="800000"/>
              <a:headEnd/>
              <a:tailEnd/>
            </a:ln>
            <a:effectLst/>
          </p:spPr>
        </p:pic>
        <p:sp>
          <p:nvSpPr>
            <p:cNvPr id="16" name="椭圆 15">
              <a:extLst>
                <a:ext uri="{FF2B5EF4-FFF2-40B4-BE49-F238E27FC236}">
                  <a16:creationId xmlns:a16="http://schemas.microsoft.com/office/drawing/2014/main" id="{7B7A6817-303C-4708-8C1A-6D1D1A5827BB}"/>
                </a:ext>
              </a:extLst>
            </p:cNvPr>
            <p:cNvSpPr/>
            <p:nvPr/>
          </p:nvSpPr>
          <p:spPr>
            <a:xfrm>
              <a:off x="3059832" y="2960008"/>
              <a:ext cx="4320480" cy="432048"/>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ustDataLst>
      <p:tags r:id="rId1"/>
    </p:custDataLst>
    <p:extLst>
      <p:ext uri="{BB962C8B-B14F-4D97-AF65-F5344CB8AC3E}">
        <p14:creationId xmlns:p14="http://schemas.microsoft.com/office/powerpoint/2010/main" val="222853266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6539941"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4.6 MAC</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与</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IP</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地址的比较</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内容占位符 2">
            <a:extLst>
              <a:ext uri="{FF2B5EF4-FFF2-40B4-BE49-F238E27FC236}">
                <a16:creationId xmlns:a16="http://schemas.microsoft.com/office/drawing/2014/main" id="{E33AD4D8-B057-4E73-A5AD-54ED1F1C112F}"/>
              </a:ext>
            </a:extLst>
          </p:cNvPr>
          <p:cNvSpPr txBox="1">
            <a:spLocks/>
          </p:cNvSpPr>
          <p:nvPr/>
        </p:nvSpPr>
        <p:spPr>
          <a:xfrm>
            <a:off x="616652" y="740701"/>
            <a:ext cx="10609536" cy="5682129"/>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spcBef>
                <a:spcPts val="0"/>
              </a:spcBef>
            </a:pPr>
            <a:r>
              <a:rPr lang="en-US" altLang="zh-CN" sz="2400" b="1" dirty="0">
                <a:latin typeface="微软雅黑" panose="020B0503020204020204" pitchFamily="34" charset="-122"/>
                <a:ea typeface="微软雅黑" panose="020B0503020204020204" pitchFamily="34" charset="-122"/>
              </a:rPr>
              <a:t>MAC</a:t>
            </a:r>
            <a:r>
              <a:rPr lang="zh-CN" altLang="en-US" sz="2400" b="1" dirty="0">
                <a:latin typeface="微软雅黑" panose="020B0503020204020204" pitchFamily="34" charset="-122"/>
                <a:ea typeface="微软雅黑" panose="020B0503020204020204" pitchFamily="34" charset="-122"/>
              </a:rPr>
              <a:t>地址在数据链路层处理，</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地址在网络层处理；</a:t>
            </a:r>
            <a:endParaRPr lang="en-US" altLang="zh-CN" sz="2400" b="1" dirty="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400" b="1" dirty="0">
                <a:latin typeface="微软雅黑" panose="020B0503020204020204" pitchFamily="34" charset="-122"/>
                <a:ea typeface="微软雅黑" panose="020B0503020204020204" pitchFamily="34" charset="-122"/>
              </a:rPr>
              <a:t>MAC</a:t>
            </a:r>
            <a:r>
              <a:rPr lang="zh-CN" altLang="zh-CN" sz="2400" b="1" dirty="0">
                <a:latin typeface="微软雅黑" panose="020B0503020204020204" pitchFamily="34" charset="-122"/>
                <a:ea typeface="微软雅黑" panose="020B0503020204020204" pitchFamily="34" charset="-122"/>
              </a:rPr>
              <a:t>地址</a:t>
            </a:r>
            <a:r>
              <a:rPr lang="zh-CN" altLang="en-US" sz="2400" b="1" dirty="0">
                <a:latin typeface="微软雅黑" panose="020B0503020204020204" pitchFamily="34" charset="-122"/>
                <a:ea typeface="微软雅黑" panose="020B0503020204020204" pitchFamily="34" charset="-122"/>
              </a:rPr>
              <a:t>类似</a:t>
            </a:r>
            <a:r>
              <a:rPr lang="zh-CN" altLang="zh-CN" sz="2400" b="1" dirty="0">
                <a:latin typeface="微软雅黑" panose="020B0503020204020204" pitchFamily="34" charset="-122"/>
                <a:ea typeface="微软雅黑" panose="020B0503020204020204" pitchFamily="34" charset="-122"/>
              </a:rPr>
              <a:t>身份证号</a:t>
            </a:r>
            <a:r>
              <a:rPr lang="zh-CN" altLang="en-US" sz="2400" b="1" dirty="0">
                <a:latin typeface="微软雅黑" panose="020B0503020204020204" pitchFamily="34" charset="-122"/>
                <a:ea typeface="微软雅黑" panose="020B0503020204020204" pitchFamily="34" charset="-122"/>
              </a:rPr>
              <a:t>，而</a:t>
            </a:r>
            <a:r>
              <a:rPr lang="en-US" altLang="zh-CN" sz="2400" b="1" dirty="0">
                <a:latin typeface="微软雅黑" panose="020B0503020204020204" pitchFamily="34" charset="-122"/>
                <a:ea typeface="微软雅黑" panose="020B0503020204020204" pitchFamily="34" charset="-122"/>
              </a:rPr>
              <a:t>IP</a:t>
            </a:r>
            <a:r>
              <a:rPr lang="zh-CN" altLang="zh-CN" sz="2400" b="1" dirty="0">
                <a:latin typeface="微软雅黑" panose="020B0503020204020204" pitchFamily="34" charset="-122"/>
                <a:ea typeface="微软雅黑" panose="020B0503020204020204" pitchFamily="34" charset="-122"/>
              </a:rPr>
              <a:t>地址</a:t>
            </a:r>
            <a:r>
              <a:rPr lang="zh-CN" altLang="en-US" sz="2400" b="1" dirty="0">
                <a:latin typeface="微软雅黑" panose="020B0503020204020204" pitchFamily="34" charset="-122"/>
                <a:ea typeface="微软雅黑" panose="020B0503020204020204" pitchFamily="34" charset="-122"/>
              </a:rPr>
              <a:t>类似</a:t>
            </a:r>
            <a:r>
              <a:rPr lang="zh-CN" altLang="zh-CN" sz="2400" b="1" dirty="0">
                <a:latin typeface="微软雅黑" panose="020B0503020204020204" pitchFamily="34" charset="-122"/>
                <a:ea typeface="微软雅黑" panose="020B0503020204020204" pitchFamily="34" charset="-122"/>
              </a:rPr>
              <a:t>邮政编码</a:t>
            </a:r>
            <a:r>
              <a:rPr lang="zh-CN" altLang="en-US" sz="2400" b="1" dirty="0">
                <a:latin typeface="微软雅黑" panose="020B0503020204020204" pitchFamily="34" charset="-122"/>
                <a:ea typeface="微软雅黑" panose="020B0503020204020204" pitchFamily="34" charset="-122"/>
              </a:rPr>
              <a:t>或住址；</a:t>
            </a:r>
            <a:endParaRPr lang="en-US" altLang="zh-CN" sz="2400" b="1" dirty="0">
              <a:latin typeface="微软雅黑" panose="020B0503020204020204" pitchFamily="34" charset="-122"/>
              <a:ea typeface="微软雅黑" panose="020B0503020204020204" pitchFamily="34" charset="-122"/>
            </a:endParaRPr>
          </a:p>
          <a:p>
            <a:pPr lvl="1">
              <a:lnSpc>
                <a:spcPct val="150000"/>
              </a:lnSpc>
              <a:spcBef>
                <a:spcPts val="0"/>
              </a:spcBef>
            </a:pPr>
            <a:r>
              <a:rPr lang="zh-CN" altLang="en-US" sz="2400" b="1" dirty="0">
                <a:latin typeface="微软雅黑" panose="020B0503020204020204" pitchFamily="34" charset="-122"/>
                <a:ea typeface="微软雅黑" panose="020B0503020204020204" pitchFamily="34" charset="-122"/>
              </a:rPr>
              <a:t>人的身份证和住址之间不存在绑定关系。同样，</a:t>
            </a:r>
            <a:r>
              <a:rPr lang="en-US" altLang="zh-CN" sz="2400" b="1" dirty="0">
                <a:latin typeface="微软雅黑" panose="020B0503020204020204" pitchFamily="34" charset="-122"/>
                <a:ea typeface="微软雅黑" panose="020B0503020204020204" pitchFamily="34" charset="-122"/>
              </a:rPr>
              <a:t>IP</a:t>
            </a:r>
            <a:r>
              <a:rPr lang="zh-CN" altLang="zh-CN" sz="2400" b="1" dirty="0">
                <a:latin typeface="微软雅黑" panose="020B0503020204020204" pitchFamily="34" charset="-122"/>
                <a:ea typeface="微软雅黑" panose="020B0503020204020204" pitchFamily="34" charset="-122"/>
              </a:rPr>
              <a:t>地址与</a:t>
            </a:r>
            <a:r>
              <a:rPr lang="en-US" altLang="zh-CN" sz="2400" b="1" dirty="0">
                <a:latin typeface="微软雅黑" panose="020B0503020204020204" pitchFamily="34" charset="-122"/>
                <a:ea typeface="微软雅黑" panose="020B0503020204020204" pitchFamily="34" charset="-122"/>
              </a:rPr>
              <a:t>MAC</a:t>
            </a:r>
            <a:r>
              <a:rPr lang="zh-CN" altLang="zh-CN" sz="2400" b="1" dirty="0">
                <a:latin typeface="微软雅黑" panose="020B0503020204020204" pitchFamily="34" charset="-122"/>
                <a:ea typeface="微软雅黑" panose="020B0503020204020204" pitchFamily="34" charset="-122"/>
              </a:rPr>
              <a:t>地址</a:t>
            </a:r>
            <a:r>
              <a:rPr lang="zh-CN" altLang="en-US" sz="2400" b="1" dirty="0">
                <a:latin typeface="微软雅黑" panose="020B0503020204020204" pitchFamily="34" charset="-122"/>
                <a:ea typeface="微软雅黑" panose="020B0503020204020204" pitchFamily="34" charset="-122"/>
              </a:rPr>
              <a:t>之间也</a:t>
            </a:r>
            <a:r>
              <a:rPr lang="zh-CN" altLang="zh-CN" sz="2400" b="1" dirty="0">
                <a:latin typeface="微软雅黑" panose="020B0503020204020204" pitchFamily="34" charset="-122"/>
                <a:ea typeface="微软雅黑" panose="020B0503020204020204" pitchFamily="34" charset="-122"/>
              </a:rPr>
              <a:t>不存在绑定关系</a:t>
            </a:r>
            <a:endParaRPr lang="en-US" altLang="zh-CN" sz="2400" b="1" dirty="0">
              <a:latin typeface="微软雅黑" panose="020B0503020204020204" pitchFamily="34" charset="-122"/>
              <a:ea typeface="微软雅黑" panose="020B0503020204020204" pitchFamily="34" charset="-122"/>
            </a:endParaRPr>
          </a:p>
          <a:p>
            <a:pPr lvl="2">
              <a:lnSpc>
                <a:spcPct val="150000"/>
              </a:lnSpc>
              <a:spcBef>
                <a:spcPts val="0"/>
              </a:spcBef>
            </a:pPr>
            <a:r>
              <a:rPr lang="zh-CN" altLang="zh-CN" b="1" dirty="0">
                <a:latin typeface="微软雅黑" panose="020B0503020204020204" pitchFamily="34" charset="-122"/>
                <a:ea typeface="微软雅黑" panose="020B0503020204020204" pitchFamily="34" charset="-122"/>
              </a:rPr>
              <a:t>如果网卡坏了，可以换</a:t>
            </a:r>
            <a:r>
              <a:rPr lang="zh-CN" altLang="en-US" b="1" dirty="0">
                <a:latin typeface="微软雅黑" panose="020B0503020204020204" pitchFamily="34" charset="-122"/>
                <a:ea typeface="微软雅黑" panose="020B0503020204020204" pitchFamily="34" charset="-122"/>
              </a:rPr>
              <a:t>一个新的（这意味着</a:t>
            </a:r>
            <a:r>
              <a:rPr lang="en-US" altLang="zh-CN" b="1" dirty="0">
                <a:latin typeface="微软雅黑" panose="020B0503020204020204" pitchFamily="34" charset="-122"/>
                <a:ea typeface="微软雅黑" panose="020B0503020204020204" pitchFamily="34" charset="-122"/>
              </a:rPr>
              <a:t>MAC</a:t>
            </a:r>
            <a:r>
              <a:rPr lang="zh-CN" altLang="en-US" b="1" dirty="0">
                <a:latin typeface="微软雅黑" panose="020B0503020204020204" pitchFamily="34" charset="-122"/>
                <a:ea typeface="微软雅黑" panose="020B0503020204020204" pitchFamily="34" charset="-122"/>
              </a:rPr>
              <a:t>地址发生了改变）</a:t>
            </a:r>
            <a:r>
              <a:rPr lang="zh-CN" altLang="zh-CN" b="1" dirty="0">
                <a:latin typeface="微软雅黑" panose="020B0503020204020204" pitchFamily="34" charset="-122"/>
                <a:ea typeface="微软雅黑" panose="020B0503020204020204" pitchFamily="34" charset="-122"/>
              </a:rPr>
              <a:t>，而</a:t>
            </a:r>
            <a:r>
              <a:rPr lang="en-US" altLang="zh-CN" b="1" dirty="0">
                <a:latin typeface="微软雅黑" panose="020B0503020204020204" pitchFamily="34" charset="-122"/>
                <a:ea typeface="微软雅黑" panose="020B0503020204020204" pitchFamily="34" charset="-122"/>
              </a:rPr>
              <a:t>IP</a:t>
            </a:r>
            <a:r>
              <a:rPr lang="zh-CN" altLang="zh-CN" b="1" dirty="0">
                <a:latin typeface="微软雅黑" panose="020B0503020204020204" pitchFamily="34" charset="-122"/>
                <a:ea typeface="微软雅黑" panose="020B0503020204020204" pitchFamily="34" charset="-122"/>
              </a:rPr>
              <a:t>地址</a:t>
            </a:r>
            <a:r>
              <a:rPr lang="zh-CN" altLang="en-US" b="1" dirty="0">
                <a:latin typeface="微软雅黑" panose="020B0503020204020204" pitchFamily="34" charset="-122"/>
                <a:ea typeface="微软雅黑" panose="020B0503020204020204" pitchFamily="34" charset="-122"/>
              </a:rPr>
              <a:t>无需改变</a:t>
            </a:r>
            <a:r>
              <a:rPr lang="zh-CN"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2">
              <a:lnSpc>
                <a:spcPct val="150000"/>
              </a:lnSpc>
              <a:spcBef>
                <a:spcPts val="0"/>
              </a:spcBef>
            </a:pPr>
            <a:r>
              <a:rPr lang="zh-CN" altLang="zh-CN" b="1" dirty="0">
                <a:latin typeface="微软雅黑" panose="020B0503020204020204" pitchFamily="34" charset="-122"/>
                <a:ea typeface="微软雅黑" panose="020B0503020204020204" pitchFamily="34" charset="-122"/>
              </a:rPr>
              <a:t>如果一个主机从一个网络移到另一个网络，</a:t>
            </a:r>
            <a:r>
              <a:rPr lang="zh-CN" altLang="en-US" b="1" dirty="0">
                <a:latin typeface="微软雅黑" panose="020B0503020204020204" pitchFamily="34" charset="-122"/>
                <a:ea typeface="微软雅黑" panose="020B0503020204020204" pitchFamily="34" charset="-122"/>
              </a:rPr>
              <a:t>则需要改变</a:t>
            </a:r>
            <a:r>
              <a:rPr lang="zh-CN" altLang="zh-CN" b="1" dirty="0">
                <a:latin typeface="微软雅黑" panose="020B0503020204020204" pitchFamily="34" charset="-122"/>
                <a:ea typeface="微软雅黑" panose="020B0503020204020204" pitchFamily="34" charset="-122"/>
              </a:rPr>
              <a:t>它的</a:t>
            </a:r>
            <a:r>
              <a:rPr lang="en-US" altLang="zh-CN" b="1" dirty="0">
                <a:latin typeface="微软雅黑" panose="020B0503020204020204" pitchFamily="34" charset="-122"/>
                <a:ea typeface="微软雅黑" panose="020B0503020204020204" pitchFamily="34" charset="-122"/>
              </a:rPr>
              <a:t>IP</a:t>
            </a:r>
            <a:r>
              <a:rPr lang="zh-CN" altLang="zh-CN" b="1" dirty="0">
                <a:latin typeface="微软雅黑" panose="020B0503020204020204" pitchFamily="34" charset="-122"/>
                <a:ea typeface="微软雅黑" panose="020B0503020204020204" pitchFamily="34" charset="-122"/>
              </a:rPr>
              <a:t>地址，</a:t>
            </a:r>
            <a:r>
              <a:rPr lang="zh-CN" altLang="en-US" b="1" dirty="0">
                <a:latin typeface="微软雅黑" panose="020B0503020204020204" pitchFamily="34" charset="-122"/>
                <a:ea typeface="微软雅黑" panose="020B0503020204020204" pitchFamily="34" charset="-122"/>
              </a:rPr>
              <a:t>但不用换</a:t>
            </a:r>
            <a:r>
              <a:rPr lang="zh-CN" altLang="zh-CN" b="1" dirty="0">
                <a:latin typeface="微软雅黑" panose="020B0503020204020204" pitchFamily="34" charset="-122"/>
                <a:ea typeface="微软雅黑" panose="020B0503020204020204" pitchFamily="34" charset="-122"/>
              </a:rPr>
              <a:t>新网卡</a:t>
            </a:r>
            <a:r>
              <a:rPr lang="zh-CN" altLang="en-US" b="1" dirty="0">
                <a:latin typeface="微软雅黑" panose="020B0503020204020204" pitchFamily="34" charset="-122"/>
                <a:ea typeface="微软雅黑" panose="020B0503020204020204" pitchFamily="34" charset="-122"/>
              </a:rPr>
              <a:t>（即</a:t>
            </a:r>
            <a:r>
              <a:rPr lang="en-US" altLang="zh-CN" b="1" dirty="0">
                <a:latin typeface="微软雅黑" panose="020B0503020204020204" pitchFamily="34" charset="-122"/>
                <a:ea typeface="微软雅黑" panose="020B0503020204020204" pitchFamily="34" charset="-122"/>
              </a:rPr>
              <a:t>MAC</a:t>
            </a:r>
            <a:r>
              <a:rPr lang="zh-CN" altLang="en-US" b="1" dirty="0">
                <a:latin typeface="微软雅黑" panose="020B0503020204020204" pitchFamily="34" charset="-122"/>
                <a:ea typeface="微软雅黑" panose="020B0503020204020204" pitchFamily="34" charset="-122"/>
              </a:rPr>
              <a:t>地址不改变）</a:t>
            </a:r>
            <a:r>
              <a:rPr lang="zh-CN" altLang="zh-CN"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a:lnSpc>
                <a:spcPct val="150000"/>
              </a:lnSpc>
              <a:spcBef>
                <a:spcPts val="0"/>
              </a:spcBef>
            </a:pP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地址在逻辑上是具有层次的：网络</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主机；而</a:t>
            </a:r>
            <a:r>
              <a:rPr lang="en-US" altLang="zh-CN" sz="2400" b="1" dirty="0">
                <a:latin typeface="微软雅黑" panose="020B0503020204020204" pitchFamily="34" charset="-122"/>
                <a:ea typeface="微软雅黑" panose="020B0503020204020204" pitchFamily="34" charset="-122"/>
              </a:rPr>
              <a:t>MAC</a:t>
            </a:r>
            <a:r>
              <a:rPr lang="zh-CN" altLang="en-US" sz="2400" b="1" dirty="0">
                <a:latin typeface="微软雅黑" panose="020B0503020204020204" pitchFamily="34" charset="-122"/>
                <a:ea typeface="微软雅黑" panose="020B0503020204020204" pitchFamily="34" charset="-122"/>
              </a:rPr>
              <a:t>地址是不分层次的</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每个网络对其都是同等对待。</a:t>
            </a:r>
            <a:endParaRPr lang="zh-CN"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252033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up)">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up)">
                                      <p:cBhvr>
                                        <p:cTn id="12" dur="500"/>
                                        <p:tgtEl>
                                          <p:spTgt spid="18">
                                            <p:txEl>
                                              <p:pRg st="1" end="1"/>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Effect transition="in" filter="wipe(up)">
                                      <p:cBhvr>
                                        <p:cTn id="15" dur="500"/>
                                        <p:tgtEl>
                                          <p:spTgt spid="18">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8">
                                            <p:txEl>
                                              <p:pRg st="3" end="3"/>
                                            </p:txEl>
                                          </p:spTgt>
                                        </p:tgtEl>
                                        <p:attrNameLst>
                                          <p:attrName>style.visibility</p:attrName>
                                        </p:attrNameLst>
                                      </p:cBhvr>
                                      <p:to>
                                        <p:strVal val="visible"/>
                                      </p:to>
                                    </p:set>
                                    <p:animEffect transition="in" filter="wipe(up)">
                                      <p:cBhvr>
                                        <p:cTn id="18" dur="500"/>
                                        <p:tgtEl>
                                          <p:spTgt spid="18">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8">
                                            <p:txEl>
                                              <p:pRg st="4" end="4"/>
                                            </p:txEl>
                                          </p:spTgt>
                                        </p:tgtEl>
                                        <p:attrNameLst>
                                          <p:attrName>style.visibility</p:attrName>
                                        </p:attrNameLst>
                                      </p:cBhvr>
                                      <p:to>
                                        <p:strVal val="visible"/>
                                      </p:to>
                                    </p:set>
                                    <p:animEffect transition="in" filter="wipe(up)">
                                      <p:cBhvr>
                                        <p:cTn id="21" dur="500"/>
                                        <p:tgtEl>
                                          <p:spTgt spid="1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8">
                                            <p:txEl>
                                              <p:pRg st="5" end="5"/>
                                            </p:txEl>
                                          </p:spTgt>
                                        </p:tgtEl>
                                        <p:attrNameLst>
                                          <p:attrName>style.visibility</p:attrName>
                                        </p:attrNameLst>
                                      </p:cBhvr>
                                      <p:to>
                                        <p:strVal val="visible"/>
                                      </p:to>
                                    </p:set>
                                    <p:animEffect transition="in" filter="wipe(up)">
                                      <p:cBhvr>
                                        <p:cTn id="26" dur="500"/>
                                        <p:tgtEl>
                                          <p:spTgt spid="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a:extLst>
              <a:ext uri="{FF2B5EF4-FFF2-40B4-BE49-F238E27FC236}">
                <a16:creationId xmlns:a16="http://schemas.microsoft.com/office/drawing/2014/main" id="{58150ED6-A9AF-4C4A-8CDF-626C17AA0FE5}"/>
              </a:ext>
            </a:extLst>
          </p:cNvPr>
          <p:cNvSpPr txBox="1">
            <a:spLocks/>
          </p:cNvSpPr>
          <p:nvPr/>
        </p:nvSpPr>
        <p:spPr>
          <a:xfrm>
            <a:off x="865059" y="1450023"/>
            <a:ext cx="9222756" cy="4608512"/>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FF0000"/>
              </a:buClr>
              <a:buFont typeface="Wingdings" panose="05000000000000000000" pitchFamily="2" charset="2"/>
              <a:buChar char="n"/>
            </a:pP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a:t>
            </a:r>
          </a:p>
          <a:p>
            <a:pPr lvl="1"/>
            <a:r>
              <a:rPr lang="zh-CN" altLang="en-US" sz="2400" b="1" dirty="0">
                <a:latin typeface="微软雅黑" panose="020B0503020204020204" pitchFamily="34" charset="-122"/>
                <a:ea typeface="微软雅黑" panose="020B0503020204020204" pitchFamily="34" charset="-122"/>
              </a:rPr>
              <a:t>适合于计算机处理</a:t>
            </a:r>
          </a:p>
          <a:p>
            <a:pPr lvl="1"/>
            <a:r>
              <a:rPr lang="zh-CN" altLang="en-US" sz="2400" b="1" dirty="0">
                <a:latin typeface="微软雅黑" panose="020B0503020204020204" pitchFamily="34" charset="-122"/>
                <a:ea typeface="微软雅黑" panose="020B0503020204020204" pitchFamily="34" charset="-122"/>
              </a:rPr>
              <a:t>缺点：</a:t>
            </a:r>
            <a:endParaRPr lang="en-US" altLang="zh-CN" sz="2400"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不便于人们记忆与使用</a:t>
            </a:r>
          </a:p>
          <a:p>
            <a:pPr lvl="2"/>
            <a:r>
              <a:rPr lang="zh-CN" altLang="en-US" b="1" dirty="0">
                <a:latin typeface="微软雅黑" panose="020B0503020204020204" pitchFamily="34" charset="-122"/>
                <a:ea typeface="微软雅黑" panose="020B0503020204020204" pitchFamily="34" charset="-122"/>
              </a:rPr>
              <a:t>无法通过</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地址确定主机的用途</a:t>
            </a:r>
          </a:p>
          <a:p>
            <a:pPr lvl="3"/>
            <a:r>
              <a:rPr lang="en-US" altLang="zh-CN" sz="2400" b="1" dirty="0">
                <a:latin typeface="微软雅黑" panose="020B0503020204020204" pitchFamily="34" charset="-122"/>
                <a:ea typeface="微软雅黑" panose="020B0503020204020204" pitchFamily="34" charset="-122"/>
              </a:rPr>
              <a:t>211.137.130.3</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服务器还是</a:t>
            </a:r>
            <a:r>
              <a:rPr lang="en-US" altLang="zh-CN" sz="2400" b="1" dirty="0">
                <a:latin typeface="微软雅黑" panose="020B0503020204020204" pitchFamily="34" charset="-122"/>
                <a:ea typeface="微软雅黑" panose="020B0503020204020204" pitchFamily="34" charset="-122"/>
              </a:rPr>
              <a:t>FTP</a:t>
            </a:r>
            <a:r>
              <a:rPr lang="zh-CN" altLang="en-US" sz="2400" b="1" dirty="0">
                <a:latin typeface="微软雅黑" panose="020B0503020204020204" pitchFamily="34" charset="-122"/>
                <a:ea typeface="微软雅黑" panose="020B0503020204020204" pitchFamily="34" charset="-122"/>
              </a:rPr>
              <a:t>服务器？</a:t>
            </a:r>
          </a:p>
          <a:p>
            <a:pPr>
              <a:spcBef>
                <a:spcPts val="1600"/>
              </a:spcBef>
              <a:buClr>
                <a:srgbClr val="FF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域名可以克服</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地址的缺点</a:t>
            </a:r>
          </a:p>
          <a:p>
            <a:pPr lvl="1"/>
            <a:r>
              <a:rPr lang="zh-CN" altLang="en-US" sz="2400" b="1" dirty="0">
                <a:latin typeface="微软雅黑" panose="020B0503020204020204" pitchFamily="34" charset="-122"/>
                <a:ea typeface="微软雅黑" panose="020B0503020204020204" pitchFamily="34" charset="-122"/>
              </a:rPr>
              <a:t>使用方便，易于记忆；</a:t>
            </a:r>
            <a:endParaRPr lang="en-US" altLang="zh-CN" sz="2400" b="1" dirty="0">
              <a:latin typeface="微软雅黑" panose="020B0503020204020204" pitchFamily="34" charset="-122"/>
              <a:ea typeface="微软雅黑" panose="020B0503020204020204" pitchFamily="34" charset="-122"/>
            </a:endParaRPr>
          </a:p>
          <a:p>
            <a:pPr lvl="1"/>
            <a:r>
              <a:rPr lang="zh-CN" altLang="en-US" sz="2400" b="1" dirty="0">
                <a:latin typeface="微软雅黑" panose="020B0503020204020204" pitchFamily="34" charset="-122"/>
                <a:ea typeface="微软雅黑" panose="020B0503020204020204" pitchFamily="34" charset="-122"/>
              </a:rPr>
              <a:t>很容易识别主机的用途；</a:t>
            </a:r>
          </a:p>
          <a:p>
            <a:pPr lvl="1"/>
            <a:r>
              <a:rPr lang="zh-CN" altLang="en-US" sz="2400" b="1" dirty="0">
                <a:latin typeface="微软雅黑" panose="020B0503020204020204" pitchFamily="34" charset="-122"/>
                <a:ea typeface="微软雅黑" panose="020B0503020204020204" pitchFamily="34" charset="-122"/>
              </a:rPr>
              <a:t>一致性好，不会随</a:t>
            </a:r>
            <a:r>
              <a:rPr lang="en-US" altLang="zh-CN" sz="2400" b="1" dirty="0">
                <a:latin typeface="微软雅黑" panose="020B0503020204020204" pitchFamily="34" charset="-122"/>
                <a:ea typeface="微软雅黑" panose="020B0503020204020204" pitchFamily="34" charset="-122"/>
              </a:rPr>
              <a:t>IP</a:t>
            </a:r>
            <a:r>
              <a:rPr lang="zh-CN" altLang="en-US" sz="2400" b="1" dirty="0">
                <a:latin typeface="微软雅黑" panose="020B0503020204020204" pitchFamily="34" charset="-122"/>
                <a:ea typeface="微软雅黑" panose="020B0503020204020204" pitchFamily="34" charset="-122"/>
              </a:rPr>
              <a:t>地址的改变而改变。</a:t>
            </a:r>
          </a:p>
        </p:txBody>
      </p:sp>
      <p:sp>
        <p:nvSpPr>
          <p:cNvPr id="8" name="矩形 7">
            <a:extLst>
              <a:ext uri="{FF2B5EF4-FFF2-40B4-BE49-F238E27FC236}">
                <a16:creationId xmlns:a16="http://schemas.microsoft.com/office/drawing/2014/main" id="{3DFF5222-4979-492A-B687-65C2B33AC1ED}"/>
              </a:ext>
            </a:extLst>
          </p:cNvPr>
          <p:cNvSpPr/>
          <p:nvPr/>
        </p:nvSpPr>
        <p:spPr>
          <a:xfrm>
            <a:off x="865059" y="827819"/>
            <a:ext cx="3413114" cy="523220"/>
          </a:xfrm>
          <a:prstGeom prst="rect">
            <a:avLst/>
          </a:prstGeom>
        </p:spPr>
        <p:txBody>
          <a:bodyPr wrap="none">
            <a:spAutoFit/>
          </a:bodyPr>
          <a:lstStyle/>
          <a:p>
            <a:r>
              <a:rPr lang="en-US" altLang="zh-CN" sz="2800" b="1" dirty="0">
                <a:latin typeface="微软雅黑" pitchFamily="34" charset="-122"/>
                <a:ea typeface="微软雅黑" pitchFamily="34" charset="-122"/>
              </a:rPr>
              <a:t>IP</a:t>
            </a:r>
            <a:r>
              <a:rPr lang="zh-CN" altLang="en-US" sz="2800" b="1" dirty="0">
                <a:latin typeface="微软雅黑" pitchFamily="34" charset="-122"/>
                <a:ea typeface="微软雅黑" pitchFamily="34" charset="-122"/>
              </a:rPr>
              <a:t>地址与域名的比较</a:t>
            </a:r>
          </a:p>
        </p:txBody>
      </p:sp>
    </p:spTree>
    <p:custDataLst>
      <p:tags r:id="rId1"/>
    </p:custDataLst>
    <p:extLst>
      <p:ext uri="{BB962C8B-B14F-4D97-AF65-F5344CB8AC3E}">
        <p14:creationId xmlns:p14="http://schemas.microsoft.com/office/powerpoint/2010/main" val="159808778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up)">
                                      <p:cBhvr>
                                        <p:cTn id="10" dur="500"/>
                                        <p:tgtEl>
                                          <p:spTgt spid="12">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up)">
                                      <p:cBhvr>
                                        <p:cTn id="13" dur="500"/>
                                        <p:tgtEl>
                                          <p:spTgt spid="12">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wipe(up)">
                                      <p:cBhvr>
                                        <p:cTn id="16" dur="500"/>
                                        <p:tgtEl>
                                          <p:spTgt spid="12">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wipe(up)">
                                      <p:cBhvr>
                                        <p:cTn id="19" dur="500"/>
                                        <p:tgtEl>
                                          <p:spTgt spid="12">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wipe(up)">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wipe(up)">
                                      <p:cBhvr>
                                        <p:cTn id="27" dur="500"/>
                                        <p:tgtEl>
                                          <p:spTgt spid="12">
                                            <p:txEl>
                                              <p:pRg st="6" end="6"/>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2">
                                            <p:txEl>
                                              <p:pRg st="7" end="7"/>
                                            </p:txEl>
                                          </p:spTgt>
                                        </p:tgtEl>
                                        <p:attrNameLst>
                                          <p:attrName>style.visibility</p:attrName>
                                        </p:attrNameLst>
                                      </p:cBhvr>
                                      <p:to>
                                        <p:strVal val="visible"/>
                                      </p:to>
                                    </p:set>
                                    <p:animEffect transition="in" filter="wipe(up)">
                                      <p:cBhvr>
                                        <p:cTn id="30" dur="500"/>
                                        <p:tgtEl>
                                          <p:spTgt spid="12">
                                            <p:txEl>
                                              <p:pRg st="7" end="7"/>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animEffect transition="in" filter="wipe(up)">
                                      <p:cBhvr>
                                        <p:cTn id="33" dur="500"/>
                                        <p:tgtEl>
                                          <p:spTgt spid="12">
                                            <p:txEl>
                                              <p:pRg st="8" end="8"/>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12">
                                            <p:txEl>
                                              <p:pRg st="9" end="9"/>
                                            </p:txEl>
                                          </p:spTgt>
                                        </p:tgtEl>
                                        <p:attrNameLst>
                                          <p:attrName>style.visibility</p:attrName>
                                        </p:attrNameLst>
                                      </p:cBhvr>
                                      <p:to>
                                        <p:strVal val="visible"/>
                                      </p:to>
                                    </p:set>
                                    <p:animEffect transition="in" filter="wipe(up)">
                                      <p:cBhvr>
                                        <p:cTn id="36" dur="500"/>
                                        <p:tgtEl>
                                          <p:spTgt spid="1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Rectangle 3"/>
          <p:cNvSpPr txBox="1">
            <a:spLocks noChangeArrowheads="1"/>
          </p:cNvSpPr>
          <p:nvPr/>
        </p:nvSpPr>
        <p:spPr bwMode="auto">
          <a:xfrm>
            <a:off x="279191" y="574947"/>
            <a:ext cx="11751227" cy="344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15000"/>
              </a:lnSpc>
              <a:spcBef>
                <a:spcPts val="1200"/>
              </a:spcBef>
              <a:spcAft>
                <a:spcPts val="0"/>
              </a:spcAft>
              <a:buClr>
                <a:srgbClr val="3333CC"/>
              </a:buClr>
              <a:buSzPct val="60000"/>
              <a:buFont typeface="Wingdings" pitchFamily="2" charset="2"/>
              <a:buChar char="n"/>
              <a:tabLst/>
              <a:defRPr/>
            </a:pPr>
            <a:r>
              <a:rPr kumimoji="0" lang="zh-CN" altLang="en-US" sz="2800" b="1" i="0" u="none" strike="noStrike" kern="0" cap="none" spc="0" normalizeH="0" baseline="0" noProof="0" dirty="0">
                <a:ln>
                  <a:noFill/>
                </a:ln>
                <a:solidFill>
                  <a:schemeClr val="tx1"/>
                </a:solidFill>
                <a:effectLst/>
                <a:uLnTx/>
                <a:uFillTx/>
                <a:latin typeface="Times New Roman" pitchFamily="18" charset="0"/>
                <a:ea typeface="黑体" pitchFamily="49" charset="-122"/>
                <a:cs typeface="+mn-cs"/>
              </a:rPr>
              <a:t>域名</a:t>
            </a:r>
          </a:p>
          <a:p>
            <a:pPr marL="742950" marR="0" lvl="1" indent="-285750" algn="l" defTabSz="914400" rtl="0" eaLnBrk="1" fontAlgn="base" latinLnBrk="0" hangingPunct="1">
              <a:lnSpc>
                <a:spcPct val="115000"/>
              </a:lnSpc>
              <a:spcBef>
                <a:spcPct val="0"/>
              </a:spcBef>
              <a:spcAft>
                <a:spcPts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uLnTx/>
                <a:uFillTx/>
                <a:latin typeface="Times New Roman" pitchFamily="18" charset="0"/>
              </a:rPr>
              <a:t>为便于记忆而给网络中每个主机起的名字</a:t>
            </a:r>
            <a:r>
              <a:rPr kumimoji="0" lang="zh-CN" altLang="en-US" sz="2400" b="1" i="0" u="none" strike="noStrike" kern="0" cap="none" spc="0" normalizeH="0" baseline="0" noProof="0" dirty="0">
                <a:ln>
                  <a:noFill/>
                </a:ln>
                <a:solidFill>
                  <a:srgbClr val="000000"/>
                </a:solidFill>
                <a:effectLst/>
                <a:uLnTx/>
                <a:uFillTx/>
              </a:rPr>
              <a:t>。</a:t>
            </a:r>
            <a:endParaRPr kumimoji="0" lang="zh-CN" altLang="en-US" sz="2400" b="1" i="0" u="none" strike="noStrike" kern="0" cap="none" spc="0" normalizeH="0" baseline="0" noProof="0" dirty="0">
              <a:ln>
                <a:noFill/>
              </a:ln>
              <a:solidFill>
                <a:srgbClr val="000000"/>
              </a:solidFill>
              <a:effectLst/>
              <a:uLnTx/>
              <a:uFillTx/>
              <a:latin typeface="Times New Roman" pitchFamily="18" charset="0"/>
              <a:ea typeface="黑体" pitchFamily="2" charset="-122"/>
            </a:endParaRPr>
          </a:p>
          <a:p>
            <a:pPr eaLnBrk="1" hangingPunct="1">
              <a:lnSpc>
                <a:spcPct val="115000"/>
              </a:lnSpc>
              <a:spcBef>
                <a:spcPts val="1200"/>
              </a:spcBef>
              <a:buClr>
                <a:srgbClr val="3333CC"/>
              </a:buClr>
              <a:defRPr/>
            </a:pPr>
            <a:r>
              <a:rPr lang="zh-CN" altLang="en-US" sz="2800" kern="0" dirty="0">
                <a:solidFill>
                  <a:schemeClr val="tx1"/>
                </a:solidFill>
                <a:effectLst/>
                <a:latin typeface="Times New Roman" pitchFamily="18" charset="0"/>
              </a:rPr>
              <a:t>域名系统：</a:t>
            </a:r>
            <a:endParaRPr lang="en-US" altLang="zh-CN" sz="2800" kern="0" dirty="0">
              <a:solidFill>
                <a:schemeClr val="tx1"/>
              </a:solidFill>
              <a:effectLst/>
              <a:latin typeface="Times New Roman" pitchFamily="18" charset="0"/>
            </a:endParaRPr>
          </a:p>
          <a:p>
            <a:pPr marL="742950" marR="0" lvl="1" indent="-285750" algn="l" defTabSz="914400" rtl="0" eaLnBrk="1" fontAlgn="base" latinLnBrk="0" hangingPunct="1">
              <a:lnSpc>
                <a:spcPct val="120000"/>
              </a:lnSpc>
              <a:spcBef>
                <a:spcPct val="0"/>
              </a:spcBef>
              <a:spcAft>
                <a:spcPts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用于在主机名和</a:t>
            </a:r>
            <a:r>
              <a:rPr kumimoji="0" lang="en-US" altLang="zh-CN" sz="2400" b="1" i="0" u="none" strike="noStrike" kern="0" cap="none" spc="0" normalizeH="0" baseline="0" noProof="0" dirty="0">
                <a:ln>
                  <a:noFill/>
                </a:ln>
                <a:solidFill>
                  <a:srgbClr val="000000"/>
                </a:solidFill>
                <a:effectLst/>
                <a:uLnTx/>
                <a:uFillTx/>
                <a:latin typeface="黑体" pitchFamily="49" charset="-122"/>
                <a:ea typeface="黑体" pitchFamily="49" charset="-122"/>
              </a:rPr>
              <a:t>IP</a:t>
            </a:r>
            <a:r>
              <a:rPr kumimoji="0"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地址间进行转换，并保证主机名和</a:t>
            </a:r>
            <a:r>
              <a:rPr kumimoji="0" lang="en-US" altLang="zh-CN" sz="2400" b="1" i="0" u="none" strike="noStrike" kern="0" cap="none" spc="0" normalizeH="0" baseline="0" noProof="0" dirty="0">
                <a:ln>
                  <a:noFill/>
                </a:ln>
                <a:solidFill>
                  <a:srgbClr val="000000"/>
                </a:solidFill>
                <a:effectLst/>
                <a:uLnTx/>
                <a:uFillTx/>
                <a:latin typeface="黑体" pitchFamily="49" charset="-122"/>
                <a:ea typeface="黑体" pitchFamily="49" charset="-122"/>
              </a:rPr>
              <a:t>IP</a:t>
            </a:r>
            <a:r>
              <a:rPr kumimoji="0"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地址一一对应的网络服务。</a:t>
            </a:r>
          </a:p>
          <a:p>
            <a:pPr eaLnBrk="1" hangingPunct="1">
              <a:lnSpc>
                <a:spcPct val="115000"/>
              </a:lnSpc>
              <a:spcBef>
                <a:spcPts val="1200"/>
              </a:spcBef>
              <a:buClr>
                <a:srgbClr val="3333CC"/>
              </a:buClr>
              <a:defRPr/>
            </a:pPr>
            <a:r>
              <a:rPr lang="zh-CN" altLang="en-US" sz="2800" kern="0" dirty="0">
                <a:solidFill>
                  <a:schemeClr val="tx1"/>
                </a:solidFill>
                <a:effectLst/>
                <a:latin typeface="Times New Roman" pitchFamily="18" charset="0"/>
              </a:rPr>
              <a:t>域名系统由三个组成部分：</a:t>
            </a:r>
            <a:r>
              <a:rPr kumimoji="1"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域名空间、名字服务器、解析程序</a:t>
            </a:r>
          </a:p>
          <a:p>
            <a:pPr eaLnBrk="1" hangingPunct="1">
              <a:lnSpc>
                <a:spcPct val="115000"/>
              </a:lnSpc>
              <a:spcBef>
                <a:spcPts val="1200"/>
              </a:spcBef>
              <a:buClr>
                <a:srgbClr val="3333CC"/>
              </a:buClr>
              <a:defRPr/>
            </a:pPr>
            <a:r>
              <a:rPr lang="zh-CN" altLang="en-US" sz="2800" kern="0" dirty="0">
                <a:solidFill>
                  <a:schemeClr val="tx1"/>
                </a:solidFill>
                <a:effectLst/>
                <a:latin typeface="Times New Roman" pitchFamily="18" charset="0"/>
              </a:rPr>
              <a:t>解析程序：</a:t>
            </a:r>
            <a:r>
              <a:rPr kumimoji="1"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从域名服务器中提取信息把主机域名翻译成</a:t>
            </a:r>
            <a:r>
              <a:rPr kumimoji="1" lang="en-US" altLang="zh-CN" sz="2400" b="1" i="0" u="none" strike="noStrike" kern="0" cap="none" spc="0" normalizeH="0" baseline="0" noProof="0" dirty="0">
                <a:ln>
                  <a:noFill/>
                </a:ln>
                <a:solidFill>
                  <a:srgbClr val="000000"/>
                </a:solidFill>
                <a:effectLst/>
                <a:uLnTx/>
                <a:uFillTx/>
                <a:latin typeface="黑体" pitchFamily="49" charset="-122"/>
                <a:ea typeface="黑体" pitchFamily="49" charset="-122"/>
              </a:rPr>
              <a:t>IP</a:t>
            </a:r>
            <a:r>
              <a:rPr kumimoji="1" lang="zh-CN" altLang="en-US" sz="2400" b="1" i="0" u="none" strike="noStrike" kern="0" cap="none" spc="0" normalizeH="0" baseline="0" noProof="0" dirty="0">
                <a:ln>
                  <a:noFill/>
                </a:ln>
                <a:solidFill>
                  <a:srgbClr val="000000"/>
                </a:solidFill>
                <a:effectLst/>
                <a:uLnTx/>
                <a:uFillTx/>
                <a:latin typeface="黑体" pitchFamily="49" charset="-122"/>
                <a:ea typeface="黑体" pitchFamily="49" charset="-122"/>
              </a:rPr>
              <a:t>地址</a:t>
            </a:r>
            <a:endParaRPr kumimoji="1" lang="en-US" altLang="zh-CN" sz="2400" b="1" i="0" u="none" strike="noStrike" kern="0" cap="none" spc="0" normalizeH="0" baseline="0" noProof="0" dirty="0">
              <a:ln>
                <a:noFill/>
              </a:ln>
              <a:solidFill>
                <a:srgbClr val="000000"/>
              </a:solidFill>
              <a:effectLst/>
              <a:uLnTx/>
              <a:uFillTx/>
              <a:latin typeface="黑体" pitchFamily="49" charset="-122"/>
              <a:ea typeface="黑体" pitchFamily="49" charset="-122"/>
            </a:endParaRPr>
          </a:p>
        </p:txBody>
      </p:sp>
      <p:sp>
        <p:nvSpPr>
          <p:cNvPr id="12" name="内容占位符 2">
            <a:extLst>
              <a:ext uri="{FF2B5EF4-FFF2-40B4-BE49-F238E27FC236}">
                <a16:creationId xmlns:a16="http://schemas.microsoft.com/office/drawing/2014/main" id="{70DE3EE2-117C-4F92-BC93-F40B58F870D4}"/>
              </a:ext>
            </a:extLst>
          </p:cNvPr>
          <p:cNvSpPr txBox="1">
            <a:spLocks/>
          </p:cNvSpPr>
          <p:nvPr/>
        </p:nvSpPr>
        <p:spPr>
          <a:xfrm>
            <a:off x="258571" y="3961991"/>
            <a:ext cx="11792466" cy="249627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15000"/>
              </a:lnSpc>
              <a:spcBef>
                <a:spcPts val="1200"/>
              </a:spcBef>
              <a:buClr>
                <a:srgbClr val="3333CC"/>
              </a:buClr>
              <a:buSzPct val="60000"/>
              <a:buFont typeface="Wingdings" pitchFamily="2" charset="2"/>
              <a:buChar char="n"/>
              <a:defRPr/>
            </a:pPr>
            <a:r>
              <a:rPr lang="zh-CN" altLang="zh-CN" sz="2800" b="1" kern="0" dirty="0">
                <a:latin typeface="Times New Roman" pitchFamily="18" charset="0"/>
                <a:ea typeface="黑体" pitchFamily="49" charset="-122"/>
              </a:rPr>
              <a:t>域名通过域名服务</a:t>
            </a:r>
            <a:r>
              <a:rPr lang="zh-CN" altLang="en-US" sz="2800" b="1" kern="0" dirty="0">
                <a:latin typeface="Times New Roman" pitchFamily="18" charset="0"/>
                <a:ea typeface="黑体" pitchFamily="49" charset="-122"/>
              </a:rPr>
              <a:t>（</a:t>
            </a:r>
            <a:r>
              <a:rPr lang="en-US" altLang="zh-CN" sz="2800" b="1" kern="0" dirty="0">
                <a:latin typeface="Times New Roman" pitchFamily="18" charset="0"/>
                <a:ea typeface="黑体" pitchFamily="49" charset="-122"/>
              </a:rPr>
              <a:t>DNS</a:t>
            </a:r>
            <a:r>
              <a:rPr lang="zh-CN" altLang="en-US" sz="2800" b="1" kern="0" dirty="0">
                <a:latin typeface="Times New Roman" pitchFamily="18" charset="0"/>
                <a:ea typeface="黑体" pitchFamily="49" charset="-122"/>
              </a:rPr>
              <a:t>）</a:t>
            </a:r>
            <a:r>
              <a:rPr lang="zh-CN" altLang="zh-CN" sz="2800" b="1" kern="0" dirty="0">
                <a:latin typeface="Times New Roman" pitchFamily="18" charset="0"/>
                <a:ea typeface="黑体" pitchFamily="49" charset="-122"/>
              </a:rPr>
              <a:t>与</a:t>
            </a:r>
            <a:r>
              <a:rPr lang="en-US" altLang="zh-CN" sz="2800" b="1" kern="0" dirty="0">
                <a:latin typeface="Times New Roman" pitchFamily="18" charset="0"/>
                <a:ea typeface="黑体" pitchFamily="49" charset="-122"/>
              </a:rPr>
              <a:t>IP</a:t>
            </a:r>
            <a:r>
              <a:rPr lang="zh-CN" altLang="zh-CN" sz="2800" b="1" kern="0" dirty="0">
                <a:latin typeface="Times New Roman" pitchFamily="18" charset="0"/>
                <a:ea typeface="黑体" pitchFamily="49" charset="-122"/>
              </a:rPr>
              <a:t>地址进行了绑定</a:t>
            </a:r>
            <a:r>
              <a:rPr lang="zh-CN" altLang="en-US" sz="2800" b="1" kern="0" dirty="0">
                <a:latin typeface="Times New Roman" pitchFamily="18" charset="0"/>
                <a:ea typeface="黑体" pitchFamily="49" charset="-122"/>
              </a:rPr>
              <a:t>，可通过域名解析获得其对应的</a:t>
            </a:r>
            <a:r>
              <a:rPr lang="en-US" altLang="zh-CN" sz="2800" b="1" kern="0" dirty="0">
                <a:latin typeface="Times New Roman" pitchFamily="18" charset="0"/>
                <a:ea typeface="黑体" pitchFamily="49" charset="-122"/>
              </a:rPr>
              <a:t>IP</a:t>
            </a:r>
            <a:r>
              <a:rPr lang="zh-CN" altLang="en-US" sz="2800" b="1" kern="0" dirty="0">
                <a:latin typeface="Times New Roman" pitchFamily="18" charset="0"/>
                <a:ea typeface="黑体" pitchFamily="49" charset="-122"/>
              </a:rPr>
              <a:t>地址</a:t>
            </a:r>
            <a:endParaRPr lang="en-US" altLang="zh-CN" sz="2800" b="1" kern="0" dirty="0">
              <a:latin typeface="Times New Roman" pitchFamily="18" charset="0"/>
              <a:ea typeface="黑体" pitchFamily="49" charset="-122"/>
            </a:endParaRPr>
          </a:p>
          <a:p>
            <a:pPr marL="0" indent="0" fontAlgn="base">
              <a:lnSpc>
                <a:spcPct val="115000"/>
              </a:lnSpc>
              <a:spcBef>
                <a:spcPts val="1200"/>
              </a:spcBef>
              <a:buClr>
                <a:srgbClr val="3333CC"/>
              </a:buClr>
              <a:buSzPct val="60000"/>
              <a:buNone/>
              <a:defRPr/>
            </a:pPr>
            <a:endParaRPr lang="en-US" altLang="zh-CN" sz="2800" b="1" kern="0" dirty="0">
              <a:latin typeface="Times New Roman" pitchFamily="18" charset="0"/>
              <a:ea typeface="黑体" pitchFamily="49" charset="-122"/>
            </a:endParaRPr>
          </a:p>
          <a:p>
            <a:pPr fontAlgn="base">
              <a:lnSpc>
                <a:spcPct val="115000"/>
              </a:lnSpc>
              <a:spcBef>
                <a:spcPts val="1200"/>
              </a:spcBef>
              <a:buClr>
                <a:srgbClr val="3333CC"/>
              </a:buClr>
              <a:buSzPct val="60000"/>
              <a:buFont typeface="Wingdings" pitchFamily="2" charset="2"/>
              <a:buChar char="n"/>
              <a:defRPr/>
            </a:pPr>
            <a:r>
              <a:rPr lang="zh-CN" altLang="en-US" sz="2400" b="1" kern="0" dirty="0">
                <a:solidFill>
                  <a:srgbClr val="000000"/>
                </a:solidFill>
                <a:latin typeface="黑体" pitchFamily="49" charset="-122"/>
                <a:ea typeface="黑体" pitchFamily="49" charset="-122"/>
              </a:rPr>
              <a:t>注意：</a:t>
            </a:r>
            <a:r>
              <a:rPr lang="zh-CN" altLang="zh-CN" sz="2400" b="1" kern="0" dirty="0">
                <a:solidFill>
                  <a:srgbClr val="000000"/>
                </a:solidFill>
                <a:latin typeface="黑体" pitchFamily="49" charset="-122"/>
                <a:ea typeface="黑体" pitchFamily="49" charset="-122"/>
              </a:rPr>
              <a:t>域名是</a:t>
            </a:r>
            <a:r>
              <a:rPr lang="zh-CN" altLang="en-US" sz="2400" b="1" kern="0" dirty="0">
                <a:solidFill>
                  <a:srgbClr val="000000"/>
                </a:solidFill>
                <a:latin typeface="黑体" pitchFamily="49" charset="-122"/>
                <a:ea typeface="黑体" pitchFamily="49" charset="-122"/>
              </a:rPr>
              <a:t>个</a:t>
            </a:r>
            <a:r>
              <a:rPr lang="zh-CN" altLang="zh-CN" sz="2400" b="1" kern="0" dirty="0">
                <a:solidFill>
                  <a:srgbClr val="000000"/>
                </a:solidFill>
                <a:latin typeface="黑体" pitchFamily="49" charset="-122"/>
                <a:ea typeface="黑体" pitchFamily="49" charset="-122"/>
              </a:rPr>
              <a:t>逻辑概念，并不反映主机所在的物理地点。</a:t>
            </a:r>
            <a:endParaRPr lang="zh-CN" altLang="en-US" sz="2400" b="1" kern="0" dirty="0">
              <a:solidFill>
                <a:srgbClr val="000000"/>
              </a:solidFill>
              <a:latin typeface="黑体" pitchFamily="49" charset="-122"/>
              <a:ea typeface="黑体" pitchFamily="49" charset="-122"/>
            </a:endParaRPr>
          </a:p>
        </p:txBody>
      </p:sp>
      <p:sp>
        <p:nvSpPr>
          <p:cNvPr id="13" name="矩形 12">
            <a:extLst>
              <a:ext uri="{FF2B5EF4-FFF2-40B4-BE49-F238E27FC236}">
                <a16:creationId xmlns:a16="http://schemas.microsoft.com/office/drawing/2014/main" id="{9B258AF4-18C7-477D-BEC7-7E5E2D1E963D}"/>
              </a:ext>
            </a:extLst>
          </p:cNvPr>
          <p:cNvSpPr/>
          <p:nvPr/>
        </p:nvSpPr>
        <p:spPr>
          <a:xfrm>
            <a:off x="3604364" y="4891193"/>
            <a:ext cx="2784309" cy="4800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667" b="1" dirty="0"/>
              <a:t>www.xjtu.edu.cn</a:t>
            </a:r>
            <a:endParaRPr lang="zh-CN" altLang="en-US" sz="2667" b="1" dirty="0"/>
          </a:p>
        </p:txBody>
      </p:sp>
      <p:sp>
        <p:nvSpPr>
          <p:cNvPr id="16" name="矩形 15">
            <a:extLst>
              <a:ext uri="{FF2B5EF4-FFF2-40B4-BE49-F238E27FC236}">
                <a16:creationId xmlns:a16="http://schemas.microsoft.com/office/drawing/2014/main" id="{740037FF-CCC1-46DA-99F2-1993420D34C1}"/>
              </a:ext>
            </a:extLst>
          </p:cNvPr>
          <p:cNvSpPr/>
          <p:nvPr/>
        </p:nvSpPr>
        <p:spPr>
          <a:xfrm>
            <a:off x="8020855" y="4891193"/>
            <a:ext cx="2784309" cy="48005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667" b="1" dirty="0"/>
              <a:t>211.137.130.3</a:t>
            </a:r>
            <a:endParaRPr lang="zh-CN" altLang="en-US" sz="2667" b="1" dirty="0"/>
          </a:p>
        </p:txBody>
      </p:sp>
      <p:sp>
        <p:nvSpPr>
          <p:cNvPr id="18" name="右箭头 27">
            <a:extLst>
              <a:ext uri="{FF2B5EF4-FFF2-40B4-BE49-F238E27FC236}">
                <a16:creationId xmlns:a16="http://schemas.microsoft.com/office/drawing/2014/main" id="{ACBF3B82-BDA4-40D0-9BA3-17E81DFF676C}"/>
              </a:ext>
            </a:extLst>
          </p:cNvPr>
          <p:cNvSpPr/>
          <p:nvPr/>
        </p:nvSpPr>
        <p:spPr>
          <a:xfrm>
            <a:off x="6591389" y="4709867"/>
            <a:ext cx="1284481" cy="832012"/>
          </a:xfrm>
          <a:prstGeom prst="rightArrow">
            <a:avLst>
              <a:gd name="adj1" fmla="val 58354"/>
              <a:gd name="adj2" fmla="val 50000"/>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r"/>
            <a:r>
              <a:rPr lang="zh-CN" altLang="en-US" sz="1867" b="1" dirty="0">
                <a:solidFill>
                  <a:schemeClr val="tx1"/>
                </a:solidFill>
                <a:latin typeface="微软雅黑" panose="020B0503020204020204" pitchFamily="34" charset="-122"/>
                <a:ea typeface="微软雅黑" panose="020B0503020204020204" pitchFamily="34" charset="-122"/>
              </a:rPr>
              <a:t>域名解析</a:t>
            </a:r>
          </a:p>
        </p:txBody>
      </p:sp>
    </p:spTree>
    <p:custDataLst>
      <p:tags r:id="rId1"/>
    </p:custDataLst>
    <p:extLst>
      <p:ext uri="{BB962C8B-B14F-4D97-AF65-F5344CB8AC3E}">
        <p14:creationId xmlns:p14="http://schemas.microsoft.com/office/powerpoint/2010/main" val="370363742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p:cTn id="7" dur="500" fill="hold"/>
                                        <p:tgtEl>
                                          <p:spTgt spid="14">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14">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14">
                                            <p:txEl>
                                              <p:pRg st="0" end="0"/>
                                            </p:txEl>
                                          </p:spTgt>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p:cTn id="13" dur="500" fill="hold"/>
                                        <p:tgtEl>
                                          <p:spTgt spid="14">
                                            <p:txEl>
                                              <p:pRg st="1" end="1"/>
                                            </p:txEl>
                                          </p:spTgt>
                                        </p:tgtEl>
                                        <p:attrNameLst>
                                          <p:attrName>ppt_w</p:attrName>
                                        </p:attrNameLst>
                                      </p:cBhvr>
                                      <p:tavLst>
                                        <p:tav tm="0">
                                          <p:val>
                                            <p:strVal val="#ppt_w*0.70"/>
                                          </p:val>
                                        </p:tav>
                                        <p:tav tm="100000">
                                          <p:val>
                                            <p:strVal val="#ppt_w"/>
                                          </p:val>
                                        </p:tav>
                                      </p:tavLst>
                                    </p:anim>
                                    <p:anim calcmode="lin" valueType="num">
                                      <p:cBhvr>
                                        <p:cTn id="14" dur="500" fill="hold"/>
                                        <p:tgtEl>
                                          <p:spTgt spid="14">
                                            <p:txEl>
                                              <p:pRg st="1" end="1"/>
                                            </p:txEl>
                                          </p:spTgt>
                                        </p:tgtEl>
                                        <p:attrNameLst>
                                          <p:attrName>ppt_h</p:attrName>
                                        </p:attrNameLst>
                                      </p:cBhvr>
                                      <p:tavLst>
                                        <p:tav tm="0">
                                          <p:val>
                                            <p:strVal val="#ppt_h"/>
                                          </p:val>
                                        </p:tav>
                                        <p:tav tm="100000">
                                          <p:val>
                                            <p:strVal val="#ppt_h"/>
                                          </p:val>
                                        </p:tav>
                                      </p:tavLst>
                                    </p:anim>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 calcmode="lin" valueType="num">
                                      <p:cBhvr>
                                        <p:cTn id="20" dur="1000" fill="hold"/>
                                        <p:tgtEl>
                                          <p:spTgt spid="14">
                                            <p:txEl>
                                              <p:pRg st="2" end="2"/>
                                            </p:txEl>
                                          </p:spTgt>
                                        </p:tgtEl>
                                        <p:attrNameLst>
                                          <p:attrName>ppt_w</p:attrName>
                                        </p:attrNameLst>
                                      </p:cBhvr>
                                      <p:tavLst>
                                        <p:tav tm="0">
                                          <p:val>
                                            <p:strVal val="#ppt_w*0.70"/>
                                          </p:val>
                                        </p:tav>
                                        <p:tav tm="100000">
                                          <p:val>
                                            <p:strVal val="#ppt_w"/>
                                          </p:val>
                                        </p:tav>
                                      </p:tavLst>
                                    </p:anim>
                                    <p:anim calcmode="lin" valueType="num">
                                      <p:cBhvr>
                                        <p:cTn id="21" dur="1000" fill="hold"/>
                                        <p:tgtEl>
                                          <p:spTgt spid="14">
                                            <p:txEl>
                                              <p:pRg st="2" end="2"/>
                                            </p:txEl>
                                          </p:spTgt>
                                        </p:tgtEl>
                                        <p:attrNameLst>
                                          <p:attrName>ppt_h</p:attrName>
                                        </p:attrNameLst>
                                      </p:cBhvr>
                                      <p:tavLst>
                                        <p:tav tm="0">
                                          <p:val>
                                            <p:strVal val="#ppt_h"/>
                                          </p:val>
                                        </p:tav>
                                        <p:tav tm="100000">
                                          <p:val>
                                            <p:strVal val="#ppt_h"/>
                                          </p:val>
                                        </p:tav>
                                      </p:tavLst>
                                    </p:anim>
                                    <p:animEffect transition="in" filter="fade">
                                      <p:cBhvr>
                                        <p:cTn id="22" dur="1000"/>
                                        <p:tgtEl>
                                          <p:spTgt spid="14">
                                            <p:txEl>
                                              <p:pRg st="2" end="2"/>
                                            </p:txEl>
                                          </p:spTgt>
                                        </p:tgtEl>
                                      </p:cBhvr>
                                    </p:animEffect>
                                  </p:childTnLst>
                                </p:cTn>
                              </p:par>
                            </p:childTnLst>
                          </p:cTn>
                        </p:par>
                        <p:par>
                          <p:cTn id="23" fill="hold">
                            <p:stCondLst>
                              <p:cond delay="1000"/>
                            </p:stCondLst>
                            <p:childTnLst>
                              <p:par>
                                <p:cTn id="24" presetID="55" presetClass="entr" presetSubtype="0" fill="hold" nodeType="afterEffect">
                                  <p:stCondLst>
                                    <p:cond delay="0"/>
                                  </p:stCondLst>
                                  <p:childTnLst>
                                    <p:set>
                                      <p:cBhvr>
                                        <p:cTn id="25" dur="1" fill="hold">
                                          <p:stCondLst>
                                            <p:cond delay="0"/>
                                          </p:stCondLst>
                                        </p:cTn>
                                        <p:tgtEl>
                                          <p:spTgt spid="14">
                                            <p:txEl>
                                              <p:pRg st="3" end="3"/>
                                            </p:txEl>
                                          </p:spTgt>
                                        </p:tgtEl>
                                        <p:attrNameLst>
                                          <p:attrName>style.visibility</p:attrName>
                                        </p:attrNameLst>
                                      </p:cBhvr>
                                      <p:to>
                                        <p:strVal val="visible"/>
                                      </p:to>
                                    </p:set>
                                    <p:anim calcmode="lin" valueType="num">
                                      <p:cBhvr>
                                        <p:cTn id="26" dur="1000" fill="hold"/>
                                        <p:tgtEl>
                                          <p:spTgt spid="14">
                                            <p:txEl>
                                              <p:pRg st="3" end="3"/>
                                            </p:txEl>
                                          </p:spTgt>
                                        </p:tgtEl>
                                        <p:attrNameLst>
                                          <p:attrName>ppt_w</p:attrName>
                                        </p:attrNameLst>
                                      </p:cBhvr>
                                      <p:tavLst>
                                        <p:tav tm="0">
                                          <p:val>
                                            <p:strVal val="#ppt_w*0.70"/>
                                          </p:val>
                                        </p:tav>
                                        <p:tav tm="100000">
                                          <p:val>
                                            <p:strVal val="#ppt_w"/>
                                          </p:val>
                                        </p:tav>
                                      </p:tavLst>
                                    </p:anim>
                                    <p:anim calcmode="lin" valueType="num">
                                      <p:cBhvr>
                                        <p:cTn id="27" dur="1000" fill="hold"/>
                                        <p:tgtEl>
                                          <p:spTgt spid="14">
                                            <p:txEl>
                                              <p:pRg st="3" end="3"/>
                                            </p:txEl>
                                          </p:spTgt>
                                        </p:tgtEl>
                                        <p:attrNameLst>
                                          <p:attrName>ppt_h</p:attrName>
                                        </p:attrNameLst>
                                      </p:cBhvr>
                                      <p:tavLst>
                                        <p:tav tm="0">
                                          <p:val>
                                            <p:strVal val="#ppt_h"/>
                                          </p:val>
                                        </p:tav>
                                        <p:tav tm="100000">
                                          <p:val>
                                            <p:strVal val="#ppt_h"/>
                                          </p:val>
                                        </p:tav>
                                      </p:tavLst>
                                    </p:anim>
                                    <p:animEffect transition="in" filter="fade">
                                      <p:cBhvr>
                                        <p:cTn id="28" dur="1000"/>
                                        <p:tgtEl>
                                          <p:spTgt spid="1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4">
                                            <p:txEl>
                                              <p:pRg st="4" end="4"/>
                                            </p:txEl>
                                          </p:spTgt>
                                        </p:tgtEl>
                                        <p:attrNameLst>
                                          <p:attrName>style.visibility</p:attrName>
                                        </p:attrNameLst>
                                      </p:cBhvr>
                                      <p:to>
                                        <p:strVal val="visible"/>
                                      </p:to>
                                    </p:set>
                                    <p:animEffect transition="in" filter="wipe(up)">
                                      <p:cBhvr>
                                        <p:cTn id="33" dur="500"/>
                                        <p:tgtEl>
                                          <p:spTgt spid="1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xEl>
                                              <p:pRg st="5" end="5"/>
                                            </p:txEl>
                                          </p:spTgt>
                                        </p:tgtEl>
                                        <p:attrNameLst>
                                          <p:attrName>style.visibility</p:attrName>
                                        </p:attrNameLst>
                                      </p:cBhvr>
                                      <p:to>
                                        <p:strVal val="visible"/>
                                      </p:to>
                                    </p:set>
                                    <p:animEffect transition="in" filter="wipe(left)">
                                      <p:cBhvr>
                                        <p:cTn id="38" dur="500"/>
                                        <p:tgtEl>
                                          <p:spTgt spid="1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2">
                                            <p:txEl>
                                              <p:pRg st="0" end="0"/>
                                            </p:txEl>
                                          </p:spTgt>
                                        </p:tgtEl>
                                        <p:attrNameLst>
                                          <p:attrName>style.visibility</p:attrName>
                                        </p:attrNameLst>
                                      </p:cBhvr>
                                      <p:to>
                                        <p:strVal val="visible"/>
                                      </p:to>
                                    </p:set>
                                    <p:animEffect transition="in" filter="wipe(up)">
                                      <p:cBhvr>
                                        <p:cTn id="43" dur="500"/>
                                        <p:tgtEl>
                                          <p:spTgt spid="1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2">
                                            <p:txEl>
                                              <p:pRg st="2" end="2"/>
                                            </p:txEl>
                                          </p:spTgt>
                                        </p:tgtEl>
                                        <p:attrNameLst>
                                          <p:attrName>style.visibility</p:attrName>
                                        </p:attrNameLst>
                                      </p:cBhvr>
                                      <p:to>
                                        <p:strVal val="visible"/>
                                      </p:to>
                                    </p:set>
                                    <p:animEffect transition="in" filter="wipe(up)">
                                      <p:cBhvr>
                                        <p:cTn id="48" dur="500"/>
                                        <p:tgtEl>
                                          <p:spTgt spid="12">
                                            <p:txEl>
                                              <p:pRg st="2" end="2"/>
                                            </p:txEl>
                                          </p:spTgt>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dissolve">
                                      <p:cBhvr>
                                        <p:cTn id="56" dur="500"/>
                                        <p:tgtEl>
                                          <p:spTgt spid="18"/>
                                        </p:tgtEl>
                                      </p:cBhvr>
                                    </p:animEffect>
                                  </p:childTnLst>
                                </p:cTn>
                              </p:par>
                            </p:childTnLst>
                          </p:cTn>
                        </p:par>
                        <p:par>
                          <p:cTn id="57" fill="hold">
                            <p:stCondLst>
                              <p:cond delay="150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5724693"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域名空间</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Rectangle 3"/>
          <p:cNvSpPr txBox="1">
            <a:spLocks noChangeArrowheads="1"/>
          </p:cNvSpPr>
          <p:nvPr/>
        </p:nvSpPr>
        <p:spPr bwMode="auto">
          <a:xfrm>
            <a:off x="740381" y="717202"/>
            <a:ext cx="10807411" cy="3090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r>
              <a:rPr kumimoji="0" lang="en-US" altLang="zh-CN"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rPr>
              <a:t>DNS</a:t>
            </a:r>
            <a:r>
              <a:rPr kumimoji="0" lang="zh-CN" altLang="en-US"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rPr>
              <a:t>系统是分布式的、层次型（分级）的树形结构</a:t>
            </a:r>
          </a:p>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r>
              <a:rPr kumimoji="0" lang="zh-CN" altLang="en-US"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rPr>
              <a:t>由若干分量组成，各分量之间用</a:t>
            </a:r>
            <a:r>
              <a:rPr kumimoji="0" lang="zh-CN" altLang="en-US" sz="2600" b="1" i="0" u="none" strike="noStrike" kern="0" cap="none" spc="0" normalizeH="0" baseline="0" noProof="0" dirty="0">
                <a:ln>
                  <a:noFill/>
                </a:ln>
                <a:solidFill>
                  <a:schemeClr val="tx1"/>
                </a:solidFill>
                <a:effectLst/>
                <a:uLnTx/>
                <a:uFillTx/>
                <a:latin typeface="Arial" charset="0"/>
                <a:ea typeface="黑体" pitchFamily="49" charset="-122"/>
                <a:cs typeface="+mn-cs"/>
              </a:rPr>
              <a:t>“</a:t>
            </a:r>
            <a:r>
              <a:rPr kumimoji="0" lang="en-US" altLang="zh-CN"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rPr>
              <a:t>.</a:t>
            </a:r>
            <a:r>
              <a:rPr kumimoji="0" lang="en-US" altLang="zh-CN" sz="2600" b="1" i="0" u="none" strike="noStrike" kern="0" cap="none" spc="0" normalizeH="0" baseline="0" noProof="0" dirty="0">
                <a:ln>
                  <a:noFill/>
                </a:ln>
                <a:solidFill>
                  <a:schemeClr val="tx1"/>
                </a:solidFill>
                <a:effectLst/>
                <a:uLnTx/>
                <a:uFillTx/>
                <a:latin typeface="Arial" charset="0"/>
                <a:ea typeface="黑体" pitchFamily="49" charset="-122"/>
                <a:cs typeface="+mn-cs"/>
              </a:rPr>
              <a:t>”</a:t>
            </a:r>
            <a:r>
              <a:rPr kumimoji="0" lang="zh-CN" altLang="en-US"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rPr>
              <a:t>隔开</a:t>
            </a:r>
          </a:p>
          <a:p>
            <a:pPr lvl="1" eaLnBrk="1" hangingPunct="1">
              <a:buClr>
                <a:srgbClr val="FF0000"/>
              </a:buClr>
              <a:defRPr/>
            </a:pPr>
            <a:r>
              <a:rPr lang="zh-CN" altLang="en-US" kern="0" dirty="0">
                <a:solidFill>
                  <a:srgbClr val="000000"/>
                </a:solidFill>
                <a:effectLst/>
                <a:latin typeface="宋体" pitchFamily="2" charset="-122"/>
              </a:rPr>
              <a:t>主机</a:t>
            </a:r>
            <a:r>
              <a:rPr lang="en-US" altLang="zh-CN" kern="0" dirty="0">
                <a:solidFill>
                  <a:srgbClr val="000000"/>
                </a:solidFill>
                <a:effectLst/>
                <a:latin typeface="宋体" pitchFamily="2" charset="-122"/>
              </a:rPr>
              <a:t>(host)</a:t>
            </a:r>
            <a:r>
              <a:rPr lang="zh-CN" altLang="en-US" kern="0" dirty="0">
                <a:solidFill>
                  <a:srgbClr val="000000"/>
                </a:solidFill>
                <a:effectLst/>
                <a:latin typeface="宋体" pitchFamily="2" charset="-122"/>
              </a:rPr>
              <a:t>、子域 </a:t>
            </a:r>
            <a:r>
              <a:rPr lang="en-US" altLang="zh-CN" kern="0" dirty="0">
                <a:solidFill>
                  <a:srgbClr val="000000"/>
                </a:solidFill>
                <a:effectLst/>
                <a:latin typeface="宋体" pitchFamily="2" charset="-122"/>
              </a:rPr>
              <a:t>(sub domain)</a:t>
            </a:r>
            <a:r>
              <a:rPr lang="zh-CN" altLang="en-US" kern="0" dirty="0">
                <a:solidFill>
                  <a:srgbClr val="000000"/>
                </a:solidFill>
                <a:effectLst/>
                <a:latin typeface="宋体" pitchFamily="2" charset="-122"/>
              </a:rPr>
              <a:t>和域</a:t>
            </a:r>
            <a:r>
              <a:rPr lang="en-US" altLang="zh-CN" kern="0" dirty="0">
                <a:solidFill>
                  <a:srgbClr val="000000"/>
                </a:solidFill>
                <a:effectLst/>
                <a:latin typeface="宋体" pitchFamily="2" charset="-122"/>
              </a:rPr>
              <a:t>(domain)</a:t>
            </a:r>
          </a:p>
          <a:p>
            <a:pPr lvl="1">
              <a:spcBef>
                <a:spcPts val="0"/>
              </a:spcBef>
            </a:pPr>
            <a:r>
              <a:rPr lang="zh-CN" altLang="en-US" dirty="0">
                <a:effectLst/>
              </a:rPr>
              <a:t>主机：计算机</a:t>
            </a:r>
            <a:endParaRPr lang="en-US" altLang="zh-CN" dirty="0">
              <a:effectLst/>
            </a:endParaRPr>
          </a:p>
          <a:p>
            <a:pPr lvl="1">
              <a:spcBef>
                <a:spcPts val="0"/>
              </a:spcBef>
            </a:pPr>
            <a:r>
              <a:rPr lang="zh-CN" altLang="en-US" dirty="0">
                <a:effectLst/>
              </a:rPr>
              <a:t>域、子域：某个范围</a:t>
            </a:r>
            <a:r>
              <a:rPr lang="en-US" altLang="zh-CN" dirty="0" err="1">
                <a:effectLst/>
              </a:rPr>
              <a:t>cn</a:t>
            </a:r>
            <a:r>
              <a:rPr lang="en-US" altLang="zh-CN" dirty="0">
                <a:effectLst/>
              </a:rPr>
              <a:t>, </a:t>
            </a:r>
            <a:r>
              <a:rPr lang="en-US" altLang="zh-CN" dirty="0" err="1">
                <a:effectLst/>
              </a:rPr>
              <a:t>edu</a:t>
            </a:r>
            <a:r>
              <a:rPr lang="en-US" altLang="zh-CN" dirty="0">
                <a:effectLst/>
              </a:rPr>
              <a:t>, </a:t>
            </a:r>
            <a:r>
              <a:rPr lang="en-US" altLang="zh-CN" dirty="0" err="1">
                <a:effectLst/>
              </a:rPr>
              <a:t>xjtu</a:t>
            </a:r>
            <a:r>
              <a:rPr lang="en-US" altLang="zh-CN" dirty="0">
                <a:effectLst/>
              </a:rPr>
              <a:t>                          </a:t>
            </a:r>
            <a:endParaRPr lang="en-US" altLang="zh-CN" kern="0" dirty="0">
              <a:solidFill>
                <a:srgbClr val="000000"/>
              </a:solidFill>
              <a:effectLst/>
              <a:latin typeface="宋体" pitchFamily="2" charset="-122"/>
            </a:endParaRPr>
          </a:p>
          <a:p>
            <a:pPr lvl="1" eaLnBrk="1" hangingPunct="1">
              <a:buClr>
                <a:srgbClr val="FF0000"/>
              </a:buClr>
              <a:defRPr/>
            </a:pPr>
            <a:r>
              <a:rPr kumimoji="0" lang="zh-CN" altLang="en-US" sz="2200" b="1" i="0" u="none" strike="noStrike" kern="0" cap="none" spc="0" normalizeH="0" baseline="0" noProof="0" dirty="0">
                <a:ln>
                  <a:noFill/>
                </a:ln>
                <a:solidFill>
                  <a:srgbClr val="000000"/>
                </a:solidFill>
                <a:effectLst/>
                <a:uLnTx/>
                <a:uFillTx/>
                <a:latin typeface="宋体" pitchFamily="2" charset="-122"/>
                <a:ea typeface="黑体" pitchFamily="49" charset="-122"/>
              </a:rPr>
              <a:t>例： </a:t>
            </a:r>
            <a:r>
              <a:rPr kumimoji="0" lang="en-US" altLang="zh-CN" sz="2200" b="1" i="0" u="none" strike="noStrike" kern="0" cap="none" spc="0" normalizeH="0" baseline="0" noProof="0" dirty="0">
                <a:ln>
                  <a:noFill/>
                </a:ln>
                <a:solidFill>
                  <a:srgbClr val="000000"/>
                </a:solidFill>
                <a:effectLst/>
                <a:uLnTx/>
                <a:uFillTx/>
                <a:latin typeface="黑体" pitchFamily="49" charset="-122"/>
                <a:ea typeface="黑体" pitchFamily="49" charset="-122"/>
              </a:rPr>
              <a:t>www.xjtu.edu.cn</a:t>
            </a:r>
          </a:p>
        </p:txBody>
      </p:sp>
      <p:sp>
        <p:nvSpPr>
          <p:cNvPr id="61" name="矩形 60"/>
          <p:cNvSpPr/>
          <p:nvPr/>
        </p:nvSpPr>
        <p:spPr>
          <a:xfrm>
            <a:off x="1621579" y="4956527"/>
            <a:ext cx="1152128" cy="50405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主机</a:t>
            </a:r>
          </a:p>
        </p:txBody>
      </p:sp>
      <p:sp>
        <p:nvSpPr>
          <p:cNvPr id="62" name="矩形 61"/>
          <p:cNvSpPr/>
          <p:nvPr/>
        </p:nvSpPr>
        <p:spPr>
          <a:xfrm>
            <a:off x="5582019" y="4959491"/>
            <a:ext cx="1152128" cy="50405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顶级域名</a:t>
            </a:r>
          </a:p>
        </p:txBody>
      </p:sp>
      <p:sp>
        <p:nvSpPr>
          <p:cNvPr id="63" name="矩形 62"/>
          <p:cNvSpPr/>
          <p:nvPr/>
        </p:nvSpPr>
        <p:spPr>
          <a:xfrm>
            <a:off x="4285875" y="4959491"/>
            <a:ext cx="1152128" cy="50405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二级域名</a:t>
            </a:r>
          </a:p>
        </p:txBody>
      </p:sp>
      <p:sp>
        <p:nvSpPr>
          <p:cNvPr id="64" name="矩形 63"/>
          <p:cNvSpPr/>
          <p:nvPr/>
        </p:nvSpPr>
        <p:spPr>
          <a:xfrm>
            <a:off x="2917723" y="4959491"/>
            <a:ext cx="1152128" cy="50405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三级域名</a:t>
            </a:r>
          </a:p>
        </p:txBody>
      </p:sp>
      <p:sp>
        <p:nvSpPr>
          <p:cNvPr id="65" name="矩形 64"/>
          <p:cNvSpPr/>
          <p:nvPr/>
        </p:nvSpPr>
        <p:spPr>
          <a:xfrm>
            <a:off x="2269651" y="3807363"/>
            <a:ext cx="3952056" cy="50405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www.xjtu.edu.cn</a:t>
            </a:r>
            <a:endParaRPr kumimoji="0" lang="zh-CN" altLang="en-US" sz="24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endParaRPr>
          </a:p>
        </p:txBody>
      </p:sp>
      <p:cxnSp>
        <p:nvCxnSpPr>
          <p:cNvPr id="66" name="直接连接符 65"/>
          <p:cNvCxnSpPr>
            <a:endCxn id="61" idx="0"/>
          </p:cNvCxnSpPr>
          <p:nvPr/>
        </p:nvCxnSpPr>
        <p:spPr>
          <a:xfrm flipH="1">
            <a:off x="2197643" y="4311419"/>
            <a:ext cx="1152128" cy="645108"/>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67" name="直接连接符 66"/>
          <p:cNvCxnSpPr>
            <a:endCxn id="64" idx="0"/>
          </p:cNvCxnSpPr>
          <p:nvPr/>
        </p:nvCxnSpPr>
        <p:spPr>
          <a:xfrm flipH="1">
            <a:off x="3493787" y="4311419"/>
            <a:ext cx="576064" cy="648072"/>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68" name="直接连接符 67"/>
          <p:cNvCxnSpPr>
            <a:endCxn id="63" idx="0"/>
          </p:cNvCxnSpPr>
          <p:nvPr/>
        </p:nvCxnSpPr>
        <p:spPr>
          <a:xfrm>
            <a:off x="4717923" y="4311419"/>
            <a:ext cx="144016" cy="648072"/>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cxnSp>
        <p:nvCxnSpPr>
          <p:cNvPr id="69" name="直接连接符 68"/>
          <p:cNvCxnSpPr>
            <a:endCxn id="62" idx="0"/>
          </p:cNvCxnSpPr>
          <p:nvPr/>
        </p:nvCxnSpPr>
        <p:spPr>
          <a:xfrm>
            <a:off x="5201881" y="4311419"/>
            <a:ext cx="956202" cy="648072"/>
          </a:xfrm>
          <a:prstGeom prst="line">
            <a:avLst/>
          </a:prstGeom>
          <a:noFill/>
          <a:ln w="25400" cap="flat" cmpd="sng" algn="ctr">
            <a:solidFill>
              <a:srgbClr val="C0504D"/>
            </a:solidFill>
            <a:prstDash val="solid"/>
          </a:ln>
          <a:effectLst>
            <a:outerShdw blurRad="40000" dist="20000" dir="5400000" rotWithShape="0">
              <a:srgbClr val="000000">
                <a:alpha val="38000"/>
              </a:srgbClr>
            </a:outerShdw>
          </a:effectLst>
        </p:spPr>
      </p:cxnSp>
    </p:spTree>
    <p:custDataLst>
      <p:tags r:id="rId1"/>
    </p:custDataLst>
    <p:extLst>
      <p:ext uri="{BB962C8B-B14F-4D97-AF65-F5344CB8AC3E}">
        <p14:creationId xmlns:p14="http://schemas.microsoft.com/office/powerpoint/2010/main" val="395985503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463960"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域名空间</a:t>
            </a:r>
          </a:p>
        </p:txBody>
      </p:sp>
      <p:pic>
        <p:nvPicPr>
          <p:cNvPr id="17" name="图片 16" descr="计教中心logo"/>
          <p:cNvPicPr>
            <a:picLocks noChangeAspect="1"/>
          </p:cNvPicPr>
          <p:nvPr/>
        </p:nvPicPr>
        <p:blipFill>
          <a:blip r:embed="rId6"/>
          <a:stretch>
            <a:fillRect/>
          </a:stretch>
        </p:blipFill>
        <p:spPr>
          <a:xfrm>
            <a:off x="10903585" y="6058535"/>
            <a:ext cx="1288415" cy="799465"/>
          </a:xfrm>
          <a:prstGeom prst="rect">
            <a:avLst/>
          </a:prstGeom>
        </p:spPr>
      </p:pic>
      <p:sp>
        <p:nvSpPr>
          <p:cNvPr id="13" name="Rectangle 3"/>
          <p:cNvSpPr txBox="1">
            <a:spLocks noChangeArrowheads="1"/>
          </p:cNvSpPr>
          <p:nvPr/>
        </p:nvSpPr>
        <p:spPr bwMode="auto">
          <a:xfrm>
            <a:off x="740381" y="717203"/>
            <a:ext cx="10807411"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eaLnBrk="1" hangingPunct="1">
              <a:buClr>
                <a:srgbClr val="3333CC"/>
              </a:buClr>
              <a:defRPr/>
            </a:pPr>
            <a:r>
              <a:rPr lang="zh-CN" altLang="en-US" sz="2800" dirty="0">
                <a:solidFill>
                  <a:schemeClr val="tx1"/>
                </a:solidFill>
                <a:effectLst/>
                <a:latin typeface="微软雅黑" panose="020B0503020204020204" pitchFamily="34" charset="-122"/>
                <a:ea typeface="微软雅黑" panose="020B0503020204020204" pitchFamily="34" charset="-122"/>
              </a:rPr>
              <a:t>域名空间具有若干层次：根域（顶级域）和若干次级域</a:t>
            </a:r>
          </a:p>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endParaRPr kumimoji="0" lang="zh-CN" altLang="en-US" sz="2600" b="1" i="0" u="none" strike="noStrike" kern="0" cap="none" spc="0" normalizeH="0" baseline="0" noProof="0" dirty="0">
              <a:ln>
                <a:noFill/>
              </a:ln>
              <a:solidFill>
                <a:schemeClr val="tx1"/>
              </a:solidFill>
              <a:effectLst/>
              <a:uLnTx/>
              <a:uFillTx/>
              <a:latin typeface="黑体" pitchFamily="49" charset="-122"/>
              <a:ea typeface="黑体" pitchFamily="49" charset="-122"/>
              <a:cs typeface="+mn-cs"/>
            </a:endParaRPr>
          </a:p>
        </p:txBody>
      </p:sp>
      <p:grpSp>
        <p:nvGrpSpPr>
          <p:cNvPr id="20" name="组合 19">
            <a:extLst>
              <a:ext uri="{FF2B5EF4-FFF2-40B4-BE49-F238E27FC236}">
                <a16:creationId xmlns:a16="http://schemas.microsoft.com/office/drawing/2014/main" id="{FA3B2B6D-C5EA-414B-9A43-E65BB2E4C550}"/>
              </a:ext>
            </a:extLst>
          </p:cNvPr>
          <p:cNvGrpSpPr/>
          <p:nvPr/>
        </p:nvGrpSpPr>
        <p:grpSpPr>
          <a:xfrm>
            <a:off x="740381" y="1588681"/>
            <a:ext cx="10807411" cy="4380695"/>
            <a:chOff x="0" y="1922861"/>
            <a:chExt cx="9144000" cy="2845608"/>
          </a:xfrm>
        </p:grpSpPr>
        <p:sp>
          <p:nvSpPr>
            <p:cNvPr id="21" name="Rectangle 6">
              <a:extLst>
                <a:ext uri="{FF2B5EF4-FFF2-40B4-BE49-F238E27FC236}">
                  <a16:creationId xmlns:a16="http://schemas.microsoft.com/office/drawing/2014/main" id="{1F9EC007-66B1-4919-8F90-3ACBD92C2258}"/>
                </a:ext>
              </a:extLst>
            </p:cNvPr>
            <p:cNvSpPr>
              <a:spLocks noChangeArrowheads="1"/>
            </p:cNvSpPr>
            <p:nvPr/>
          </p:nvSpPr>
          <p:spPr bwMode="auto">
            <a:xfrm>
              <a:off x="0" y="1922861"/>
              <a:ext cx="9144000" cy="2845608"/>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2400"/>
            </a:p>
          </p:txBody>
        </p:sp>
        <p:graphicFrame>
          <p:nvGraphicFramePr>
            <p:cNvPr id="22" name="Object 4">
              <a:extLst>
                <a:ext uri="{FF2B5EF4-FFF2-40B4-BE49-F238E27FC236}">
                  <a16:creationId xmlns:a16="http://schemas.microsoft.com/office/drawing/2014/main" id="{FB864B43-4D85-4E42-B457-FC4A8481C6F0}"/>
                </a:ext>
              </a:extLst>
            </p:cNvPr>
            <p:cNvGraphicFramePr>
              <a:graphicFrameLocks noChangeAspect="1"/>
            </p:cNvGraphicFramePr>
            <p:nvPr>
              <p:extLst/>
            </p:nvPr>
          </p:nvGraphicFramePr>
          <p:xfrm>
            <a:off x="71406" y="1966913"/>
            <a:ext cx="9072594" cy="2697920"/>
          </p:xfrm>
          <a:graphic>
            <a:graphicData uri="http://schemas.openxmlformats.org/presentationml/2006/ole">
              <mc:AlternateContent xmlns:mc="http://schemas.openxmlformats.org/markup-compatibility/2006">
                <mc:Choice xmlns:v="urn:schemas-microsoft-com:vml" Requires="v">
                  <p:oleObj spid="_x0000_s27663" name="Visio" r:id="rId7" imgW="6490754" imgH="2573910" progId="Visio.Drawing.11">
                    <p:embed/>
                  </p:oleObj>
                </mc:Choice>
                <mc:Fallback>
                  <p:oleObj name="Visio" r:id="rId7" imgW="6490754" imgH="2573910" progId="Visio.Drawing.11">
                    <p:embed/>
                    <p:pic>
                      <p:nvPicPr>
                        <p:cNvPr id="11" name="Object 4"/>
                        <p:cNvPicPr>
                          <a:picLocks noChangeAspect="1" noChangeArrowheads="1"/>
                        </p:cNvPicPr>
                        <p:nvPr/>
                      </p:nvPicPr>
                      <p:blipFill>
                        <a:blip r:embed="rId8"/>
                        <a:srcRect/>
                        <a:stretch>
                          <a:fillRect/>
                        </a:stretch>
                      </p:blipFill>
                      <p:spPr bwMode="auto">
                        <a:xfrm>
                          <a:off x="71406" y="1966913"/>
                          <a:ext cx="9072594" cy="2697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ustDataLst>
      <p:tags r:id="rId2"/>
    </p:custDataLst>
    <p:extLst>
      <p:ext uri="{BB962C8B-B14F-4D97-AF65-F5344CB8AC3E}">
        <p14:creationId xmlns:p14="http://schemas.microsoft.com/office/powerpoint/2010/main" val="363377075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803823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域名解析过程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椭圆 13">
            <a:extLst>
              <a:ext uri="{FF2B5EF4-FFF2-40B4-BE49-F238E27FC236}">
                <a16:creationId xmlns:a16="http://schemas.microsoft.com/office/drawing/2014/main" id="{61DF57B6-2C8D-486F-A343-ECB5A0AE0DCA}"/>
              </a:ext>
            </a:extLst>
          </p:cNvPr>
          <p:cNvSpPr/>
          <p:nvPr/>
        </p:nvSpPr>
        <p:spPr>
          <a:xfrm>
            <a:off x="1940460" y="4562794"/>
            <a:ext cx="1248139" cy="768085"/>
          </a:xfrm>
          <a:prstGeom prst="ellipse">
            <a:avLst/>
          </a:prstGeom>
        </p:spPr>
        <p:style>
          <a:lnRef idx="1">
            <a:schemeClr val="accent2"/>
          </a:lnRef>
          <a:fillRef idx="2">
            <a:schemeClr val="accent2"/>
          </a:fillRef>
          <a:effectRef idx="1">
            <a:schemeClr val="accent2"/>
          </a:effectRef>
          <a:fontRef idx="minor">
            <a:schemeClr val="dk1"/>
          </a:fontRef>
        </p:style>
        <p:txBody>
          <a:bodyPr lIns="0" rIns="0" rtlCol="0" anchor="ctr"/>
          <a:lstStyle/>
          <a:p>
            <a:pPr algn="ctr"/>
            <a:r>
              <a:rPr lang="zh-CN" altLang="en-US" sz="1867" b="1" dirty="0">
                <a:latin typeface="微软雅黑" panose="020B0503020204020204" pitchFamily="34" charset="-122"/>
                <a:ea typeface="微软雅黑" panose="020B0503020204020204" pitchFamily="34" charset="-122"/>
              </a:rPr>
              <a:t>应用</a:t>
            </a:r>
            <a:endParaRPr lang="en-US" altLang="zh-CN" sz="1867" b="1" dirty="0">
              <a:latin typeface="微软雅黑" panose="020B0503020204020204" pitchFamily="34" charset="-122"/>
              <a:ea typeface="微软雅黑" panose="020B0503020204020204" pitchFamily="34" charset="-122"/>
            </a:endParaRPr>
          </a:p>
          <a:p>
            <a:pPr algn="ctr"/>
            <a:r>
              <a:rPr lang="zh-CN" altLang="en-US" sz="1867" b="1" dirty="0">
                <a:latin typeface="微软雅黑" panose="020B0503020204020204" pitchFamily="34" charset="-122"/>
                <a:ea typeface="微软雅黑" panose="020B0503020204020204" pitchFamily="34" charset="-122"/>
              </a:rPr>
              <a:t>进程</a:t>
            </a:r>
          </a:p>
        </p:txBody>
      </p:sp>
      <p:sp>
        <p:nvSpPr>
          <p:cNvPr id="15" name="矩形 14">
            <a:extLst>
              <a:ext uri="{FF2B5EF4-FFF2-40B4-BE49-F238E27FC236}">
                <a16:creationId xmlns:a16="http://schemas.microsoft.com/office/drawing/2014/main" id="{141C593B-F66F-4505-B24A-06B98C1A1FA8}"/>
              </a:ext>
            </a:extLst>
          </p:cNvPr>
          <p:cNvSpPr/>
          <p:nvPr/>
        </p:nvSpPr>
        <p:spPr>
          <a:xfrm>
            <a:off x="4025614" y="1298431"/>
            <a:ext cx="1385997" cy="768085"/>
          </a:xfrm>
          <a:prstGeom prst="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2133" b="1" dirty="0">
                <a:latin typeface="微软雅黑" panose="020B0503020204020204" pitchFamily="34" charset="-122"/>
                <a:ea typeface="微软雅黑" panose="020B0503020204020204" pitchFamily="34" charset="-122"/>
              </a:rPr>
              <a:t>根域名</a:t>
            </a:r>
            <a:endParaRPr lang="en-US" altLang="zh-CN" sz="2133" b="1" dirty="0">
              <a:latin typeface="微软雅黑" panose="020B0503020204020204" pitchFamily="34" charset="-122"/>
              <a:ea typeface="微软雅黑" panose="020B0503020204020204" pitchFamily="34" charset="-122"/>
            </a:endParaRPr>
          </a:p>
          <a:p>
            <a:pPr algn="ctr"/>
            <a:r>
              <a:rPr lang="zh-CN" altLang="en-US" sz="2133" b="1" dirty="0">
                <a:latin typeface="微软雅黑" panose="020B0503020204020204" pitchFamily="34" charset="-122"/>
                <a:ea typeface="微软雅黑" panose="020B0503020204020204" pitchFamily="34" charset="-122"/>
              </a:rPr>
              <a:t>服务器</a:t>
            </a:r>
          </a:p>
        </p:txBody>
      </p:sp>
      <p:sp>
        <p:nvSpPr>
          <p:cNvPr id="16" name="矩形 15">
            <a:extLst>
              <a:ext uri="{FF2B5EF4-FFF2-40B4-BE49-F238E27FC236}">
                <a16:creationId xmlns:a16="http://schemas.microsoft.com/office/drawing/2014/main" id="{98A4E1CB-9484-4A0C-9FFA-3B421436BAFE}"/>
              </a:ext>
            </a:extLst>
          </p:cNvPr>
          <p:cNvSpPr/>
          <p:nvPr/>
        </p:nvSpPr>
        <p:spPr>
          <a:xfrm>
            <a:off x="5761549" y="2450559"/>
            <a:ext cx="1336407" cy="768085"/>
          </a:xfrm>
          <a:prstGeom prst="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2133" b="1" dirty="0">
                <a:latin typeface="微软雅黑" panose="020B0503020204020204" pitchFamily="34" charset="-122"/>
                <a:ea typeface="微软雅黑" panose="020B0503020204020204" pitchFamily="34" charset="-122"/>
              </a:rPr>
              <a:t>二级域名</a:t>
            </a:r>
            <a:endParaRPr lang="en-US" altLang="zh-CN" sz="2133" b="1" dirty="0">
              <a:latin typeface="微软雅黑" panose="020B0503020204020204" pitchFamily="34" charset="-122"/>
              <a:ea typeface="微软雅黑" panose="020B0503020204020204" pitchFamily="34" charset="-122"/>
            </a:endParaRPr>
          </a:p>
          <a:p>
            <a:pPr algn="ctr"/>
            <a:r>
              <a:rPr lang="zh-CN" altLang="en-US" sz="2133" b="1" dirty="0">
                <a:latin typeface="微软雅黑" panose="020B0503020204020204" pitchFamily="34" charset="-122"/>
                <a:ea typeface="微软雅黑" panose="020B0503020204020204" pitchFamily="34" charset="-122"/>
              </a:rPr>
              <a:t>服务器</a:t>
            </a:r>
          </a:p>
        </p:txBody>
      </p:sp>
      <p:sp>
        <p:nvSpPr>
          <p:cNvPr id="18" name="矩形 17">
            <a:extLst>
              <a:ext uri="{FF2B5EF4-FFF2-40B4-BE49-F238E27FC236}">
                <a16:creationId xmlns:a16="http://schemas.microsoft.com/office/drawing/2014/main" id="{817B25C8-E9B8-47D5-BF6E-14207DCB5F9B}"/>
              </a:ext>
            </a:extLst>
          </p:cNvPr>
          <p:cNvSpPr/>
          <p:nvPr/>
        </p:nvSpPr>
        <p:spPr>
          <a:xfrm>
            <a:off x="7453881" y="3602687"/>
            <a:ext cx="1336407" cy="768085"/>
          </a:xfrm>
          <a:prstGeom prst="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2133" b="1" dirty="0">
                <a:latin typeface="微软雅黑" panose="020B0503020204020204" pitchFamily="34" charset="-122"/>
                <a:ea typeface="微软雅黑" panose="020B0503020204020204" pitchFamily="34" charset="-122"/>
              </a:rPr>
              <a:t>三级域名</a:t>
            </a:r>
            <a:endParaRPr lang="en-US" altLang="zh-CN" sz="2133" b="1" dirty="0">
              <a:latin typeface="微软雅黑" panose="020B0503020204020204" pitchFamily="34" charset="-122"/>
              <a:ea typeface="微软雅黑" panose="020B0503020204020204" pitchFamily="34" charset="-122"/>
            </a:endParaRPr>
          </a:p>
          <a:p>
            <a:pPr algn="ctr"/>
            <a:r>
              <a:rPr lang="zh-CN" altLang="en-US" sz="2133" b="1" dirty="0">
                <a:latin typeface="微软雅黑" panose="020B0503020204020204" pitchFamily="34" charset="-122"/>
                <a:ea typeface="微软雅黑" panose="020B0503020204020204" pitchFamily="34" charset="-122"/>
              </a:rPr>
              <a:t>服务器</a:t>
            </a:r>
          </a:p>
        </p:txBody>
      </p:sp>
      <p:sp>
        <p:nvSpPr>
          <p:cNvPr id="19" name="矩形 18">
            <a:extLst>
              <a:ext uri="{FF2B5EF4-FFF2-40B4-BE49-F238E27FC236}">
                <a16:creationId xmlns:a16="http://schemas.microsoft.com/office/drawing/2014/main" id="{CB69AAC0-99F3-4753-BCF8-B59844C81A30}"/>
              </a:ext>
            </a:extLst>
          </p:cNvPr>
          <p:cNvSpPr/>
          <p:nvPr/>
        </p:nvSpPr>
        <p:spPr>
          <a:xfrm>
            <a:off x="1871531" y="2830011"/>
            <a:ext cx="1385997" cy="768085"/>
          </a:xfrm>
          <a:prstGeom prst="rect">
            <a:avLst/>
          </a:prstGeom>
        </p:spPr>
        <p:style>
          <a:lnRef idx="0">
            <a:schemeClr val="accent4"/>
          </a:lnRef>
          <a:fillRef idx="3">
            <a:schemeClr val="accent4"/>
          </a:fillRef>
          <a:effectRef idx="3">
            <a:schemeClr val="accent4"/>
          </a:effectRef>
          <a:fontRef idx="minor">
            <a:schemeClr val="lt1"/>
          </a:fontRef>
        </p:style>
        <p:txBody>
          <a:bodyPr lIns="0" rIns="0" rtlCol="0" anchor="ctr"/>
          <a:lstStyle/>
          <a:p>
            <a:pPr algn="ctr"/>
            <a:r>
              <a:rPr lang="zh-CN" altLang="en-US" sz="2133" b="1" dirty="0">
                <a:latin typeface="微软雅黑" panose="020B0503020204020204" pitchFamily="34" charset="-122"/>
                <a:ea typeface="微软雅黑" panose="020B0503020204020204" pitchFamily="34" charset="-122"/>
              </a:rPr>
              <a:t>本地域名</a:t>
            </a:r>
            <a:endParaRPr lang="en-US" altLang="zh-CN" sz="2133" b="1" dirty="0">
              <a:latin typeface="微软雅黑" panose="020B0503020204020204" pitchFamily="34" charset="-122"/>
              <a:ea typeface="微软雅黑" panose="020B0503020204020204" pitchFamily="34" charset="-122"/>
            </a:endParaRPr>
          </a:p>
          <a:p>
            <a:pPr algn="ctr"/>
            <a:r>
              <a:rPr lang="zh-CN" altLang="en-US" sz="2133" b="1" dirty="0">
                <a:latin typeface="微软雅黑" panose="020B0503020204020204" pitchFamily="34" charset="-122"/>
                <a:ea typeface="微软雅黑" panose="020B0503020204020204" pitchFamily="34" charset="-122"/>
              </a:rPr>
              <a:t>服务器</a:t>
            </a:r>
          </a:p>
        </p:txBody>
      </p:sp>
      <p:sp>
        <p:nvSpPr>
          <p:cNvPr id="23" name="矩形 22">
            <a:extLst>
              <a:ext uri="{FF2B5EF4-FFF2-40B4-BE49-F238E27FC236}">
                <a16:creationId xmlns:a16="http://schemas.microsoft.com/office/drawing/2014/main" id="{962BB1A8-DE2B-4222-869F-66C2864B2B80}"/>
              </a:ext>
            </a:extLst>
          </p:cNvPr>
          <p:cNvSpPr/>
          <p:nvPr/>
        </p:nvSpPr>
        <p:spPr>
          <a:xfrm>
            <a:off x="9169735" y="4754815"/>
            <a:ext cx="1336407" cy="768085"/>
          </a:xfrm>
          <a:prstGeom prst="rect">
            <a:avLst/>
          </a:prstGeom>
        </p:spPr>
        <p:style>
          <a:lnRef idx="0">
            <a:schemeClr val="accent1"/>
          </a:lnRef>
          <a:fillRef idx="3">
            <a:schemeClr val="accent1"/>
          </a:fillRef>
          <a:effectRef idx="3">
            <a:schemeClr val="accent1"/>
          </a:effectRef>
          <a:fontRef idx="minor">
            <a:schemeClr val="lt1"/>
          </a:fontRef>
        </p:style>
        <p:txBody>
          <a:bodyPr lIns="0" rIns="0" rtlCol="0" anchor="ctr"/>
          <a:lstStyle/>
          <a:p>
            <a:pPr algn="ctr"/>
            <a:r>
              <a:rPr lang="zh-CN" altLang="en-US" sz="2133" b="1" dirty="0">
                <a:latin typeface="微软雅黑" panose="020B0503020204020204" pitchFamily="34" charset="-122"/>
                <a:ea typeface="微软雅黑" panose="020B0503020204020204" pitchFamily="34" charset="-122"/>
              </a:rPr>
              <a:t>权威域名</a:t>
            </a:r>
            <a:endParaRPr lang="en-US" altLang="zh-CN" sz="2133" b="1" dirty="0">
              <a:latin typeface="微软雅黑" panose="020B0503020204020204" pitchFamily="34" charset="-122"/>
              <a:ea typeface="微软雅黑" panose="020B0503020204020204" pitchFamily="34" charset="-122"/>
            </a:endParaRPr>
          </a:p>
          <a:p>
            <a:pPr algn="ctr"/>
            <a:r>
              <a:rPr lang="zh-CN" altLang="en-US" sz="2133" b="1" dirty="0">
                <a:latin typeface="微软雅黑" panose="020B0503020204020204" pitchFamily="34" charset="-122"/>
                <a:ea typeface="微软雅黑" panose="020B0503020204020204" pitchFamily="34" charset="-122"/>
              </a:rPr>
              <a:t>服务器</a:t>
            </a:r>
          </a:p>
        </p:txBody>
      </p:sp>
      <p:sp>
        <p:nvSpPr>
          <p:cNvPr id="24" name="弧形 23">
            <a:extLst>
              <a:ext uri="{FF2B5EF4-FFF2-40B4-BE49-F238E27FC236}">
                <a16:creationId xmlns:a16="http://schemas.microsoft.com/office/drawing/2014/main" id="{73FC5883-4F1B-4542-A6C1-9330EADE4196}"/>
              </a:ext>
            </a:extLst>
          </p:cNvPr>
          <p:cNvSpPr/>
          <p:nvPr/>
        </p:nvSpPr>
        <p:spPr>
          <a:xfrm rot="18592465">
            <a:off x="2481529" y="1855527"/>
            <a:ext cx="2145344" cy="1483044"/>
          </a:xfrm>
          <a:prstGeom prst="arc">
            <a:avLst>
              <a:gd name="adj1" fmla="val 14101830"/>
              <a:gd name="adj2" fmla="val 19723848"/>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25" name="直接箭头连接符 24">
            <a:extLst>
              <a:ext uri="{FF2B5EF4-FFF2-40B4-BE49-F238E27FC236}">
                <a16:creationId xmlns:a16="http://schemas.microsoft.com/office/drawing/2014/main" id="{31DE5AD1-0D3D-4D1D-B6B7-BFA8557DBD38}"/>
              </a:ext>
            </a:extLst>
          </p:cNvPr>
          <p:cNvCxnSpPr/>
          <p:nvPr/>
        </p:nvCxnSpPr>
        <p:spPr>
          <a:xfrm flipV="1">
            <a:off x="2393432" y="3751382"/>
            <a:ext cx="0" cy="70909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弧形 25">
            <a:extLst>
              <a:ext uri="{FF2B5EF4-FFF2-40B4-BE49-F238E27FC236}">
                <a16:creationId xmlns:a16="http://schemas.microsoft.com/office/drawing/2014/main" id="{8A8E7105-2AAE-466E-A4B3-6D4B1CAF5DCD}"/>
              </a:ext>
            </a:extLst>
          </p:cNvPr>
          <p:cNvSpPr/>
          <p:nvPr/>
        </p:nvSpPr>
        <p:spPr>
          <a:xfrm rot="1964015">
            <a:off x="4453580" y="1657371"/>
            <a:ext cx="2145344" cy="1483044"/>
          </a:xfrm>
          <a:prstGeom prst="arc">
            <a:avLst>
              <a:gd name="adj1" fmla="val 14101830"/>
              <a:gd name="adj2" fmla="val 19723848"/>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弧形 27">
            <a:extLst>
              <a:ext uri="{FF2B5EF4-FFF2-40B4-BE49-F238E27FC236}">
                <a16:creationId xmlns:a16="http://schemas.microsoft.com/office/drawing/2014/main" id="{630E7D8F-A0A6-4D1B-8AE6-052DDD9C53DB}"/>
              </a:ext>
            </a:extLst>
          </p:cNvPr>
          <p:cNvSpPr/>
          <p:nvPr/>
        </p:nvSpPr>
        <p:spPr>
          <a:xfrm rot="1964015">
            <a:off x="6176447" y="2816821"/>
            <a:ext cx="2145344" cy="1483044"/>
          </a:xfrm>
          <a:prstGeom prst="arc">
            <a:avLst>
              <a:gd name="adj1" fmla="val 14101830"/>
              <a:gd name="adj2" fmla="val 19723848"/>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9" name="弧形 28">
            <a:extLst>
              <a:ext uri="{FF2B5EF4-FFF2-40B4-BE49-F238E27FC236}">
                <a16:creationId xmlns:a16="http://schemas.microsoft.com/office/drawing/2014/main" id="{6BBA2D09-F11D-455B-862B-990C67E82572}"/>
              </a:ext>
            </a:extLst>
          </p:cNvPr>
          <p:cNvSpPr/>
          <p:nvPr/>
        </p:nvSpPr>
        <p:spPr>
          <a:xfrm rot="1964015">
            <a:off x="7857228" y="3979962"/>
            <a:ext cx="2145344" cy="1483044"/>
          </a:xfrm>
          <a:prstGeom prst="arc">
            <a:avLst>
              <a:gd name="adj1" fmla="val 14101830"/>
              <a:gd name="adj2" fmla="val 19723848"/>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弧形 29">
            <a:extLst>
              <a:ext uri="{FF2B5EF4-FFF2-40B4-BE49-F238E27FC236}">
                <a16:creationId xmlns:a16="http://schemas.microsoft.com/office/drawing/2014/main" id="{79AA88BE-9DAE-4CD0-8F5C-7770D00F3DE3}"/>
              </a:ext>
            </a:extLst>
          </p:cNvPr>
          <p:cNvSpPr/>
          <p:nvPr/>
        </p:nvSpPr>
        <p:spPr>
          <a:xfrm rot="12706901">
            <a:off x="7899077" y="3725262"/>
            <a:ext cx="2145344" cy="1483044"/>
          </a:xfrm>
          <a:prstGeom prst="arc">
            <a:avLst>
              <a:gd name="adj1" fmla="val 14101830"/>
              <a:gd name="adj2" fmla="val 19723848"/>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1" name="弧形 30">
            <a:extLst>
              <a:ext uri="{FF2B5EF4-FFF2-40B4-BE49-F238E27FC236}">
                <a16:creationId xmlns:a16="http://schemas.microsoft.com/office/drawing/2014/main" id="{5FE8ED3C-3F66-44B5-A3F0-553B9657162F}"/>
              </a:ext>
            </a:extLst>
          </p:cNvPr>
          <p:cNvSpPr/>
          <p:nvPr/>
        </p:nvSpPr>
        <p:spPr>
          <a:xfrm rot="12706901">
            <a:off x="6271549" y="2545842"/>
            <a:ext cx="2145344" cy="1483044"/>
          </a:xfrm>
          <a:prstGeom prst="arc">
            <a:avLst>
              <a:gd name="adj1" fmla="val 14101830"/>
              <a:gd name="adj2" fmla="val 19723848"/>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2" name="弧形 31">
            <a:extLst>
              <a:ext uri="{FF2B5EF4-FFF2-40B4-BE49-F238E27FC236}">
                <a16:creationId xmlns:a16="http://schemas.microsoft.com/office/drawing/2014/main" id="{0F202B57-8289-496D-9512-57E18EE2A39A}"/>
              </a:ext>
            </a:extLst>
          </p:cNvPr>
          <p:cNvSpPr/>
          <p:nvPr/>
        </p:nvSpPr>
        <p:spPr>
          <a:xfrm rot="12706901">
            <a:off x="4490051" y="1402583"/>
            <a:ext cx="2145344" cy="1483044"/>
          </a:xfrm>
          <a:prstGeom prst="arc">
            <a:avLst>
              <a:gd name="adj1" fmla="val 14101830"/>
              <a:gd name="adj2" fmla="val 19723848"/>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cxnSp>
        <p:nvCxnSpPr>
          <p:cNvPr id="33" name="直接箭头连接符 32">
            <a:extLst>
              <a:ext uri="{FF2B5EF4-FFF2-40B4-BE49-F238E27FC236}">
                <a16:creationId xmlns:a16="http://schemas.microsoft.com/office/drawing/2014/main" id="{BD8D39C8-362C-4EC9-9C00-484E16AB151F}"/>
              </a:ext>
            </a:extLst>
          </p:cNvPr>
          <p:cNvCxnSpPr/>
          <p:nvPr/>
        </p:nvCxnSpPr>
        <p:spPr>
          <a:xfrm>
            <a:off x="2737309" y="3771274"/>
            <a:ext cx="0" cy="724973"/>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330222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up)">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up)">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down)">
                                      <p:cBhvr>
                                        <p:cTn id="36" dur="500"/>
                                        <p:tgtEl>
                                          <p:spTgt spid="31"/>
                                        </p:tgtEl>
                                      </p:cBhvr>
                                    </p:animEffect>
                                  </p:childTnLst>
                                </p:cTn>
                              </p:par>
                            </p:childTnLst>
                          </p:cTn>
                        </p:par>
                        <p:par>
                          <p:cTn id="37" fill="hold">
                            <p:stCondLst>
                              <p:cond delay="1000"/>
                            </p:stCondLst>
                            <p:childTnLst>
                              <p:par>
                                <p:cTn id="38" presetID="22" presetClass="entr" presetSubtype="4"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wipe(down)">
                                      <p:cBhvr>
                                        <p:cTn id="40" dur="500"/>
                                        <p:tgtEl>
                                          <p:spTgt spid="32"/>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29"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033750"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计算机网络的基本概念</a:t>
            </a:r>
          </a:p>
        </p:txBody>
      </p:sp>
      <p:pic>
        <p:nvPicPr>
          <p:cNvPr id="17" name="图片 16" descr="计教中心logo"/>
          <p:cNvPicPr>
            <a:picLocks noChangeAspect="1"/>
          </p:cNvPicPr>
          <p:nvPr/>
        </p:nvPicPr>
        <p:blipFill>
          <a:blip r:embed="rId6"/>
          <a:stretch>
            <a:fillRect/>
          </a:stretch>
        </p:blipFill>
        <p:spPr>
          <a:xfrm>
            <a:off x="10903585" y="6058535"/>
            <a:ext cx="1288415" cy="799465"/>
          </a:xfrm>
          <a:prstGeom prst="rect">
            <a:avLst/>
          </a:prstGeom>
        </p:spPr>
      </p:pic>
      <p:grpSp>
        <p:nvGrpSpPr>
          <p:cNvPr id="11" name="组合 10"/>
          <p:cNvGrpSpPr/>
          <p:nvPr/>
        </p:nvGrpSpPr>
        <p:grpSpPr>
          <a:xfrm>
            <a:off x="0" y="998570"/>
            <a:ext cx="12192000" cy="895121"/>
            <a:chOff x="0" y="2887645"/>
            <a:chExt cx="12192000" cy="895121"/>
          </a:xfrm>
        </p:grpSpPr>
        <p:sp>
          <p:nvSpPr>
            <p:cNvPr id="13" name="Rectangle 11"/>
            <p:cNvSpPr>
              <a:spLocks noChangeArrowheads="1"/>
            </p:cNvSpPr>
            <p:nvPr/>
          </p:nvSpPr>
          <p:spPr bwMode="auto">
            <a:xfrm>
              <a:off x="0" y="2887645"/>
              <a:ext cx="12192000" cy="881773"/>
            </a:xfrm>
            <a:prstGeom prst="rect">
              <a:avLst/>
            </a:prstGeom>
            <a:solidFill>
              <a:srgbClr val="7B1B1B">
                <a:alpha val="81000"/>
              </a:srgbClr>
            </a:solidFill>
            <a:ln>
              <a:noFill/>
            </a:ln>
            <a:extLst/>
          </p:spPr>
          <p:txBody>
            <a:bodyPr lIns="91319" tIns="45659" rIns="91319" bIns="45659"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zh-CN" sz="3200">
                <a:latin typeface="微软雅黑" pitchFamily="34" charset="-122"/>
                <a:ea typeface="微软雅黑" pitchFamily="34" charset="-122"/>
                <a:sym typeface="Calibri" pitchFamily="34" charset="0"/>
              </a:endParaRPr>
            </a:p>
          </p:txBody>
        </p:sp>
        <p:sp>
          <p:nvSpPr>
            <p:cNvPr id="14" name="矩形 13"/>
            <p:cNvSpPr/>
            <p:nvPr/>
          </p:nvSpPr>
          <p:spPr>
            <a:xfrm>
              <a:off x="1899744" y="2951769"/>
              <a:ext cx="9278007" cy="830997"/>
            </a:xfrm>
            <a:prstGeom prst="rect">
              <a:avLst/>
            </a:prstGeom>
          </p:spPr>
          <p:txBody>
            <a:bodyPr wrap="square">
              <a:spAutoFit/>
            </a:bodyPr>
            <a:lstStyle/>
            <a:p>
              <a:pPr indent="457200" algn="just"/>
              <a:r>
                <a:rPr lang="zh-CN" altLang="en-US" sz="2400" b="1" dirty="0">
                  <a:solidFill>
                    <a:schemeClr val="bg1"/>
                  </a:solidFill>
                  <a:latin typeface="微软雅黑" pitchFamily="34" charset="-122"/>
                  <a:ea typeface="微软雅黑" pitchFamily="34" charset="-122"/>
                  <a:sym typeface="Calibri" pitchFamily="34" charset="0"/>
                </a:rPr>
                <a:t>计算机网络：指将一些位于不同地理位置的计算机通过通信线路连接起来、实现资源共享和信息传输的计算机系统。</a:t>
              </a:r>
              <a:endParaRPr lang="en-US" altLang="zh-CN" sz="2400" b="1" dirty="0">
                <a:solidFill>
                  <a:schemeClr val="bg1"/>
                </a:solidFill>
                <a:latin typeface="微软雅黑" pitchFamily="34" charset="-122"/>
                <a:ea typeface="微软雅黑" pitchFamily="34" charset="-122"/>
                <a:sym typeface="Calibri" pitchFamily="34" charset="0"/>
              </a:endParaRPr>
            </a:p>
          </p:txBody>
        </p:sp>
      </p:grpSp>
      <p:graphicFrame>
        <p:nvGraphicFramePr>
          <p:cNvPr id="20" name="对象 19"/>
          <p:cNvGraphicFramePr>
            <a:graphicFrameLocks noChangeAspect="1"/>
          </p:cNvGraphicFramePr>
          <p:nvPr>
            <p:extLst>
              <p:ext uri="{D42A27DB-BD31-4B8C-83A1-F6EECF244321}">
                <p14:modId xmlns:p14="http://schemas.microsoft.com/office/powerpoint/2010/main" val="2187050847"/>
              </p:ext>
            </p:extLst>
          </p:nvPr>
        </p:nvGraphicFramePr>
        <p:xfrm>
          <a:off x="6775813" y="2016344"/>
          <a:ext cx="5381951" cy="4745700"/>
        </p:xfrm>
        <a:graphic>
          <a:graphicData uri="http://schemas.openxmlformats.org/presentationml/2006/ole">
            <mc:AlternateContent xmlns:mc="http://schemas.openxmlformats.org/markup-compatibility/2006">
              <mc:Choice xmlns:v="urn:schemas-microsoft-com:vml" Requires="v">
                <p:oleObj spid="_x0000_s26755" name="Visio" r:id="rId7" imgW="7202555" imgH="4246560" progId="Visio.Drawing.11">
                  <p:embed/>
                </p:oleObj>
              </mc:Choice>
              <mc:Fallback>
                <p:oleObj name="Visio" r:id="rId7" imgW="7202555" imgH="4246560" progId="Visio.Drawing.11">
                  <p:embed/>
                  <p:pic>
                    <p:nvPicPr>
                      <p:cNvPr id="20" name="对象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5813" y="2016344"/>
                        <a:ext cx="5381951" cy="4745700"/>
                      </a:xfrm>
                      <a:prstGeom prst="rect">
                        <a:avLst/>
                      </a:prstGeom>
                      <a:noFill/>
                      <a:ln>
                        <a:noFill/>
                      </a:ln>
                      <a:extLst/>
                    </p:spPr>
                  </p:pic>
                </p:oleObj>
              </mc:Fallback>
            </mc:AlternateContent>
          </a:graphicData>
        </a:graphic>
      </p:graphicFrame>
      <p:sp>
        <p:nvSpPr>
          <p:cNvPr id="21" name="圆角矩形标注 20"/>
          <p:cNvSpPr>
            <a:spLocks noChangeArrowheads="1"/>
          </p:cNvSpPr>
          <p:nvPr/>
        </p:nvSpPr>
        <p:spPr bwMode="auto">
          <a:xfrm>
            <a:off x="8026653" y="1998906"/>
            <a:ext cx="1008062" cy="431800"/>
          </a:xfrm>
          <a:prstGeom prst="wedgeRoundRectCallout">
            <a:avLst>
              <a:gd name="adj1" fmla="val -64712"/>
              <a:gd name="adj2" fmla="val 76268"/>
              <a:gd name="adj3" fmla="val 16667"/>
            </a:avLst>
          </a:prstGeom>
          <a:noFill/>
          <a:ln w="1905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fontAlgn="base">
              <a:spcBef>
                <a:spcPct val="0"/>
              </a:spcBef>
              <a:spcAft>
                <a:spcPct val="0"/>
              </a:spcAft>
            </a:pPr>
            <a:r>
              <a:rPr lang="zh-CN" altLang="en-US" b="1" dirty="0">
                <a:solidFill>
                  <a:srgbClr val="000000"/>
                </a:solidFill>
                <a:latin typeface="华文中宋" pitchFamily="2" charset="-122"/>
                <a:ea typeface="华文中宋" pitchFamily="2" charset="-122"/>
              </a:rPr>
              <a:t>端结点</a:t>
            </a:r>
          </a:p>
        </p:txBody>
      </p:sp>
      <p:sp>
        <p:nvSpPr>
          <p:cNvPr id="22" name="圆角矩形标注 21"/>
          <p:cNvSpPr>
            <a:spLocks noChangeArrowheads="1"/>
          </p:cNvSpPr>
          <p:nvPr/>
        </p:nvSpPr>
        <p:spPr bwMode="auto">
          <a:xfrm>
            <a:off x="8530684" y="6058535"/>
            <a:ext cx="1872208" cy="692696"/>
          </a:xfrm>
          <a:prstGeom prst="wedgeRoundRectCallout">
            <a:avLst>
              <a:gd name="adj1" fmla="val 67823"/>
              <a:gd name="adj2" fmla="val -88583"/>
              <a:gd name="adj3" fmla="val 16667"/>
            </a:avLst>
          </a:prstGeom>
          <a:noFill/>
          <a:ln w="19050" algn="ctr">
            <a:solidFill>
              <a:srgbClr val="FF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fontAlgn="base">
              <a:spcBef>
                <a:spcPct val="0"/>
              </a:spcBef>
              <a:spcAft>
                <a:spcPct val="0"/>
              </a:spcAft>
            </a:pPr>
            <a:r>
              <a:rPr lang="zh-CN" altLang="en-US" sz="1600" b="1" dirty="0">
                <a:solidFill>
                  <a:srgbClr val="000000"/>
                </a:solidFill>
                <a:latin typeface="华文中宋" pitchFamily="2" charset="-122"/>
                <a:ea typeface="华文中宋" pitchFamily="2" charset="-122"/>
              </a:rPr>
              <a:t>转接结点：</a:t>
            </a:r>
            <a:endParaRPr lang="en-US" altLang="zh-CN" sz="1600" b="1" dirty="0">
              <a:solidFill>
                <a:srgbClr val="000000"/>
              </a:solidFill>
              <a:latin typeface="华文中宋" pitchFamily="2" charset="-122"/>
              <a:ea typeface="华文中宋" pitchFamily="2" charset="-122"/>
            </a:endParaRPr>
          </a:p>
          <a:p>
            <a:pPr fontAlgn="base">
              <a:spcBef>
                <a:spcPct val="0"/>
              </a:spcBef>
              <a:spcAft>
                <a:spcPct val="0"/>
              </a:spcAft>
            </a:pPr>
            <a:r>
              <a:rPr lang="en-US" altLang="zh-CN" sz="1600" b="1" dirty="0">
                <a:solidFill>
                  <a:srgbClr val="000000"/>
                </a:solidFill>
                <a:latin typeface="华文中宋" pitchFamily="2" charset="-122"/>
                <a:ea typeface="华文中宋" pitchFamily="2" charset="-122"/>
              </a:rPr>
              <a:t>  </a:t>
            </a:r>
            <a:r>
              <a:rPr lang="zh-CN" altLang="en-US" sz="1600" b="1" dirty="0">
                <a:solidFill>
                  <a:srgbClr val="000000"/>
                </a:solidFill>
                <a:latin typeface="华文中宋" pitchFamily="2" charset="-122"/>
                <a:ea typeface="华文中宋" pitchFamily="2" charset="-122"/>
              </a:rPr>
              <a:t>交换机，路由器</a:t>
            </a:r>
          </a:p>
        </p:txBody>
      </p:sp>
      <p:sp>
        <p:nvSpPr>
          <p:cNvPr id="23" name="Rectangle 3"/>
          <p:cNvSpPr txBox="1">
            <a:spLocks noChangeArrowheads="1"/>
          </p:cNvSpPr>
          <p:nvPr/>
        </p:nvSpPr>
        <p:spPr bwMode="auto">
          <a:xfrm>
            <a:off x="1899743" y="2110985"/>
            <a:ext cx="4841833" cy="452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zh-CN" altLang="en-US" sz="26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组成</a:t>
            </a:r>
            <a:r>
              <a:rPr kumimoji="0" lang="en-US" altLang="zh-CN" sz="26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a:t>
            </a:r>
          </a:p>
          <a:p>
            <a:pPr marL="742950" marR="0" lvl="1" indent="-285750" algn="l" defTabSz="914400" rtl="0" eaLnBrk="1" fontAlgn="base" latinLnBrk="0" hangingPunct="1">
              <a:lnSpc>
                <a:spcPct val="120000"/>
              </a:lnSpc>
              <a:spcBef>
                <a:spcPct val="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网络硬件</a:t>
            </a:r>
            <a:endParaRPr kumimoji="0" lang="en-US" altLang="zh-CN"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网络结点</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通信链路</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20000"/>
              </a:lnSpc>
              <a:spcBef>
                <a:spcPct val="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网络软件</a:t>
            </a:r>
            <a:endParaRPr kumimoji="0" lang="en-US" altLang="zh-CN"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协议软件</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网络操作系统</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客户端软件</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a:p>
            <a:pPr marL="1143000" marR="0" lvl="2" indent="-228600" algn="l" defTabSz="914400" rtl="0" eaLnBrk="1" fontAlgn="base" latinLnBrk="0" hangingPunct="1">
              <a:lnSpc>
                <a:spcPct val="120000"/>
              </a:lnSpc>
              <a:spcBef>
                <a:spcPct val="0"/>
              </a:spcBef>
              <a:spcAft>
                <a:spcPts val="0"/>
              </a:spcAft>
              <a:buClr>
                <a:srgbClr val="3333CC"/>
              </a:buClr>
              <a:buSzPct val="50000"/>
              <a:buFont typeface="Wingdings" pitchFamily="2" charset="2"/>
              <a:buChar char="n"/>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工具软件</a:t>
            </a:r>
            <a:endParaRPr kumimoji="0" lang="en-US" altLang="zh-CN"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custDataLst>
      <p:tags r:id="rId2"/>
    </p:custDataLst>
    <p:extLst>
      <p:ext uri="{BB962C8B-B14F-4D97-AF65-F5344CB8AC3E}">
        <p14:creationId xmlns:p14="http://schemas.microsoft.com/office/powerpoint/2010/main" val="329289057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linds(horizontal)">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8443"/>
            <a:ext cx="803823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4.7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域名和</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DNS—</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域名查询</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34" name="内容占位符 2">
            <a:extLst>
              <a:ext uri="{FF2B5EF4-FFF2-40B4-BE49-F238E27FC236}">
                <a16:creationId xmlns:a16="http://schemas.microsoft.com/office/drawing/2014/main" id="{12F28476-29E1-47B0-A515-E4CC0447257B}"/>
              </a:ext>
            </a:extLst>
          </p:cNvPr>
          <p:cNvSpPr txBox="1">
            <a:spLocks/>
          </p:cNvSpPr>
          <p:nvPr/>
        </p:nvSpPr>
        <p:spPr>
          <a:xfrm>
            <a:off x="881760" y="833130"/>
            <a:ext cx="9038795" cy="4846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9170">
              <a:buClr>
                <a:srgbClr val="FF0000"/>
              </a:buClr>
              <a:buSzPct val="85000"/>
              <a:buFont typeface="Wingdings" panose="05000000000000000000" pitchFamily="2" charset="2"/>
              <a:buChar char="n"/>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在</a:t>
            </a:r>
            <a:r>
              <a:rPr lang="en-US" altLang="zh-CN" sz="2400" b="1" dirty="0">
                <a:solidFill>
                  <a:sysClr val="windowText" lastClr="000000"/>
                </a:solidFill>
                <a:latin typeface="微软雅黑" panose="020B0503020204020204" pitchFamily="34" charset="-122"/>
                <a:ea typeface="微软雅黑" panose="020B0503020204020204" pitchFamily="34" charset="-122"/>
              </a:rPr>
              <a:t>Windows</a:t>
            </a:r>
            <a:r>
              <a:rPr lang="zh-CN" altLang="en-US" sz="2400" b="1" dirty="0">
                <a:solidFill>
                  <a:sysClr val="windowText" lastClr="000000"/>
                </a:solidFill>
                <a:latin typeface="微软雅黑" panose="020B0503020204020204" pitchFamily="34" charset="-122"/>
                <a:ea typeface="微软雅黑" panose="020B0503020204020204" pitchFamily="34" charset="-122"/>
              </a:rPr>
              <a:t>中，可以使用“</a:t>
            </a:r>
            <a:r>
              <a:rPr lang="en-US" altLang="zh-CN" sz="2400" b="1" dirty="0" err="1">
                <a:solidFill>
                  <a:sysClr val="windowText" lastClr="000000"/>
                </a:solidFill>
                <a:latin typeface="微软雅黑" panose="020B0503020204020204" pitchFamily="34" charset="-122"/>
                <a:ea typeface="微软雅黑" panose="020B0503020204020204" pitchFamily="34" charset="-122"/>
              </a:rPr>
              <a:t>nslookup</a:t>
            </a:r>
            <a:r>
              <a:rPr lang="zh-CN" altLang="en-US" sz="2400" b="1" dirty="0">
                <a:solidFill>
                  <a:sysClr val="windowText" lastClr="000000"/>
                </a:solidFill>
                <a:latin typeface="微软雅黑" panose="020B0503020204020204" pitchFamily="34" charset="-122"/>
                <a:ea typeface="微软雅黑" panose="020B0503020204020204" pitchFamily="34" charset="-122"/>
              </a:rPr>
              <a:t>”命令进行域名解析</a:t>
            </a:r>
            <a:r>
              <a:rPr lang="zh-CN" altLang="zh-CN" sz="2400" b="1" dirty="0">
                <a:solidFill>
                  <a:sysClr val="windowText" lastClr="000000"/>
                </a:solidFill>
                <a:latin typeface="微软雅黑" panose="020B0503020204020204" pitchFamily="34" charset="-122"/>
                <a:ea typeface="微软雅黑" panose="020B0503020204020204" pitchFamily="34" charset="-122"/>
              </a:rPr>
              <a:t>。</a:t>
            </a:r>
            <a:endParaRPr lang="zh-CN" altLang="en-US" sz="2400" dirty="0">
              <a:solidFill>
                <a:sysClr val="windowText" lastClr="000000"/>
              </a:solidFill>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CAD1D3C4-5A96-4E8C-91A9-22D15F3101E6}"/>
              </a:ext>
            </a:extLst>
          </p:cNvPr>
          <p:cNvPicPr>
            <a:picLocks noChangeAspect="1"/>
          </p:cNvPicPr>
          <p:nvPr/>
        </p:nvPicPr>
        <p:blipFill>
          <a:blip r:embed="rId6"/>
          <a:stretch>
            <a:fillRect/>
          </a:stretch>
        </p:blipFill>
        <p:spPr>
          <a:xfrm>
            <a:off x="894815" y="1395524"/>
            <a:ext cx="8524607" cy="5071377"/>
          </a:xfrm>
          <a:prstGeom prst="rect">
            <a:avLst/>
          </a:prstGeom>
        </p:spPr>
      </p:pic>
    </p:spTree>
    <p:custDataLst>
      <p:tags r:id="rId1"/>
    </p:custDataLst>
    <p:extLst>
      <p:ext uri="{BB962C8B-B14F-4D97-AF65-F5344CB8AC3E}">
        <p14:creationId xmlns:p14="http://schemas.microsoft.com/office/powerpoint/2010/main" val="186332482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05</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2103106"/>
            <a:chOff x="6312024" y="2476500"/>
            <a:chExt cx="5879976" cy="2103106"/>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09946"/>
              <a:ext cx="5756555" cy="1569660"/>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因特网的应用</a:t>
              </a:r>
            </a:p>
            <a:p>
              <a:pPr algn="ctr"/>
              <a:endParaRPr lang="zh-CN" altLang="en-US" sz="4800" b="1" dirty="0">
                <a:solidFill>
                  <a:srgbClr val="1EF6DF"/>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953520690"/>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5592490"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文件传输</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2" name="内容占位符 2">
            <a:extLst>
              <a:ext uri="{FF2B5EF4-FFF2-40B4-BE49-F238E27FC236}">
                <a16:creationId xmlns:a16="http://schemas.microsoft.com/office/drawing/2014/main" id="{3DD3BCDC-3EDD-4AFC-846F-6BB8D65C8BF9}"/>
              </a:ext>
            </a:extLst>
          </p:cNvPr>
          <p:cNvSpPr txBox="1">
            <a:spLocks/>
          </p:cNvSpPr>
          <p:nvPr/>
        </p:nvSpPr>
        <p:spPr>
          <a:xfrm>
            <a:off x="719403" y="836712"/>
            <a:ext cx="10680079" cy="5760640"/>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89" indent="-457189" defTabSz="1219170">
              <a:defRPr/>
            </a:pPr>
            <a:r>
              <a:rPr lang="en-US" altLang="zh-CN" sz="2400" b="1" dirty="0">
                <a:solidFill>
                  <a:sysClr val="windowText" lastClr="000000"/>
                </a:solidFill>
                <a:latin typeface="微软雅黑" panose="020B0503020204020204" pitchFamily="34" charset="-122"/>
                <a:ea typeface="微软雅黑" panose="020B0503020204020204" pitchFamily="34" charset="-122"/>
              </a:rPr>
              <a:t>FTP</a:t>
            </a:r>
            <a:r>
              <a:rPr lang="zh-CN" altLang="en-US" sz="2400" b="1" dirty="0">
                <a:solidFill>
                  <a:sysClr val="windowText" lastClr="000000"/>
                </a:solidFill>
                <a:latin typeface="微软雅黑" panose="020B0503020204020204" pitchFamily="34" charset="-122"/>
                <a:ea typeface="微软雅黑" panose="020B0503020204020204" pitchFamily="34" charset="-122"/>
              </a:rPr>
              <a:t>：</a:t>
            </a:r>
            <a:r>
              <a:rPr lang="en-US" altLang="zh-CN" sz="2400" b="1" dirty="0">
                <a:solidFill>
                  <a:sysClr val="windowText" lastClr="000000"/>
                </a:solidFill>
                <a:latin typeface="微软雅黑" panose="020B0503020204020204" pitchFamily="34" charset="-122"/>
                <a:ea typeface="微软雅黑" panose="020B0503020204020204" pitchFamily="34" charset="-122"/>
              </a:rPr>
              <a:t>File Transfer Protocol</a:t>
            </a:r>
          </a:p>
          <a:p>
            <a:pPr marL="990575" lvl="1" indent="-380990" defTabSz="1219170">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两个含义：</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pPr marL="1523962" lvl="2" indent="-304792" defTabSz="1219170">
              <a:defRPr/>
            </a:pPr>
            <a:r>
              <a:rPr lang="zh-CN" altLang="en-US" b="1" dirty="0">
                <a:solidFill>
                  <a:sysClr val="windowText" lastClr="000000"/>
                </a:solidFill>
                <a:latin typeface="微软雅黑" panose="020B0503020204020204" pitchFamily="34" charset="-122"/>
                <a:ea typeface="微软雅黑" panose="020B0503020204020204" pitchFamily="34" charset="-122"/>
              </a:rPr>
              <a:t>文件传输协议</a:t>
            </a:r>
            <a:endParaRPr lang="en-US" altLang="zh-CN" b="1" dirty="0">
              <a:solidFill>
                <a:sysClr val="windowText" lastClr="000000"/>
              </a:solidFill>
              <a:latin typeface="微软雅黑" panose="020B0503020204020204" pitchFamily="34" charset="-122"/>
              <a:ea typeface="微软雅黑" panose="020B0503020204020204" pitchFamily="34" charset="-122"/>
            </a:endParaRPr>
          </a:p>
          <a:p>
            <a:pPr marL="1523962" lvl="2" indent="-304792" defTabSz="1219170">
              <a:defRPr/>
            </a:pPr>
            <a:r>
              <a:rPr lang="zh-CN" altLang="en-US" b="1" dirty="0">
                <a:solidFill>
                  <a:sysClr val="windowText" lastClr="000000"/>
                </a:solidFill>
                <a:latin typeface="微软雅黑" panose="020B0503020204020204" pitchFamily="34" charset="-122"/>
                <a:ea typeface="微软雅黑" panose="020B0503020204020204" pitchFamily="34" charset="-122"/>
              </a:rPr>
              <a:t>文件传输功能、文件传输服务、文件传输程序</a:t>
            </a:r>
            <a:endParaRPr lang="en-US" altLang="zh-CN" b="1" dirty="0">
              <a:solidFill>
                <a:sysClr val="windowText" lastClr="000000"/>
              </a:solidFill>
              <a:latin typeface="微软雅黑" panose="020B0503020204020204" pitchFamily="34" charset="-122"/>
              <a:ea typeface="微软雅黑" panose="020B0503020204020204" pitchFamily="34" charset="-122"/>
            </a:endParaRPr>
          </a:p>
          <a:p>
            <a:pPr marL="990575" lvl="1" indent="-380990" defTabSz="1219170">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上传（</a:t>
            </a:r>
            <a:r>
              <a:rPr lang="en-US" altLang="zh-CN" sz="2400" b="1" dirty="0">
                <a:solidFill>
                  <a:sysClr val="windowText" lastClr="000000"/>
                </a:solidFill>
                <a:latin typeface="微软雅黑" panose="020B0503020204020204" pitchFamily="34" charset="-122"/>
                <a:ea typeface="微软雅黑" panose="020B0503020204020204" pitchFamily="34" charset="-122"/>
              </a:rPr>
              <a:t>Upload</a:t>
            </a:r>
            <a:r>
              <a:rPr lang="zh-CN" altLang="en-US" sz="2400" b="1" dirty="0">
                <a:solidFill>
                  <a:sysClr val="windowText" lastClr="000000"/>
                </a:solidFill>
                <a:latin typeface="微软雅黑" panose="020B0503020204020204" pitchFamily="34" charset="-122"/>
                <a:ea typeface="微软雅黑" panose="020B0503020204020204" pitchFamily="34" charset="-122"/>
              </a:rPr>
              <a:t>）：将文件从本地传送到服务器</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pPr marL="990575" lvl="1" indent="-380990" defTabSz="1219170">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下载（</a:t>
            </a:r>
            <a:r>
              <a:rPr lang="en-US" altLang="zh-CN" sz="2400" b="1" dirty="0">
                <a:solidFill>
                  <a:sysClr val="windowText" lastClr="000000"/>
                </a:solidFill>
                <a:latin typeface="微软雅黑" panose="020B0503020204020204" pitchFamily="34" charset="-122"/>
                <a:ea typeface="微软雅黑" panose="020B0503020204020204" pitchFamily="34" charset="-122"/>
              </a:rPr>
              <a:t>Download</a:t>
            </a:r>
            <a:r>
              <a:rPr lang="zh-CN" altLang="en-US" sz="2400" b="1" dirty="0">
                <a:solidFill>
                  <a:sysClr val="windowText" lastClr="000000"/>
                </a:solidFill>
                <a:latin typeface="微软雅黑" panose="020B0503020204020204" pitchFamily="34" charset="-122"/>
                <a:ea typeface="微软雅黑" panose="020B0503020204020204" pitchFamily="34" charset="-122"/>
              </a:rPr>
              <a:t>）：将文件从服务器传送到本地</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pPr marL="457189" indent="-457189" defTabSz="1219170">
              <a:defRPr/>
            </a:pPr>
            <a:r>
              <a:rPr lang="en-US" altLang="zh-CN" sz="2400" b="1" dirty="0">
                <a:solidFill>
                  <a:sysClr val="windowText" lastClr="000000"/>
                </a:solidFill>
                <a:latin typeface="微软雅黑" panose="020B0503020204020204" pitchFamily="34" charset="-122"/>
                <a:ea typeface="微软雅黑" panose="020B0503020204020204" pitchFamily="34" charset="-122"/>
              </a:rPr>
              <a:t>FTP</a:t>
            </a:r>
            <a:r>
              <a:rPr lang="zh-CN" altLang="en-US" sz="2400" b="1" dirty="0">
                <a:solidFill>
                  <a:sysClr val="windowText" lastClr="000000"/>
                </a:solidFill>
                <a:latin typeface="微软雅黑" panose="020B0503020204020204" pitchFamily="34" charset="-122"/>
                <a:ea typeface="微软雅黑" panose="020B0503020204020204" pitchFamily="34" charset="-122"/>
              </a:rPr>
              <a:t>服务器：提供</a:t>
            </a:r>
            <a:r>
              <a:rPr lang="en-US" altLang="zh-CN" sz="2400" b="1" dirty="0">
                <a:solidFill>
                  <a:sysClr val="windowText" lastClr="000000"/>
                </a:solidFill>
                <a:latin typeface="微软雅黑" panose="020B0503020204020204" pitchFamily="34" charset="-122"/>
                <a:ea typeface="微软雅黑" panose="020B0503020204020204" pitchFamily="34" charset="-122"/>
              </a:rPr>
              <a:t>FTP</a:t>
            </a:r>
            <a:r>
              <a:rPr lang="zh-CN" altLang="en-US" sz="2400" b="1" dirty="0">
                <a:solidFill>
                  <a:sysClr val="windowText" lastClr="000000"/>
                </a:solidFill>
                <a:latin typeface="微软雅黑" panose="020B0503020204020204" pitchFamily="34" charset="-122"/>
                <a:ea typeface="微软雅黑" panose="020B0503020204020204" pitchFamily="34" charset="-122"/>
              </a:rPr>
              <a:t>服务的软硬件系统</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pPr marL="990575" lvl="1" indent="-380990" defTabSz="1219170">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两种登录方法：实名登录、匿名登录</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pPr marL="1523962" lvl="2" indent="-304792" defTabSz="1219170">
              <a:defRPr/>
            </a:pPr>
            <a:r>
              <a:rPr lang="zh-CN" altLang="en-US" b="1" dirty="0">
                <a:solidFill>
                  <a:sysClr val="windowText" lastClr="000000"/>
                </a:solidFill>
                <a:latin typeface="微软雅黑" panose="020B0503020204020204" pitchFamily="34" charset="-122"/>
                <a:ea typeface="微软雅黑" panose="020B0503020204020204" pitchFamily="34" charset="-122"/>
              </a:rPr>
              <a:t>实名登录：需要注册，访问时需提供用户名和登录密码</a:t>
            </a:r>
            <a:endParaRPr lang="en-US" altLang="zh-CN" b="1" dirty="0">
              <a:solidFill>
                <a:sysClr val="windowText" lastClr="000000"/>
              </a:solidFill>
              <a:latin typeface="微软雅黑" panose="020B0503020204020204" pitchFamily="34" charset="-122"/>
              <a:ea typeface="微软雅黑" panose="020B0503020204020204" pitchFamily="34" charset="-122"/>
            </a:endParaRPr>
          </a:p>
          <a:p>
            <a:pPr marL="1523962" lvl="2" indent="-304792" defTabSz="1219170">
              <a:defRPr/>
            </a:pPr>
            <a:r>
              <a:rPr lang="zh-CN" altLang="en-US" b="1" dirty="0">
                <a:solidFill>
                  <a:sysClr val="windowText" lastClr="000000"/>
                </a:solidFill>
                <a:latin typeface="微软雅黑" panose="020B0503020204020204" pitchFamily="34" charset="-122"/>
                <a:ea typeface="微软雅黑" panose="020B0503020204020204" pitchFamily="34" charset="-122"/>
              </a:rPr>
              <a:t>匿名登录：无需注册，用户名为</a:t>
            </a:r>
            <a:r>
              <a:rPr lang="en-US" altLang="zh-CN" b="1" dirty="0">
                <a:solidFill>
                  <a:sysClr val="windowText" lastClr="000000"/>
                </a:solidFill>
                <a:latin typeface="微软雅黑" panose="020B0503020204020204" pitchFamily="34" charset="-122"/>
                <a:ea typeface="微软雅黑" panose="020B0503020204020204" pitchFamily="34" charset="-122"/>
              </a:rPr>
              <a:t>Anonymous</a:t>
            </a:r>
            <a:r>
              <a:rPr lang="zh-CN" altLang="en-US" b="1" dirty="0">
                <a:solidFill>
                  <a:sysClr val="windowText" lastClr="000000"/>
                </a:solidFill>
                <a:latin typeface="微软雅黑" panose="020B0503020204020204" pitchFamily="34" charset="-122"/>
                <a:ea typeface="微软雅黑" panose="020B0503020204020204" pitchFamily="34" charset="-122"/>
              </a:rPr>
              <a:t>，密码任意</a:t>
            </a:r>
            <a:endParaRPr lang="en-US" altLang="zh-CN" b="1" dirty="0">
              <a:solidFill>
                <a:sysClr val="windowText" lastClr="000000"/>
              </a:solidFill>
              <a:latin typeface="微软雅黑" panose="020B0503020204020204" pitchFamily="34" charset="-122"/>
              <a:ea typeface="微软雅黑" panose="020B0503020204020204" pitchFamily="34" charset="-122"/>
            </a:endParaRPr>
          </a:p>
          <a:p>
            <a:pPr marL="990575" lvl="1" indent="-380990" defTabSz="1219170">
              <a:defRPr/>
            </a:pPr>
            <a:r>
              <a:rPr lang="zh-CN" altLang="en-US" sz="2400" b="1" dirty="0">
                <a:solidFill>
                  <a:sysClr val="windowText" lastClr="000000"/>
                </a:solidFill>
                <a:latin typeface="微软雅黑" panose="020B0503020204020204" pitchFamily="34" charset="-122"/>
                <a:ea typeface="微软雅黑" panose="020B0503020204020204" pitchFamily="34" charset="-122"/>
              </a:rPr>
              <a:t>两种访问方法：浏览器（</a:t>
            </a:r>
            <a:r>
              <a:rPr lang="en-US" altLang="zh-CN" sz="2400" b="1" dirty="0">
                <a:solidFill>
                  <a:srgbClr val="C00000"/>
                </a:solidFill>
                <a:latin typeface="微软雅黑" panose="020B0503020204020204" pitchFamily="34" charset="-122"/>
                <a:ea typeface="微软雅黑" panose="020B0503020204020204" pitchFamily="34" charset="-122"/>
              </a:rPr>
              <a:t>FTP://&lt;ftp</a:t>
            </a:r>
            <a:r>
              <a:rPr lang="zh-CN" altLang="en-US" sz="2400" b="1" dirty="0">
                <a:solidFill>
                  <a:srgbClr val="C00000"/>
                </a:solidFill>
                <a:latin typeface="微软雅黑" panose="020B0503020204020204" pitchFamily="34" charset="-122"/>
                <a:ea typeface="微软雅黑" panose="020B0503020204020204" pitchFamily="34" charset="-122"/>
              </a:rPr>
              <a:t>服务器域名或</a:t>
            </a:r>
            <a:r>
              <a:rPr lang="en-US" altLang="zh-CN" sz="2400" b="1" dirty="0">
                <a:solidFill>
                  <a:srgbClr val="C00000"/>
                </a:solidFill>
                <a:latin typeface="微软雅黑" panose="020B0503020204020204" pitchFamily="34" charset="-122"/>
                <a:ea typeface="微软雅黑" panose="020B0503020204020204" pitchFamily="34" charset="-122"/>
              </a:rPr>
              <a:t>IP</a:t>
            </a:r>
            <a:r>
              <a:rPr lang="zh-CN" altLang="en-US" sz="2400" b="1" dirty="0">
                <a:solidFill>
                  <a:srgbClr val="C00000"/>
                </a:solidFill>
                <a:latin typeface="微软雅黑" panose="020B0503020204020204" pitchFamily="34" charset="-122"/>
                <a:ea typeface="微软雅黑" panose="020B0503020204020204" pitchFamily="34" charset="-122"/>
              </a:rPr>
              <a:t>地址</a:t>
            </a:r>
            <a:r>
              <a:rPr lang="en-US" altLang="zh-CN" sz="2400" b="1" dirty="0">
                <a:solidFill>
                  <a:srgbClr val="C00000"/>
                </a:solidFill>
                <a:latin typeface="微软雅黑" panose="020B0503020204020204" pitchFamily="34" charset="-122"/>
                <a:ea typeface="微软雅黑" panose="020B0503020204020204" pitchFamily="34" charset="-122"/>
              </a:rPr>
              <a:t>&gt;</a:t>
            </a:r>
            <a:r>
              <a:rPr lang="zh-CN" altLang="en-US" sz="2400" b="1" dirty="0">
                <a:solidFill>
                  <a:sysClr val="windowText" lastClr="000000"/>
                </a:solidFill>
                <a:latin typeface="微软雅黑" panose="020B0503020204020204" pitchFamily="34" charset="-122"/>
                <a:ea typeface="微软雅黑" panose="020B0503020204020204" pitchFamily="34" charset="-122"/>
              </a:rPr>
              <a:t>）、专用</a:t>
            </a:r>
            <a:r>
              <a:rPr lang="en-US" altLang="zh-CN" sz="2400" b="1" dirty="0">
                <a:solidFill>
                  <a:sysClr val="windowText" lastClr="000000"/>
                </a:solidFill>
                <a:latin typeface="微软雅黑" panose="020B0503020204020204" pitchFamily="34" charset="-122"/>
                <a:ea typeface="微软雅黑" panose="020B0503020204020204" pitchFamily="34" charset="-122"/>
              </a:rPr>
              <a:t>FTP</a:t>
            </a:r>
            <a:r>
              <a:rPr lang="zh-CN" altLang="en-US" sz="2400" b="1" dirty="0">
                <a:solidFill>
                  <a:sysClr val="windowText" lastClr="000000"/>
                </a:solidFill>
                <a:latin typeface="微软雅黑" panose="020B0503020204020204" pitchFamily="34" charset="-122"/>
                <a:ea typeface="微软雅黑" panose="020B0503020204020204" pitchFamily="34" charset="-122"/>
              </a:rPr>
              <a:t>客户端</a:t>
            </a:r>
            <a:endParaRPr lang="en-US" altLang="zh-CN" sz="2400" b="1" dirty="0">
              <a:solidFill>
                <a:sysClr val="windowText" lastClr="000000"/>
              </a:solidFill>
              <a:latin typeface="微软雅黑" panose="020B0503020204020204" pitchFamily="34" charset="-122"/>
              <a:ea typeface="微软雅黑" panose="020B0503020204020204" pitchFamily="34" charset="-122"/>
            </a:endParaRPr>
          </a:p>
          <a:p>
            <a:r>
              <a:rPr lang="en-US" altLang="zh-CN" sz="2400" b="1" dirty="0">
                <a:solidFill>
                  <a:sysClr val="windowText" lastClr="000000"/>
                </a:solidFill>
                <a:latin typeface="微软雅黑" panose="020B0503020204020204" pitchFamily="34" charset="-122"/>
                <a:ea typeface="微软雅黑" panose="020B0503020204020204" pitchFamily="34" charset="-122"/>
              </a:rPr>
              <a:t>FTP</a:t>
            </a:r>
            <a:r>
              <a:rPr lang="zh-CN" altLang="en-US" sz="2400" b="1" dirty="0">
                <a:solidFill>
                  <a:sysClr val="windowText" lastClr="000000"/>
                </a:solidFill>
                <a:latin typeface="微软雅黑" panose="020B0503020204020204" pitchFamily="34" charset="-122"/>
                <a:ea typeface="微软雅黑" panose="020B0503020204020204" pitchFamily="34" charset="-122"/>
              </a:rPr>
              <a:t>专用客户端软件：</a:t>
            </a:r>
            <a:r>
              <a:rPr lang="en-US" altLang="zh-CN" sz="2400" b="1" dirty="0" err="1">
                <a:solidFill>
                  <a:sysClr val="windowText" lastClr="000000"/>
                </a:solidFill>
                <a:latin typeface="微软雅黑" panose="020B0503020204020204" pitchFamily="34" charset="-122"/>
                <a:ea typeface="微软雅黑" panose="020B0503020204020204" pitchFamily="34" charset="-122"/>
              </a:rPr>
              <a:t>FlashFXP</a:t>
            </a:r>
            <a:r>
              <a:rPr lang="zh-CN" altLang="en-US" sz="2400" b="1" dirty="0">
                <a:solidFill>
                  <a:sysClr val="windowText" lastClr="000000"/>
                </a:solidFill>
                <a:latin typeface="微软雅黑" panose="020B0503020204020204" pitchFamily="34" charset="-122"/>
                <a:ea typeface="微软雅黑" panose="020B0503020204020204" pitchFamily="34" charset="-122"/>
              </a:rPr>
              <a:t>、</a:t>
            </a:r>
            <a:r>
              <a:rPr lang="en-US" altLang="zh-CN" sz="2400" b="1" dirty="0" err="1">
                <a:solidFill>
                  <a:sysClr val="windowText" lastClr="000000"/>
                </a:solidFill>
                <a:latin typeface="微软雅黑" panose="020B0503020204020204" pitchFamily="34" charset="-122"/>
                <a:ea typeface="微软雅黑" panose="020B0503020204020204" pitchFamily="34" charset="-122"/>
              </a:rPr>
              <a:t>CuteFTP</a:t>
            </a:r>
            <a:r>
              <a:rPr lang="zh-CN" altLang="en-US" sz="2400" b="1" dirty="0">
                <a:solidFill>
                  <a:sysClr val="windowText" lastClr="000000"/>
                </a:solidFill>
                <a:latin typeface="微软雅黑" panose="020B0503020204020204" pitchFamily="34" charset="-122"/>
                <a:ea typeface="微软雅黑" panose="020B0503020204020204" pitchFamily="34" charset="-122"/>
              </a:rPr>
              <a:t>、</a:t>
            </a:r>
            <a:r>
              <a:rPr lang="en-US" altLang="zh-CN" sz="2400" b="1" dirty="0">
                <a:solidFill>
                  <a:sysClr val="windowText" lastClr="000000"/>
                </a:solidFill>
                <a:latin typeface="微软雅黑" panose="020B0503020204020204" pitchFamily="34" charset="-122"/>
                <a:ea typeface="微软雅黑" panose="020B0503020204020204" pitchFamily="34" charset="-122"/>
              </a:rPr>
              <a:t>FileZilla</a:t>
            </a:r>
            <a:r>
              <a:rPr lang="zh-CN" altLang="en-US" sz="2400" b="1" dirty="0">
                <a:solidFill>
                  <a:sysClr val="windowText" lastClr="000000"/>
                </a:solidFill>
                <a:latin typeface="微软雅黑" panose="020B0503020204020204" pitchFamily="34" charset="-122"/>
                <a:ea typeface="微软雅黑" panose="020B0503020204020204" pitchFamily="34" charset="-122"/>
              </a:rPr>
              <a:t>等</a:t>
            </a:r>
          </a:p>
        </p:txBody>
      </p:sp>
    </p:spTree>
    <p:custDataLst>
      <p:tags r:id="rId1"/>
    </p:custDataLst>
    <p:extLst>
      <p:ext uri="{BB962C8B-B14F-4D97-AF65-F5344CB8AC3E}">
        <p14:creationId xmlns:p14="http://schemas.microsoft.com/office/powerpoint/2010/main" val="411823440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电子邮件</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内容占位符 2">
            <a:extLst>
              <a:ext uri="{FF2B5EF4-FFF2-40B4-BE49-F238E27FC236}">
                <a16:creationId xmlns:a16="http://schemas.microsoft.com/office/drawing/2014/main" id="{C5CEB69E-0BA0-4273-849C-58F3D1A665DA}"/>
              </a:ext>
            </a:extLst>
          </p:cNvPr>
          <p:cNvSpPr txBox="1">
            <a:spLocks/>
          </p:cNvSpPr>
          <p:nvPr/>
        </p:nvSpPr>
        <p:spPr>
          <a:xfrm>
            <a:off x="632040" y="798973"/>
            <a:ext cx="11354312" cy="4680520"/>
          </a:xfrm>
          <a:prstGeom prst="rect">
            <a:avLst/>
          </a:prstGeom>
        </p:spPr>
        <p:txBody>
          <a:bodyPr>
            <a:normAutofit fontScale="925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667" b="1" dirty="0">
                <a:latin typeface="微软雅黑" panose="020B0503020204020204" pitchFamily="34" charset="-122"/>
                <a:ea typeface="微软雅黑" panose="020B0503020204020204" pitchFamily="34" charset="-122"/>
              </a:rPr>
              <a:t>电子邮件是因特网上最典型的服务之一</a:t>
            </a:r>
          </a:p>
          <a:p>
            <a:r>
              <a:rPr lang="zh-CN" altLang="en-US" sz="2667" b="1" dirty="0">
                <a:latin typeface="微软雅黑" panose="020B0503020204020204" pitchFamily="34" charset="-122"/>
                <a:ea typeface="微软雅黑" panose="020B0503020204020204" pitchFamily="34" charset="-122"/>
              </a:rPr>
              <a:t>电子邮件系统的三个组成部分：用户代理、电子邮件协议和邮件服务器。</a:t>
            </a:r>
          </a:p>
          <a:p>
            <a:pPr lvl="1"/>
            <a:r>
              <a:rPr lang="zh-CN" altLang="en-US" sz="2400" b="1" dirty="0">
                <a:solidFill>
                  <a:srgbClr val="FF0000"/>
                </a:solidFill>
                <a:latin typeface="微软雅黑" panose="020B0503020204020204" pitchFamily="34" charset="-122"/>
                <a:ea typeface="微软雅黑" panose="020B0503020204020204" pitchFamily="34" charset="-122"/>
              </a:rPr>
              <a:t>用户代理</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User Agent</a:t>
            </a:r>
            <a:r>
              <a:rPr lang="zh-CN" altLang="en-US" sz="2400" b="1" dirty="0">
                <a:latin typeface="微软雅黑" panose="020B0503020204020204" pitchFamily="34" charset="-122"/>
                <a:ea typeface="微软雅黑" panose="020B0503020204020204" pitchFamily="34" charset="-122"/>
              </a:rPr>
              <a:t>）：编辑、发送、接收、阅读和管理电子邮件。</a:t>
            </a:r>
          </a:p>
          <a:p>
            <a:pPr lvl="1" algn="just"/>
            <a:r>
              <a:rPr lang="zh-CN" altLang="en-US" sz="2400" b="1" dirty="0">
                <a:solidFill>
                  <a:srgbClr val="FF0000"/>
                </a:solidFill>
                <a:latin typeface="微软雅黑" panose="020B0503020204020204" pitchFamily="34" charset="-122"/>
                <a:ea typeface="微软雅黑" panose="020B0503020204020204" pitchFamily="34" charset="-122"/>
              </a:rPr>
              <a:t>电子邮件协议</a:t>
            </a:r>
          </a:p>
          <a:p>
            <a:pPr lvl="2" algn="just"/>
            <a:r>
              <a:rPr lang="zh-CN" altLang="en-US" b="1" dirty="0">
                <a:latin typeface="微软雅黑" panose="020B0503020204020204" pitchFamily="34" charset="-122"/>
                <a:ea typeface="微软雅黑" panose="020B0503020204020204" pitchFamily="34" charset="-122"/>
              </a:rPr>
              <a:t>将邮件发送到对方的邮件服务器</a:t>
            </a:r>
          </a:p>
          <a:p>
            <a:pPr lvl="3" algn="just"/>
            <a:r>
              <a:rPr lang="en-US" altLang="zh-CN" sz="2133" b="1" dirty="0">
                <a:latin typeface="微软雅黑" panose="020B0503020204020204" pitchFamily="34" charset="-122"/>
                <a:ea typeface="微软雅黑" panose="020B0503020204020204" pitchFamily="34" charset="-122"/>
              </a:rPr>
              <a:t>SMTP</a:t>
            </a:r>
            <a:r>
              <a:rPr lang="zh-CN" altLang="en-US" sz="2133" b="1" dirty="0">
                <a:latin typeface="微软雅黑" panose="020B0503020204020204" pitchFamily="34" charset="-122"/>
                <a:ea typeface="微软雅黑" panose="020B0503020204020204" pitchFamily="34" charset="-122"/>
              </a:rPr>
              <a:t>（</a:t>
            </a:r>
            <a:r>
              <a:rPr lang="en-US" altLang="zh-CN" sz="2133" b="1" dirty="0">
                <a:latin typeface="微软雅黑" panose="020B0503020204020204" pitchFamily="34" charset="-122"/>
                <a:ea typeface="微软雅黑" panose="020B0503020204020204" pitchFamily="34" charset="-122"/>
              </a:rPr>
              <a:t>Simple Mail Transfer Protocol</a:t>
            </a:r>
            <a:r>
              <a:rPr lang="zh-CN" altLang="en-US" sz="2133" b="1" dirty="0">
                <a:latin typeface="微软雅黑" panose="020B0503020204020204" pitchFamily="34" charset="-122"/>
                <a:ea typeface="微软雅黑" panose="020B0503020204020204" pitchFamily="34" charset="-122"/>
              </a:rPr>
              <a:t>）</a:t>
            </a:r>
            <a:endParaRPr lang="en-US" altLang="zh-CN" sz="2133" b="1" dirty="0">
              <a:latin typeface="微软雅黑" panose="020B0503020204020204" pitchFamily="34" charset="-122"/>
              <a:ea typeface="微软雅黑" panose="020B0503020204020204" pitchFamily="34" charset="-122"/>
            </a:endParaRPr>
          </a:p>
          <a:p>
            <a:pPr lvl="2" algn="just"/>
            <a:r>
              <a:rPr lang="zh-CN" altLang="en-US" b="1" dirty="0">
                <a:latin typeface="微软雅黑" panose="020B0503020204020204" pitchFamily="34" charset="-122"/>
                <a:ea typeface="微软雅黑" panose="020B0503020204020204" pitchFamily="34" charset="-122"/>
              </a:rPr>
              <a:t>从邮件服务器取回邮件</a:t>
            </a:r>
          </a:p>
          <a:p>
            <a:pPr lvl="3" algn="just"/>
            <a:r>
              <a:rPr lang="en-US" altLang="zh-CN" sz="2133" b="1" dirty="0">
                <a:latin typeface="微软雅黑" panose="020B0503020204020204" pitchFamily="34" charset="-122"/>
                <a:ea typeface="微软雅黑" panose="020B0503020204020204" pitchFamily="34" charset="-122"/>
              </a:rPr>
              <a:t>POP3</a:t>
            </a:r>
            <a:r>
              <a:rPr lang="zh-CN" altLang="en-US" sz="2133" b="1" dirty="0">
                <a:latin typeface="微软雅黑" panose="020B0503020204020204" pitchFamily="34" charset="-122"/>
                <a:ea typeface="微软雅黑" panose="020B0503020204020204" pitchFamily="34" charset="-122"/>
              </a:rPr>
              <a:t>（</a:t>
            </a:r>
            <a:r>
              <a:rPr lang="en-US" altLang="zh-CN" sz="2133" b="1" dirty="0">
                <a:latin typeface="微软雅黑" panose="020B0503020204020204" pitchFamily="34" charset="-122"/>
                <a:ea typeface="微软雅黑" panose="020B0503020204020204" pitchFamily="34" charset="-122"/>
              </a:rPr>
              <a:t>Post Office Protocol v3</a:t>
            </a:r>
            <a:r>
              <a:rPr lang="zh-CN" altLang="en-US" sz="2133" b="1" dirty="0">
                <a:latin typeface="微软雅黑" panose="020B0503020204020204" pitchFamily="34" charset="-122"/>
                <a:ea typeface="微软雅黑" panose="020B0503020204020204" pitchFamily="34" charset="-122"/>
              </a:rPr>
              <a:t>）</a:t>
            </a:r>
            <a:endParaRPr lang="en-US" altLang="zh-CN" sz="2133" b="1" dirty="0">
              <a:latin typeface="微软雅黑" panose="020B0503020204020204" pitchFamily="34" charset="-122"/>
              <a:ea typeface="微软雅黑" panose="020B0503020204020204" pitchFamily="34" charset="-122"/>
            </a:endParaRPr>
          </a:p>
          <a:p>
            <a:pPr lvl="3" algn="just"/>
            <a:r>
              <a:rPr lang="en-US" altLang="zh-CN" sz="2133" b="1" dirty="0">
                <a:latin typeface="微软雅黑" panose="020B0503020204020204" pitchFamily="34" charset="-122"/>
                <a:ea typeface="微软雅黑" panose="020B0503020204020204" pitchFamily="34" charset="-122"/>
              </a:rPr>
              <a:t>IMAP4</a:t>
            </a:r>
            <a:r>
              <a:rPr lang="zh-CN" altLang="en-US" sz="2133" b="1" dirty="0">
                <a:latin typeface="微软雅黑" panose="020B0503020204020204" pitchFamily="34" charset="-122"/>
                <a:ea typeface="微软雅黑" panose="020B0503020204020204" pitchFamily="34" charset="-122"/>
              </a:rPr>
              <a:t>（</a:t>
            </a:r>
            <a:r>
              <a:rPr lang="en-US" altLang="zh-CN" sz="2133" b="1" dirty="0">
                <a:latin typeface="微软雅黑" panose="020B0503020204020204" pitchFamily="34" charset="-122"/>
                <a:ea typeface="微软雅黑" panose="020B0503020204020204" pitchFamily="34" charset="-122"/>
              </a:rPr>
              <a:t>Internet Message Access Protocol v4</a:t>
            </a:r>
            <a:r>
              <a:rPr lang="zh-CN" altLang="en-US" sz="2133" b="1" dirty="0">
                <a:latin typeface="微软雅黑" panose="020B0503020204020204" pitchFamily="34" charset="-122"/>
                <a:ea typeface="微软雅黑" panose="020B0503020204020204" pitchFamily="34" charset="-122"/>
              </a:rPr>
              <a:t>）</a:t>
            </a:r>
            <a:endParaRPr lang="en-US" altLang="zh-CN" sz="2133" b="1" dirty="0">
              <a:latin typeface="微软雅黑" panose="020B0503020204020204" pitchFamily="34" charset="-122"/>
              <a:ea typeface="微软雅黑" panose="020B0503020204020204" pitchFamily="34" charset="-122"/>
            </a:endParaRPr>
          </a:p>
          <a:p>
            <a:pPr lvl="2" algn="just"/>
            <a:r>
              <a:rPr lang="zh-CN" altLang="en-US" b="1" dirty="0">
                <a:latin typeface="微软雅黑" panose="020B0503020204020204" pitchFamily="34" charset="-122"/>
                <a:ea typeface="微软雅黑" panose="020B0503020204020204" pitchFamily="34" charset="-122"/>
              </a:rPr>
              <a:t>基于传输层的</a:t>
            </a:r>
            <a:r>
              <a:rPr lang="en-US" altLang="zh-CN" b="1" dirty="0">
                <a:latin typeface="微软雅黑" panose="020B0503020204020204" pitchFamily="34" charset="-122"/>
                <a:ea typeface="微软雅黑" panose="020B0503020204020204" pitchFamily="34" charset="-122"/>
              </a:rPr>
              <a:t>TCP</a:t>
            </a:r>
            <a:r>
              <a:rPr lang="zh-CN" altLang="en-US" b="1" dirty="0">
                <a:latin typeface="微软雅黑" panose="020B0503020204020204" pitchFamily="34" charset="-122"/>
                <a:ea typeface="微软雅黑" panose="020B0503020204020204" pitchFamily="34" charset="-122"/>
              </a:rPr>
              <a:t>协议进行邮件传输</a:t>
            </a:r>
            <a:endParaRPr lang="zh-CN" altLang="en-US" sz="3200" dirty="0">
              <a:latin typeface="微软雅黑" panose="020B0503020204020204" pitchFamily="34" charset="-122"/>
              <a:ea typeface="微软雅黑" panose="020B0503020204020204" pitchFamily="34" charset="-122"/>
            </a:endParaRPr>
          </a:p>
          <a:p>
            <a:pPr lvl="1"/>
            <a:r>
              <a:rPr lang="zh-CN" altLang="en-US" sz="2400" b="1" dirty="0">
                <a:solidFill>
                  <a:srgbClr val="FF0000"/>
                </a:solidFill>
                <a:latin typeface="微软雅黑" panose="020B0503020204020204" pitchFamily="34" charset="-122"/>
                <a:ea typeface="微软雅黑" panose="020B0503020204020204" pitchFamily="34" charset="-122"/>
              </a:rPr>
              <a:t>邮件服务器</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Mail Server</a:t>
            </a:r>
            <a:r>
              <a:rPr lang="zh-CN" altLang="en-US" sz="2400" b="1" dirty="0">
                <a:latin typeface="微软雅黑" panose="020B0503020204020204" pitchFamily="34" charset="-122"/>
                <a:ea typeface="微软雅黑" panose="020B0503020204020204" pitchFamily="34" charset="-122"/>
              </a:rPr>
              <a:t>）：接收和转发电子邮件，向发信人报告邮件发送状态。</a:t>
            </a:r>
            <a:endParaRPr lang="en-US" altLang="zh-CN"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137037636"/>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up)">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up)">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up)">
                                      <p:cBhvr>
                                        <p:cTn id="22" dur="500"/>
                                        <p:tgtEl>
                                          <p:spTgt spid="11">
                                            <p:txEl>
                                              <p:pRg st="3" end="3"/>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wipe(up)">
                                      <p:cBhvr>
                                        <p:cTn id="25" dur="500"/>
                                        <p:tgtEl>
                                          <p:spTgt spid="11">
                                            <p:txEl>
                                              <p:pRg st="4" end="4"/>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wipe(up)">
                                      <p:cBhvr>
                                        <p:cTn id="28" dur="500"/>
                                        <p:tgtEl>
                                          <p:spTgt spid="11">
                                            <p:txEl>
                                              <p:pRg st="5" end="5"/>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wipe(up)">
                                      <p:cBhvr>
                                        <p:cTn id="31" dur="500"/>
                                        <p:tgtEl>
                                          <p:spTgt spid="11">
                                            <p:txEl>
                                              <p:pRg st="6" end="6"/>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animEffect transition="in" filter="wipe(up)">
                                      <p:cBhvr>
                                        <p:cTn id="34" dur="500"/>
                                        <p:tgtEl>
                                          <p:spTgt spid="11">
                                            <p:txEl>
                                              <p:pRg st="7" end="7"/>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animEffect transition="in" filter="wipe(up)">
                                      <p:cBhvr>
                                        <p:cTn id="37" dur="500"/>
                                        <p:tgtEl>
                                          <p:spTgt spid="11">
                                            <p:txEl>
                                              <p:pRg st="8" end="8"/>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xEl>
                                              <p:pRg st="9" end="9"/>
                                            </p:txEl>
                                          </p:spTgt>
                                        </p:tgtEl>
                                        <p:attrNameLst>
                                          <p:attrName>style.visibility</p:attrName>
                                        </p:attrNameLst>
                                      </p:cBhvr>
                                      <p:to>
                                        <p:strVal val="visible"/>
                                      </p:to>
                                    </p:set>
                                    <p:animEffect transition="in" filter="wipe(up)">
                                      <p:cBhvr>
                                        <p:cTn id="40" dur="500"/>
                                        <p:tgtEl>
                                          <p:spTgt spid="11">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1">
                                            <p:txEl>
                                              <p:pRg st="10" end="10"/>
                                            </p:txEl>
                                          </p:spTgt>
                                        </p:tgtEl>
                                        <p:attrNameLst>
                                          <p:attrName>style.visibility</p:attrName>
                                        </p:attrNameLst>
                                      </p:cBhvr>
                                      <p:to>
                                        <p:strVal val="visible"/>
                                      </p:to>
                                    </p:set>
                                    <p:animEffect transition="in" filter="wipe(up)">
                                      <p:cBhvr>
                                        <p:cTn id="45"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万维网</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a:extLst>
              <a:ext uri="{FF2B5EF4-FFF2-40B4-BE49-F238E27FC236}">
                <a16:creationId xmlns:a16="http://schemas.microsoft.com/office/drawing/2014/main" id="{26B33A61-3B0F-438D-B69C-6D87BBCD3A2C}"/>
              </a:ext>
            </a:extLst>
          </p:cNvPr>
          <p:cNvSpPr txBox="1">
            <a:spLocks/>
          </p:cNvSpPr>
          <p:nvPr/>
        </p:nvSpPr>
        <p:spPr>
          <a:xfrm>
            <a:off x="766116" y="932769"/>
            <a:ext cx="11055019" cy="4446165"/>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800"/>
              </a:spcBef>
            </a:pPr>
            <a:r>
              <a:rPr lang="zh-CN" altLang="en-US" b="1" dirty="0">
                <a:latin typeface="微软雅黑" panose="020B0503020204020204" pitchFamily="34" charset="-122"/>
                <a:ea typeface="微软雅黑" panose="020B0503020204020204" pitchFamily="34" charset="-122"/>
              </a:rPr>
              <a:t>万维网是一个基于因特网的超文本信息系统</a:t>
            </a:r>
            <a:endParaRPr lang="en-US" altLang="zh-CN" b="1" dirty="0">
              <a:latin typeface="微软雅黑" panose="020B0503020204020204" pitchFamily="34" charset="-122"/>
              <a:ea typeface="微软雅黑" panose="020B0503020204020204" pitchFamily="34" charset="-122"/>
            </a:endParaRPr>
          </a:p>
          <a:p>
            <a:pPr marL="609585" lvl="1" indent="0">
              <a:spcBef>
                <a:spcPts val="800"/>
              </a:spcBef>
              <a:buNone/>
            </a:pPr>
            <a:endParaRPr lang="en-US" altLang="zh-CN" sz="1000" b="1" dirty="0">
              <a:solidFill>
                <a:srgbClr val="C00000"/>
              </a:solidFill>
              <a:latin typeface="微软雅黑" panose="020B0503020204020204" pitchFamily="34" charset="-122"/>
              <a:ea typeface="微软雅黑" panose="020B0503020204020204" pitchFamily="34" charset="-122"/>
            </a:endParaRPr>
          </a:p>
          <a:p>
            <a:pPr>
              <a:spcBef>
                <a:spcPts val="800"/>
              </a:spcBef>
            </a:pPr>
            <a:r>
              <a:rPr lang="zh-CN" altLang="en-US" b="1" dirty="0">
                <a:latin typeface="微软雅黑" panose="020B0503020204020204" pitchFamily="34" charset="-122"/>
                <a:ea typeface="微软雅黑" panose="020B0503020204020204" pitchFamily="34" charset="-122"/>
              </a:rPr>
              <a:t>万维网的三个重要组成部分</a:t>
            </a:r>
            <a:endParaRPr lang="en-US" altLang="zh-CN" b="1" dirty="0">
              <a:latin typeface="微软雅黑" panose="020B0503020204020204" pitchFamily="34" charset="-122"/>
              <a:ea typeface="微软雅黑" panose="020B0503020204020204" pitchFamily="34" charset="-122"/>
            </a:endParaRPr>
          </a:p>
          <a:p>
            <a:pPr lvl="1">
              <a:spcBef>
                <a:spcPts val="800"/>
              </a:spcBef>
            </a:pPr>
            <a:r>
              <a:rPr lang="zh-CN" altLang="en-US" sz="2667" b="1" dirty="0">
                <a:solidFill>
                  <a:srgbClr val="C00000"/>
                </a:solidFill>
                <a:latin typeface="微软雅黑" panose="020B0503020204020204" pitchFamily="34" charset="-122"/>
                <a:ea typeface="微软雅黑" panose="020B0503020204020204" pitchFamily="34" charset="-122"/>
              </a:rPr>
              <a:t>浏览器</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Browser</a:t>
            </a:r>
            <a:r>
              <a:rPr lang="zh-CN" altLang="en-US"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a:p>
            <a:pPr lvl="1">
              <a:spcBef>
                <a:spcPts val="800"/>
              </a:spcBef>
            </a:pPr>
            <a:r>
              <a:rPr lang="en-US" altLang="zh-CN" sz="2667" b="1" dirty="0">
                <a:solidFill>
                  <a:srgbClr val="C00000"/>
                </a:solidFill>
                <a:latin typeface="微软雅黑" panose="020B0503020204020204" pitchFamily="34" charset="-122"/>
                <a:ea typeface="微软雅黑" panose="020B0503020204020204" pitchFamily="34" charset="-122"/>
              </a:rPr>
              <a:t>Web</a:t>
            </a:r>
            <a:r>
              <a:rPr lang="zh-CN" altLang="en-US" sz="2667" b="1" dirty="0">
                <a:solidFill>
                  <a:srgbClr val="C00000"/>
                </a:solidFill>
                <a:latin typeface="微软雅黑" panose="020B0503020204020204" pitchFamily="34" charset="-122"/>
                <a:ea typeface="微软雅黑" panose="020B0503020204020204" pitchFamily="34" charset="-122"/>
              </a:rPr>
              <a:t>服务器</a:t>
            </a:r>
            <a:r>
              <a:rPr lang="zh-CN" altLang="en-US" sz="2667" b="1" dirty="0">
                <a:latin typeface="微软雅黑" panose="020B0503020204020204" pitchFamily="34" charset="-122"/>
                <a:ea typeface="微软雅黑" panose="020B0503020204020204" pitchFamily="34" charset="-122"/>
              </a:rPr>
              <a:t>（</a:t>
            </a:r>
            <a:r>
              <a:rPr lang="en-US" altLang="zh-CN" sz="2667" b="1" dirty="0">
                <a:latin typeface="微软雅黑" panose="020B0503020204020204" pitchFamily="34" charset="-122"/>
                <a:ea typeface="微软雅黑" panose="020B0503020204020204" pitchFamily="34" charset="-122"/>
              </a:rPr>
              <a:t>Web Server</a:t>
            </a:r>
            <a:r>
              <a:rPr lang="zh-CN" altLang="en-US" sz="2667" b="1" dirty="0">
                <a:latin typeface="微软雅黑" panose="020B0503020204020204" pitchFamily="34" charset="-122"/>
                <a:ea typeface="微软雅黑" panose="020B0503020204020204" pitchFamily="34" charset="-122"/>
              </a:rPr>
              <a:t>）</a:t>
            </a:r>
            <a:endParaRPr lang="en-US" altLang="zh-CN" sz="2667" b="1" dirty="0">
              <a:latin typeface="微软雅黑" panose="020B0503020204020204" pitchFamily="34" charset="-122"/>
              <a:ea typeface="微软雅黑" panose="020B0503020204020204" pitchFamily="34" charset="-122"/>
            </a:endParaRPr>
          </a:p>
          <a:p>
            <a:pPr lvl="1">
              <a:spcBef>
                <a:spcPts val="800"/>
              </a:spcBef>
            </a:pPr>
            <a:r>
              <a:rPr lang="en-US" altLang="zh-CN" sz="2667" b="1" dirty="0">
                <a:solidFill>
                  <a:srgbClr val="C00000"/>
                </a:solidFill>
                <a:latin typeface="微软雅黑" panose="020B0503020204020204" pitchFamily="34" charset="-122"/>
                <a:ea typeface="微软雅黑" panose="020B0503020204020204" pitchFamily="34" charset="-122"/>
              </a:rPr>
              <a:t>HTTP</a:t>
            </a:r>
            <a:r>
              <a:rPr lang="zh-CN" altLang="en-US" sz="2667" b="1" dirty="0">
                <a:solidFill>
                  <a:srgbClr val="C00000"/>
                </a:solidFill>
                <a:latin typeface="微软雅黑" panose="020B0503020204020204" pitchFamily="34" charset="-122"/>
                <a:ea typeface="微软雅黑" panose="020B0503020204020204" pitchFamily="34" charset="-122"/>
              </a:rPr>
              <a:t>协议</a:t>
            </a:r>
            <a:r>
              <a:rPr lang="zh-CN" altLang="en-US" sz="2667" b="1" dirty="0">
                <a:latin typeface="微软雅黑" panose="020B0503020204020204" pitchFamily="34" charset="-122"/>
                <a:ea typeface="微软雅黑" panose="020B0503020204020204" pitchFamily="34" charset="-122"/>
              </a:rPr>
              <a:t>（超文本传输协议，</a:t>
            </a:r>
            <a:r>
              <a:rPr lang="en-US" altLang="zh-CN" sz="2667" b="1" dirty="0">
                <a:latin typeface="微软雅黑" panose="020B0503020204020204" pitchFamily="34" charset="-122"/>
                <a:ea typeface="微软雅黑" panose="020B0503020204020204" pitchFamily="34" charset="-122"/>
              </a:rPr>
              <a:t>Hypertext Transfer Protocol</a:t>
            </a:r>
            <a:r>
              <a:rPr lang="zh-CN" altLang="en-US" sz="2667" b="1" dirty="0">
                <a:latin typeface="微软雅黑" panose="020B0503020204020204" pitchFamily="34" charset="-122"/>
                <a:ea typeface="微软雅黑" panose="020B0503020204020204" pitchFamily="34" charset="-122"/>
              </a:rPr>
              <a:t>）</a:t>
            </a:r>
          </a:p>
        </p:txBody>
      </p:sp>
    </p:spTree>
    <p:custDataLst>
      <p:tags r:id="rId1"/>
    </p:custDataLst>
    <p:extLst>
      <p:ext uri="{BB962C8B-B14F-4D97-AF65-F5344CB8AC3E}">
        <p14:creationId xmlns:p14="http://schemas.microsoft.com/office/powerpoint/2010/main" val="185485359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wipe(up)">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animEffect transition="in" filter="wipe(up)">
                                      <p:cBhvr>
                                        <p:cTn id="17" dur="500"/>
                                        <p:tgtEl>
                                          <p:spTgt spid="12">
                                            <p:txEl>
                                              <p:pRg st="3" end="3"/>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wipe(up)">
                                      <p:cBhvr>
                                        <p:cTn id="20" dur="500"/>
                                        <p:tgtEl>
                                          <p:spTgt spid="12">
                                            <p:txEl>
                                              <p:pRg st="4" end="4"/>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animEffect transition="in" filter="wipe(up)">
                                      <p:cBhvr>
                                        <p:cTn id="23"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万维网</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pSp>
        <p:nvGrpSpPr>
          <p:cNvPr id="11" name="Group 149">
            <a:extLst>
              <a:ext uri="{FF2B5EF4-FFF2-40B4-BE49-F238E27FC236}">
                <a16:creationId xmlns:a16="http://schemas.microsoft.com/office/drawing/2014/main" id="{B6C877F8-11AC-462F-85CA-8CEAEE450618}"/>
              </a:ext>
            </a:extLst>
          </p:cNvPr>
          <p:cNvGrpSpPr>
            <a:grpSpLocks/>
          </p:cNvGrpSpPr>
          <p:nvPr/>
        </p:nvGrpSpPr>
        <p:grpSpPr bwMode="auto">
          <a:xfrm>
            <a:off x="237952" y="815997"/>
            <a:ext cx="11803484" cy="5891194"/>
            <a:chOff x="0" y="-56"/>
            <a:chExt cx="5760" cy="4320"/>
          </a:xfrm>
        </p:grpSpPr>
        <p:sp>
          <p:nvSpPr>
            <p:cNvPr id="13" name="Rectangle 145">
              <a:extLst>
                <a:ext uri="{FF2B5EF4-FFF2-40B4-BE49-F238E27FC236}">
                  <a16:creationId xmlns:a16="http://schemas.microsoft.com/office/drawing/2014/main" id="{BF78D7E6-E168-45CE-9B5C-B4AAE109A799}"/>
                </a:ext>
              </a:extLst>
            </p:cNvPr>
            <p:cNvSpPr>
              <a:spLocks noChangeArrowheads="1"/>
            </p:cNvSpPr>
            <p:nvPr/>
          </p:nvSpPr>
          <p:spPr bwMode="auto">
            <a:xfrm>
              <a:off x="0" y="-56"/>
              <a:ext cx="5760" cy="4320"/>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lIns="122767" tIns="61384" rIns="122767" bIns="61384" anchor="ctr"/>
            <a:lstStyle/>
            <a:p>
              <a:pPr defTabSz="1219170">
                <a:defRPr/>
              </a:pPr>
              <a:endParaRPr lang="zh-CN" altLang="en-US" sz="2400" kern="0">
                <a:solidFill>
                  <a:prstClr val="black"/>
                </a:solidFill>
                <a:latin typeface="Calibri"/>
                <a:ea typeface="宋体" panose="02010600030101010101" pitchFamily="2" charset="-122"/>
              </a:endParaRPr>
            </a:p>
          </p:txBody>
        </p:sp>
        <p:grpSp>
          <p:nvGrpSpPr>
            <p:cNvPr id="14" name="Group 4">
              <a:extLst>
                <a:ext uri="{FF2B5EF4-FFF2-40B4-BE49-F238E27FC236}">
                  <a16:creationId xmlns:a16="http://schemas.microsoft.com/office/drawing/2014/main" id="{ECAB8E98-2238-45FA-A6C5-1E60A0C31B0F}"/>
                </a:ext>
              </a:extLst>
            </p:cNvPr>
            <p:cNvGrpSpPr>
              <a:grpSpLocks/>
            </p:cNvGrpSpPr>
            <p:nvPr/>
          </p:nvGrpSpPr>
          <p:grpSpPr bwMode="auto">
            <a:xfrm>
              <a:off x="1156" y="42"/>
              <a:ext cx="3493" cy="4205"/>
              <a:chOff x="1722" y="5531"/>
              <a:chExt cx="8738" cy="11353"/>
            </a:xfrm>
          </p:grpSpPr>
          <p:grpSp>
            <p:nvGrpSpPr>
              <p:cNvPr id="15" name="Group 5">
                <a:extLst>
                  <a:ext uri="{FF2B5EF4-FFF2-40B4-BE49-F238E27FC236}">
                    <a16:creationId xmlns:a16="http://schemas.microsoft.com/office/drawing/2014/main" id="{0842DECE-FADD-4731-A546-9CCE64B69A0C}"/>
                  </a:ext>
                </a:extLst>
              </p:cNvPr>
              <p:cNvGrpSpPr>
                <a:grpSpLocks/>
              </p:cNvGrpSpPr>
              <p:nvPr/>
            </p:nvGrpSpPr>
            <p:grpSpPr bwMode="auto">
              <a:xfrm>
                <a:off x="1722" y="5531"/>
                <a:ext cx="8738" cy="11353"/>
                <a:chOff x="1080" y="1787"/>
                <a:chExt cx="8738" cy="11353"/>
              </a:xfrm>
            </p:grpSpPr>
            <p:sp>
              <p:nvSpPr>
                <p:cNvPr id="25" name="AutoShape 6">
                  <a:extLst>
                    <a:ext uri="{FF2B5EF4-FFF2-40B4-BE49-F238E27FC236}">
                      <a16:creationId xmlns:a16="http://schemas.microsoft.com/office/drawing/2014/main" id="{298BC6E3-C61E-44C2-9DF2-99A5EAB95585}"/>
                    </a:ext>
                  </a:extLst>
                </p:cNvPr>
                <p:cNvSpPr>
                  <a:spLocks noChangeArrowheads="1"/>
                </p:cNvSpPr>
                <p:nvPr/>
              </p:nvSpPr>
              <p:spPr bwMode="auto">
                <a:xfrm>
                  <a:off x="1080" y="9708"/>
                  <a:ext cx="8685" cy="3432"/>
                </a:xfrm>
                <a:prstGeom prst="parallelogram">
                  <a:avLst>
                    <a:gd name="adj" fmla="val 63265"/>
                  </a:avLst>
                </a:prstGeom>
                <a:solidFill>
                  <a:srgbClr val="FFFFFF"/>
                </a:solidFill>
                <a:ln w="28575">
                  <a:solidFill>
                    <a:srgbClr val="000000"/>
                  </a:solidFill>
                  <a:miter lim="800000"/>
                  <a:headEnd/>
                  <a:tailEnd/>
                </a:ln>
              </p:spPr>
              <p:txBody>
                <a:bodyPr/>
                <a:lstStyle/>
                <a:p>
                  <a:pPr defTabSz="1219170">
                    <a:defRPr/>
                  </a:pPr>
                  <a:endParaRPr lang="zh-CN" altLang="en-US" sz="2400" kern="0">
                    <a:solidFill>
                      <a:prstClr val="black"/>
                    </a:solidFill>
                  </a:endParaRPr>
                </a:p>
              </p:txBody>
            </p:sp>
            <p:sp>
              <p:nvSpPr>
                <p:cNvPr id="26" name="Line 7">
                  <a:extLst>
                    <a:ext uri="{FF2B5EF4-FFF2-40B4-BE49-F238E27FC236}">
                      <a16:creationId xmlns:a16="http://schemas.microsoft.com/office/drawing/2014/main" id="{7335A419-0378-4816-810F-2743C33D1EA9}"/>
                    </a:ext>
                  </a:extLst>
                </p:cNvPr>
                <p:cNvSpPr>
                  <a:spLocks noChangeShapeType="1"/>
                </p:cNvSpPr>
                <p:nvPr/>
              </p:nvSpPr>
              <p:spPr bwMode="auto">
                <a:xfrm>
                  <a:off x="3600" y="6276"/>
                  <a:ext cx="360" cy="4056"/>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pic>
              <p:nvPicPr>
                <p:cNvPr id="28" name="Picture 8">
                  <a:extLst>
                    <a:ext uri="{FF2B5EF4-FFF2-40B4-BE49-F238E27FC236}">
                      <a16:creationId xmlns:a16="http://schemas.microsoft.com/office/drawing/2014/main" id="{06362C12-49E4-4885-8A14-8A46EE777D2A}"/>
                    </a:ext>
                  </a:extLst>
                </p:cNvPr>
                <p:cNvPicPr>
                  <a:picLocks noChangeArrowheads="1"/>
                </p:cNvPicPr>
                <p:nvPr/>
              </p:nvPicPr>
              <p:blipFill>
                <a:blip r:embed="rId6" cstate="print"/>
                <a:srcRect/>
                <a:stretch>
                  <a:fillRect/>
                </a:stretch>
              </p:blipFill>
              <p:spPr bwMode="auto">
                <a:xfrm>
                  <a:off x="2520" y="9864"/>
                  <a:ext cx="5760" cy="3120"/>
                </a:xfrm>
                <a:prstGeom prst="rect">
                  <a:avLst/>
                </a:prstGeom>
                <a:noFill/>
                <a:ln w="9525">
                  <a:noFill/>
                  <a:miter lim="800000"/>
                  <a:headEnd/>
                  <a:tailEnd/>
                </a:ln>
              </p:spPr>
            </p:pic>
            <p:sp>
              <p:nvSpPr>
                <p:cNvPr id="29" name="Line 9">
                  <a:extLst>
                    <a:ext uri="{FF2B5EF4-FFF2-40B4-BE49-F238E27FC236}">
                      <a16:creationId xmlns:a16="http://schemas.microsoft.com/office/drawing/2014/main" id="{4806541B-DCE4-4A56-8AC6-9D70514F468C}"/>
                    </a:ext>
                  </a:extLst>
                </p:cNvPr>
                <p:cNvSpPr>
                  <a:spLocks noChangeShapeType="1"/>
                </p:cNvSpPr>
                <p:nvPr/>
              </p:nvSpPr>
              <p:spPr bwMode="auto">
                <a:xfrm flipH="1">
                  <a:off x="7020" y="6432"/>
                  <a:ext cx="1980" cy="4368"/>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30" name="Line 10">
                  <a:extLst>
                    <a:ext uri="{FF2B5EF4-FFF2-40B4-BE49-F238E27FC236}">
                      <a16:creationId xmlns:a16="http://schemas.microsoft.com/office/drawing/2014/main" id="{E30D25D7-CDE4-432C-A1CA-35F31175A3A1}"/>
                    </a:ext>
                  </a:extLst>
                </p:cNvPr>
                <p:cNvSpPr>
                  <a:spLocks noChangeShapeType="1"/>
                </p:cNvSpPr>
                <p:nvPr/>
              </p:nvSpPr>
              <p:spPr bwMode="auto">
                <a:xfrm>
                  <a:off x="2520" y="8616"/>
                  <a:ext cx="1260" cy="3120"/>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pic>
              <p:nvPicPr>
                <p:cNvPr id="31" name="Picture 11">
                  <a:extLst>
                    <a:ext uri="{FF2B5EF4-FFF2-40B4-BE49-F238E27FC236}">
                      <a16:creationId xmlns:a16="http://schemas.microsoft.com/office/drawing/2014/main" id="{D81A63E1-D6B7-4E78-B661-E3267099A5B4}"/>
                    </a:ext>
                  </a:extLst>
                </p:cNvPr>
                <p:cNvPicPr>
                  <a:picLocks noChangeArrowheads="1"/>
                </p:cNvPicPr>
                <p:nvPr/>
              </p:nvPicPr>
              <p:blipFill>
                <a:blip r:embed="rId7" cstate="print"/>
                <a:srcRect/>
                <a:stretch>
                  <a:fillRect/>
                </a:stretch>
              </p:blipFill>
              <p:spPr bwMode="auto">
                <a:xfrm>
                  <a:off x="3780" y="10332"/>
                  <a:ext cx="720" cy="624"/>
                </a:xfrm>
                <a:prstGeom prst="rect">
                  <a:avLst/>
                </a:prstGeom>
                <a:noFill/>
                <a:ln w="9525">
                  <a:noFill/>
                  <a:miter lim="800000"/>
                  <a:headEnd/>
                  <a:tailEnd/>
                </a:ln>
              </p:spPr>
            </p:pic>
            <p:pic>
              <p:nvPicPr>
                <p:cNvPr id="32" name="Picture 12">
                  <a:extLst>
                    <a:ext uri="{FF2B5EF4-FFF2-40B4-BE49-F238E27FC236}">
                      <a16:creationId xmlns:a16="http://schemas.microsoft.com/office/drawing/2014/main" id="{81C5B1C3-3D25-4FC5-895B-EB6FA4AB8637}"/>
                    </a:ext>
                  </a:extLst>
                </p:cNvPr>
                <p:cNvPicPr>
                  <a:picLocks noChangeArrowheads="1"/>
                </p:cNvPicPr>
                <p:nvPr/>
              </p:nvPicPr>
              <p:blipFill>
                <a:blip r:embed="rId8" cstate="print"/>
                <a:srcRect/>
                <a:stretch>
                  <a:fillRect/>
                </a:stretch>
              </p:blipFill>
              <p:spPr bwMode="auto">
                <a:xfrm>
                  <a:off x="5400" y="10176"/>
                  <a:ext cx="720" cy="550"/>
                </a:xfrm>
                <a:prstGeom prst="rect">
                  <a:avLst/>
                </a:prstGeom>
                <a:noFill/>
                <a:ln w="9525">
                  <a:noFill/>
                  <a:miter lim="800000"/>
                  <a:headEnd/>
                  <a:tailEnd/>
                </a:ln>
              </p:spPr>
            </p:pic>
            <p:sp>
              <p:nvSpPr>
                <p:cNvPr id="33" name="Line 13">
                  <a:extLst>
                    <a:ext uri="{FF2B5EF4-FFF2-40B4-BE49-F238E27FC236}">
                      <a16:creationId xmlns:a16="http://schemas.microsoft.com/office/drawing/2014/main" id="{AF5EBE3C-28E5-4A1D-B37F-416BED210805}"/>
                    </a:ext>
                  </a:extLst>
                </p:cNvPr>
                <p:cNvSpPr>
                  <a:spLocks noChangeShapeType="1"/>
                </p:cNvSpPr>
                <p:nvPr/>
              </p:nvSpPr>
              <p:spPr bwMode="auto">
                <a:xfrm flipH="1">
                  <a:off x="5220" y="7992"/>
                  <a:ext cx="180" cy="3120"/>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pic>
              <p:nvPicPr>
                <p:cNvPr id="34" name="Picture 14" descr="MUX_SONET">
                  <a:extLst>
                    <a:ext uri="{FF2B5EF4-FFF2-40B4-BE49-F238E27FC236}">
                      <a16:creationId xmlns:a16="http://schemas.microsoft.com/office/drawing/2014/main" id="{51EDECAC-B6FF-4CB9-BD0E-3C80BFB4751B}"/>
                    </a:ext>
                  </a:extLst>
                </p:cNvPr>
                <p:cNvPicPr>
                  <a:picLocks noChangeAspect="1" noChangeArrowheads="1"/>
                </p:cNvPicPr>
                <p:nvPr/>
              </p:nvPicPr>
              <p:blipFill>
                <a:blip r:embed="rId9" cstate="print"/>
                <a:srcRect/>
                <a:stretch>
                  <a:fillRect/>
                </a:stretch>
              </p:blipFill>
              <p:spPr bwMode="auto">
                <a:xfrm>
                  <a:off x="3780" y="11580"/>
                  <a:ext cx="660" cy="629"/>
                </a:xfrm>
                <a:prstGeom prst="rect">
                  <a:avLst/>
                </a:prstGeom>
                <a:noFill/>
                <a:ln w="9525">
                  <a:noFill/>
                  <a:miter lim="800000"/>
                  <a:headEnd/>
                  <a:tailEnd/>
                </a:ln>
              </p:spPr>
            </p:pic>
            <p:pic>
              <p:nvPicPr>
                <p:cNvPr id="35" name="Picture 15">
                  <a:extLst>
                    <a:ext uri="{FF2B5EF4-FFF2-40B4-BE49-F238E27FC236}">
                      <a16:creationId xmlns:a16="http://schemas.microsoft.com/office/drawing/2014/main" id="{B80D3182-FFF4-44BD-96BE-41188F069ED1}"/>
                    </a:ext>
                  </a:extLst>
                </p:cNvPr>
                <p:cNvPicPr>
                  <a:picLocks noChangeArrowheads="1"/>
                </p:cNvPicPr>
                <p:nvPr/>
              </p:nvPicPr>
              <p:blipFill>
                <a:blip r:embed="rId8" cstate="print"/>
                <a:srcRect/>
                <a:stretch>
                  <a:fillRect/>
                </a:stretch>
              </p:blipFill>
              <p:spPr bwMode="auto">
                <a:xfrm>
                  <a:off x="6570" y="10725"/>
                  <a:ext cx="720" cy="550"/>
                </a:xfrm>
                <a:prstGeom prst="rect">
                  <a:avLst/>
                </a:prstGeom>
                <a:noFill/>
                <a:ln w="9525">
                  <a:noFill/>
                  <a:miter lim="800000"/>
                  <a:headEnd/>
                  <a:tailEnd/>
                </a:ln>
              </p:spPr>
            </p:pic>
            <p:sp>
              <p:nvSpPr>
                <p:cNvPr id="36" name="Line 16">
                  <a:extLst>
                    <a:ext uri="{FF2B5EF4-FFF2-40B4-BE49-F238E27FC236}">
                      <a16:creationId xmlns:a16="http://schemas.microsoft.com/office/drawing/2014/main" id="{016E0978-C998-4100-BAEA-69472ABA9459}"/>
                    </a:ext>
                  </a:extLst>
                </p:cNvPr>
                <p:cNvSpPr>
                  <a:spLocks noChangeShapeType="1"/>
                </p:cNvSpPr>
                <p:nvPr/>
              </p:nvSpPr>
              <p:spPr bwMode="auto">
                <a:xfrm>
                  <a:off x="6480" y="7836"/>
                  <a:ext cx="360" cy="4056"/>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pic>
              <p:nvPicPr>
                <p:cNvPr id="37" name="Picture 17" descr="MUX_SONET">
                  <a:extLst>
                    <a:ext uri="{FF2B5EF4-FFF2-40B4-BE49-F238E27FC236}">
                      <a16:creationId xmlns:a16="http://schemas.microsoft.com/office/drawing/2014/main" id="{AB941AB3-DE93-4184-AD18-8E5BCB343C9C}"/>
                    </a:ext>
                  </a:extLst>
                </p:cNvPr>
                <p:cNvPicPr>
                  <a:picLocks noChangeAspect="1" noChangeArrowheads="1"/>
                </p:cNvPicPr>
                <p:nvPr/>
              </p:nvPicPr>
              <p:blipFill>
                <a:blip r:embed="rId9" cstate="print"/>
                <a:srcRect/>
                <a:stretch>
                  <a:fillRect/>
                </a:stretch>
              </p:blipFill>
              <p:spPr bwMode="auto">
                <a:xfrm>
                  <a:off x="6660" y="11892"/>
                  <a:ext cx="660" cy="629"/>
                </a:xfrm>
                <a:prstGeom prst="rect">
                  <a:avLst/>
                </a:prstGeom>
                <a:noFill/>
                <a:ln w="9525">
                  <a:noFill/>
                  <a:miter lim="800000"/>
                  <a:headEnd/>
                  <a:tailEnd/>
                </a:ln>
              </p:spPr>
            </p:pic>
            <p:pic>
              <p:nvPicPr>
                <p:cNvPr id="38" name="Picture 18">
                  <a:extLst>
                    <a:ext uri="{FF2B5EF4-FFF2-40B4-BE49-F238E27FC236}">
                      <a16:creationId xmlns:a16="http://schemas.microsoft.com/office/drawing/2014/main" id="{9B46E145-4FE0-47DD-AF30-2A2FB150CFB8}"/>
                    </a:ext>
                  </a:extLst>
                </p:cNvPr>
                <p:cNvPicPr>
                  <a:picLocks noChangeArrowheads="1"/>
                </p:cNvPicPr>
                <p:nvPr/>
              </p:nvPicPr>
              <p:blipFill>
                <a:blip r:embed="rId7" cstate="print"/>
                <a:srcRect/>
                <a:stretch>
                  <a:fillRect/>
                </a:stretch>
              </p:blipFill>
              <p:spPr bwMode="auto">
                <a:xfrm>
                  <a:off x="5400" y="12048"/>
                  <a:ext cx="720" cy="624"/>
                </a:xfrm>
                <a:prstGeom prst="rect">
                  <a:avLst/>
                </a:prstGeom>
                <a:noFill/>
                <a:ln w="9525">
                  <a:noFill/>
                  <a:miter lim="800000"/>
                  <a:headEnd/>
                  <a:tailEnd/>
                </a:ln>
              </p:spPr>
            </p:pic>
            <p:pic>
              <p:nvPicPr>
                <p:cNvPr id="39" name="Picture 19" descr="MUX_SONET">
                  <a:extLst>
                    <a:ext uri="{FF2B5EF4-FFF2-40B4-BE49-F238E27FC236}">
                      <a16:creationId xmlns:a16="http://schemas.microsoft.com/office/drawing/2014/main" id="{C02965FC-987D-432F-AC3D-53A8922444D9}"/>
                    </a:ext>
                  </a:extLst>
                </p:cNvPr>
                <p:cNvPicPr>
                  <a:picLocks noChangeAspect="1" noChangeArrowheads="1"/>
                </p:cNvPicPr>
                <p:nvPr/>
              </p:nvPicPr>
              <p:blipFill>
                <a:blip r:embed="rId9" cstate="print"/>
                <a:srcRect/>
                <a:stretch>
                  <a:fillRect/>
                </a:stretch>
              </p:blipFill>
              <p:spPr bwMode="auto">
                <a:xfrm>
                  <a:off x="4860" y="11112"/>
                  <a:ext cx="660" cy="629"/>
                </a:xfrm>
                <a:prstGeom prst="rect">
                  <a:avLst/>
                </a:prstGeom>
                <a:noFill/>
                <a:ln w="9525">
                  <a:noFill/>
                  <a:miter lim="800000"/>
                  <a:headEnd/>
                  <a:tailEnd/>
                </a:ln>
              </p:spPr>
            </p:pic>
            <p:sp>
              <p:nvSpPr>
                <p:cNvPr id="40" name="Line 20">
                  <a:extLst>
                    <a:ext uri="{FF2B5EF4-FFF2-40B4-BE49-F238E27FC236}">
                      <a16:creationId xmlns:a16="http://schemas.microsoft.com/office/drawing/2014/main" id="{9FC874F1-262E-4E2D-9FD0-A5677C50CD1F}"/>
                    </a:ext>
                  </a:extLst>
                </p:cNvPr>
                <p:cNvSpPr>
                  <a:spLocks noChangeShapeType="1"/>
                </p:cNvSpPr>
                <p:nvPr/>
              </p:nvSpPr>
              <p:spPr bwMode="auto">
                <a:xfrm flipH="1">
                  <a:off x="4320" y="7836"/>
                  <a:ext cx="1080" cy="2496"/>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1" name="Line 21">
                  <a:extLst>
                    <a:ext uri="{FF2B5EF4-FFF2-40B4-BE49-F238E27FC236}">
                      <a16:creationId xmlns:a16="http://schemas.microsoft.com/office/drawing/2014/main" id="{5809E372-A822-4B76-A08E-005A4FC93458}"/>
                    </a:ext>
                  </a:extLst>
                </p:cNvPr>
                <p:cNvSpPr>
                  <a:spLocks noChangeShapeType="1"/>
                </p:cNvSpPr>
                <p:nvPr/>
              </p:nvSpPr>
              <p:spPr bwMode="auto">
                <a:xfrm>
                  <a:off x="4860" y="6588"/>
                  <a:ext cx="180" cy="4524"/>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2" name="Line 22">
                  <a:extLst>
                    <a:ext uri="{FF2B5EF4-FFF2-40B4-BE49-F238E27FC236}">
                      <a16:creationId xmlns:a16="http://schemas.microsoft.com/office/drawing/2014/main" id="{CF0CA5B5-81BE-4756-B682-3FB1E190FC50}"/>
                    </a:ext>
                  </a:extLst>
                </p:cNvPr>
                <p:cNvSpPr>
                  <a:spLocks noChangeShapeType="1"/>
                </p:cNvSpPr>
                <p:nvPr/>
              </p:nvSpPr>
              <p:spPr bwMode="auto">
                <a:xfrm flipH="1">
                  <a:off x="5760" y="8304"/>
                  <a:ext cx="180" cy="1872"/>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3" name="Line 23">
                  <a:extLst>
                    <a:ext uri="{FF2B5EF4-FFF2-40B4-BE49-F238E27FC236}">
                      <a16:creationId xmlns:a16="http://schemas.microsoft.com/office/drawing/2014/main" id="{77D64AE4-939D-44EE-8C30-E7B0DAF6E804}"/>
                    </a:ext>
                  </a:extLst>
                </p:cNvPr>
                <p:cNvSpPr>
                  <a:spLocks noChangeShapeType="1"/>
                </p:cNvSpPr>
                <p:nvPr/>
              </p:nvSpPr>
              <p:spPr bwMode="auto">
                <a:xfrm>
                  <a:off x="3420" y="7368"/>
                  <a:ext cx="540" cy="2964"/>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4" name="Line 24">
                  <a:extLst>
                    <a:ext uri="{FF2B5EF4-FFF2-40B4-BE49-F238E27FC236}">
                      <a16:creationId xmlns:a16="http://schemas.microsoft.com/office/drawing/2014/main" id="{978814A0-9D22-4A04-91C7-584E56522F73}"/>
                    </a:ext>
                  </a:extLst>
                </p:cNvPr>
                <p:cNvSpPr>
                  <a:spLocks noChangeShapeType="1"/>
                </p:cNvSpPr>
                <p:nvPr/>
              </p:nvSpPr>
              <p:spPr bwMode="auto">
                <a:xfrm>
                  <a:off x="4140" y="7992"/>
                  <a:ext cx="0" cy="2340"/>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5" name="Line 25">
                  <a:extLst>
                    <a:ext uri="{FF2B5EF4-FFF2-40B4-BE49-F238E27FC236}">
                      <a16:creationId xmlns:a16="http://schemas.microsoft.com/office/drawing/2014/main" id="{71A327E4-AE7A-4B53-A798-8DED96D82A33}"/>
                    </a:ext>
                  </a:extLst>
                </p:cNvPr>
                <p:cNvSpPr>
                  <a:spLocks noChangeShapeType="1"/>
                </p:cNvSpPr>
                <p:nvPr/>
              </p:nvSpPr>
              <p:spPr bwMode="auto">
                <a:xfrm flipH="1">
                  <a:off x="6840" y="7524"/>
                  <a:ext cx="360" cy="4368"/>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6" name="Line 26">
                  <a:extLst>
                    <a:ext uri="{FF2B5EF4-FFF2-40B4-BE49-F238E27FC236}">
                      <a16:creationId xmlns:a16="http://schemas.microsoft.com/office/drawing/2014/main" id="{43022F8B-26B8-41EA-A2C7-3ACC5D250FF6}"/>
                    </a:ext>
                  </a:extLst>
                </p:cNvPr>
                <p:cNvSpPr>
                  <a:spLocks noChangeShapeType="1"/>
                </p:cNvSpPr>
                <p:nvPr/>
              </p:nvSpPr>
              <p:spPr bwMode="auto">
                <a:xfrm flipH="1">
                  <a:off x="5760" y="7992"/>
                  <a:ext cx="720" cy="4056"/>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7" name="Line 27">
                  <a:extLst>
                    <a:ext uri="{FF2B5EF4-FFF2-40B4-BE49-F238E27FC236}">
                      <a16:creationId xmlns:a16="http://schemas.microsoft.com/office/drawing/2014/main" id="{8707F010-289C-4DC6-89A9-9A24F20F0E64}"/>
                    </a:ext>
                  </a:extLst>
                </p:cNvPr>
                <p:cNvSpPr>
                  <a:spLocks noChangeShapeType="1"/>
                </p:cNvSpPr>
                <p:nvPr/>
              </p:nvSpPr>
              <p:spPr bwMode="auto">
                <a:xfrm>
                  <a:off x="6120" y="6900"/>
                  <a:ext cx="540" cy="3900"/>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8" name="Line 28">
                  <a:extLst>
                    <a:ext uri="{FF2B5EF4-FFF2-40B4-BE49-F238E27FC236}">
                      <a16:creationId xmlns:a16="http://schemas.microsoft.com/office/drawing/2014/main" id="{31747849-771A-46D5-8E19-49522EC792B8}"/>
                    </a:ext>
                  </a:extLst>
                </p:cNvPr>
                <p:cNvSpPr>
                  <a:spLocks noChangeShapeType="1"/>
                </p:cNvSpPr>
                <p:nvPr/>
              </p:nvSpPr>
              <p:spPr bwMode="auto">
                <a:xfrm flipH="1">
                  <a:off x="6840" y="6744"/>
                  <a:ext cx="360" cy="4056"/>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49" name="Line 29">
                  <a:extLst>
                    <a:ext uri="{FF2B5EF4-FFF2-40B4-BE49-F238E27FC236}">
                      <a16:creationId xmlns:a16="http://schemas.microsoft.com/office/drawing/2014/main" id="{B9F823B2-FB8B-4B8F-BFE4-F841568E4C9B}"/>
                    </a:ext>
                  </a:extLst>
                </p:cNvPr>
                <p:cNvSpPr>
                  <a:spLocks noChangeShapeType="1"/>
                </p:cNvSpPr>
                <p:nvPr/>
              </p:nvSpPr>
              <p:spPr bwMode="auto">
                <a:xfrm>
                  <a:off x="5400" y="7368"/>
                  <a:ext cx="180" cy="2808"/>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50" name="Line 30">
                  <a:extLst>
                    <a:ext uri="{FF2B5EF4-FFF2-40B4-BE49-F238E27FC236}">
                      <a16:creationId xmlns:a16="http://schemas.microsoft.com/office/drawing/2014/main" id="{C5F18AC6-3E57-4D19-BDA6-9E4F448ED8C2}"/>
                    </a:ext>
                  </a:extLst>
                </p:cNvPr>
                <p:cNvSpPr>
                  <a:spLocks noChangeShapeType="1"/>
                </p:cNvSpPr>
                <p:nvPr/>
              </p:nvSpPr>
              <p:spPr bwMode="auto">
                <a:xfrm flipH="1">
                  <a:off x="3960" y="6588"/>
                  <a:ext cx="180" cy="4992"/>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51" name="Line 31">
                  <a:extLst>
                    <a:ext uri="{FF2B5EF4-FFF2-40B4-BE49-F238E27FC236}">
                      <a16:creationId xmlns:a16="http://schemas.microsoft.com/office/drawing/2014/main" id="{4A1A92B0-FE8B-4151-9AD0-E678DECB5AF7}"/>
                    </a:ext>
                  </a:extLst>
                </p:cNvPr>
                <p:cNvSpPr>
                  <a:spLocks noChangeShapeType="1"/>
                </p:cNvSpPr>
                <p:nvPr/>
              </p:nvSpPr>
              <p:spPr bwMode="auto">
                <a:xfrm>
                  <a:off x="4140" y="10956"/>
                  <a:ext cx="0" cy="624"/>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2" name="Line 32">
                  <a:extLst>
                    <a:ext uri="{FF2B5EF4-FFF2-40B4-BE49-F238E27FC236}">
                      <a16:creationId xmlns:a16="http://schemas.microsoft.com/office/drawing/2014/main" id="{4D13718B-FA82-42A7-B4F2-6109210EA87E}"/>
                    </a:ext>
                  </a:extLst>
                </p:cNvPr>
                <p:cNvSpPr>
                  <a:spLocks noChangeShapeType="1"/>
                </p:cNvSpPr>
                <p:nvPr/>
              </p:nvSpPr>
              <p:spPr bwMode="auto">
                <a:xfrm>
                  <a:off x="4470" y="10830"/>
                  <a:ext cx="390" cy="438"/>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3" name="Line 33">
                  <a:extLst>
                    <a:ext uri="{FF2B5EF4-FFF2-40B4-BE49-F238E27FC236}">
                      <a16:creationId xmlns:a16="http://schemas.microsoft.com/office/drawing/2014/main" id="{A04C001D-708C-444C-A9D5-FDE482FB1E6C}"/>
                    </a:ext>
                  </a:extLst>
                </p:cNvPr>
                <p:cNvSpPr>
                  <a:spLocks noChangeShapeType="1"/>
                </p:cNvSpPr>
                <p:nvPr/>
              </p:nvSpPr>
              <p:spPr bwMode="auto">
                <a:xfrm flipH="1">
                  <a:off x="5400" y="10644"/>
                  <a:ext cx="360" cy="468"/>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4" name="Line 34">
                  <a:extLst>
                    <a:ext uri="{FF2B5EF4-FFF2-40B4-BE49-F238E27FC236}">
                      <a16:creationId xmlns:a16="http://schemas.microsoft.com/office/drawing/2014/main" id="{30F6086B-E2CA-4F38-8822-F344E876BFDC}"/>
                    </a:ext>
                  </a:extLst>
                </p:cNvPr>
                <p:cNvSpPr>
                  <a:spLocks noChangeShapeType="1"/>
                </p:cNvSpPr>
                <p:nvPr/>
              </p:nvSpPr>
              <p:spPr bwMode="auto">
                <a:xfrm flipV="1">
                  <a:off x="4500" y="10488"/>
                  <a:ext cx="900" cy="156"/>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5" name="Line 35">
                  <a:extLst>
                    <a:ext uri="{FF2B5EF4-FFF2-40B4-BE49-F238E27FC236}">
                      <a16:creationId xmlns:a16="http://schemas.microsoft.com/office/drawing/2014/main" id="{559312B7-6CF2-4C9A-8581-59C2A3FEDFE9}"/>
                    </a:ext>
                  </a:extLst>
                </p:cNvPr>
                <p:cNvSpPr>
                  <a:spLocks noChangeShapeType="1"/>
                </p:cNvSpPr>
                <p:nvPr/>
              </p:nvSpPr>
              <p:spPr bwMode="auto">
                <a:xfrm flipH="1">
                  <a:off x="4392" y="11580"/>
                  <a:ext cx="482" cy="312"/>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6" name="Line 36">
                  <a:extLst>
                    <a:ext uri="{FF2B5EF4-FFF2-40B4-BE49-F238E27FC236}">
                      <a16:creationId xmlns:a16="http://schemas.microsoft.com/office/drawing/2014/main" id="{1BC580CB-3C8B-477E-9330-BA7C59F9C662}"/>
                    </a:ext>
                  </a:extLst>
                </p:cNvPr>
                <p:cNvSpPr>
                  <a:spLocks noChangeShapeType="1"/>
                </p:cNvSpPr>
                <p:nvPr/>
              </p:nvSpPr>
              <p:spPr bwMode="auto">
                <a:xfrm>
                  <a:off x="5400" y="11736"/>
                  <a:ext cx="180" cy="312"/>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7" name="Line 37">
                  <a:extLst>
                    <a:ext uri="{FF2B5EF4-FFF2-40B4-BE49-F238E27FC236}">
                      <a16:creationId xmlns:a16="http://schemas.microsoft.com/office/drawing/2014/main" id="{90A906E2-C86D-42EA-ADDB-301F563D48EF}"/>
                    </a:ext>
                  </a:extLst>
                </p:cNvPr>
                <p:cNvSpPr>
                  <a:spLocks noChangeShapeType="1"/>
                </p:cNvSpPr>
                <p:nvPr/>
              </p:nvSpPr>
              <p:spPr bwMode="auto">
                <a:xfrm flipH="1" flipV="1">
                  <a:off x="4392" y="12051"/>
                  <a:ext cx="1026" cy="468"/>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8" name="Line 38">
                  <a:extLst>
                    <a:ext uri="{FF2B5EF4-FFF2-40B4-BE49-F238E27FC236}">
                      <a16:creationId xmlns:a16="http://schemas.microsoft.com/office/drawing/2014/main" id="{7C835ECB-BF4D-466B-A82C-F4FF388D750A}"/>
                    </a:ext>
                  </a:extLst>
                </p:cNvPr>
                <p:cNvSpPr>
                  <a:spLocks noChangeShapeType="1"/>
                </p:cNvSpPr>
                <p:nvPr/>
              </p:nvSpPr>
              <p:spPr bwMode="auto">
                <a:xfrm flipV="1">
                  <a:off x="5490" y="11109"/>
                  <a:ext cx="1077" cy="315"/>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59" name="Line 39">
                  <a:extLst>
                    <a:ext uri="{FF2B5EF4-FFF2-40B4-BE49-F238E27FC236}">
                      <a16:creationId xmlns:a16="http://schemas.microsoft.com/office/drawing/2014/main" id="{FE30A416-A681-4A6A-8AD8-198D0F7BD48B}"/>
                    </a:ext>
                  </a:extLst>
                </p:cNvPr>
                <p:cNvSpPr>
                  <a:spLocks noChangeShapeType="1"/>
                </p:cNvSpPr>
                <p:nvPr/>
              </p:nvSpPr>
              <p:spPr bwMode="auto">
                <a:xfrm flipV="1">
                  <a:off x="6120" y="12360"/>
                  <a:ext cx="540" cy="156"/>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60" name="Line 40">
                  <a:extLst>
                    <a:ext uri="{FF2B5EF4-FFF2-40B4-BE49-F238E27FC236}">
                      <a16:creationId xmlns:a16="http://schemas.microsoft.com/office/drawing/2014/main" id="{FB146D83-1E24-438C-9B9A-294CA445E127}"/>
                    </a:ext>
                  </a:extLst>
                </p:cNvPr>
                <p:cNvSpPr>
                  <a:spLocks noChangeShapeType="1"/>
                </p:cNvSpPr>
                <p:nvPr/>
              </p:nvSpPr>
              <p:spPr bwMode="auto">
                <a:xfrm>
                  <a:off x="6120" y="10488"/>
                  <a:ext cx="482" cy="312"/>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61" name="Line 41">
                  <a:extLst>
                    <a:ext uri="{FF2B5EF4-FFF2-40B4-BE49-F238E27FC236}">
                      <a16:creationId xmlns:a16="http://schemas.microsoft.com/office/drawing/2014/main" id="{E0C3BB7D-9485-49FB-A8CB-D056944F4890}"/>
                    </a:ext>
                  </a:extLst>
                </p:cNvPr>
                <p:cNvSpPr>
                  <a:spLocks noChangeShapeType="1"/>
                </p:cNvSpPr>
                <p:nvPr/>
              </p:nvSpPr>
              <p:spPr bwMode="auto">
                <a:xfrm>
                  <a:off x="5940" y="10644"/>
                  <a:ext cx="720" cy="1404"/>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62" name="Line 42">
                  <a:extLst>
                    <a:ext uri="{FF2B5EF4-FFF2-40B4-BE49-F238E27FC236}">
                      <a16:creationId xmlns:a16="http://schemas.microsoft.com/office/drawing/2014/main" id="{9612C888-70BA-4912-A7AF-2EFBA773355F}"/>
                    </a:ext>
                  </a:extLst>
                </p:cNvPr>
                <p:cNvSpPr>
                  <a:spLocks noChangeShapeType="1"/>
                </p:cNvSpPr>
                <p:nvPr/>
              </p:nvSpPr>
              <p:spPr bwMode="auto">
                <a:xfrm>
                  <a:off x="7020" y="11268"/>
                  <a:ext cx="0" cy="624"/>
                </a:xfrm>
                <a:prstGeom prst="line">
                  <a:avLst/>
                </a:prstGeom>
                <a:noFill/>
                <a:ln w="38100">
                  <a:solidFill>
                    <a:srgbClr val="000000"/>
                  </a:solidFill>
                  <a:round/>
                  <a:headEnd/>
                  <a:tailEnd/>
                </a:ln>
              </p:spPr>
              <p:txBody>
                <a:bodyPr/>
                <a:lstStyle/>
                <a:p>
                  <a:pPr defTabSz="1219170">
                    <a:defRPr/>
                  </a:pPr>
                  <a:endParaRPr lang="zh-CN" altLang="en-US" sz="2400" kern="0">
                    <a:solidFill>
                      <a:prstClr val="black"/>
                    </a:solidFill>
                  </a:endParaRPr>
                </a:p>
              </p:txBody>
            </p:sp>
            <p:sp>
              <p:nvSpPr>
                <p:cNvPr id="63" name="AutoShape 43">
                  <a:extLst>
                    <a:ext uri="{FF2B5EF4-FFF2-40B4-BE49-F238E27FC236}">
                      <a16:creationId xmlns:a16="http://schemas.microsoft.com/office/drawing/2014/main" id="{8B0ADEE2-F715-4971-97C0-88AF49FAE6CD}"/>
                    </a:ext>
                  </a:extLst>
                </p:cNvPr>
                <p:cNvSpPr>
                  <a:spLocks noChangeArrowheads="1"/>
                </p:cNvSpPr>
                <p:nvPr/>
              </p:nvSpPr>
              <p:spPr bwMode="auto">
                <a:xfrm>
                  <a:off x="1080" y="5652"/>
                  <a:ext cx="8685" cy="3432"/>
                </a:xfrm>
                <a:prstGeom prst="parallelogram">
                  <a:avLst>
                    <a:gd name="adj" fmla="val 63265"/>
                  </a:avLst>
                </a:prstGeom>
                <a:solidFill>
                  <a:srgbClr val="FFFFFF"/>
                </a:solidFill>
                <a:ln w="28575">
                  <a:solidFill>
                    <a:srgbClr val="000000"/>
                  </a:solidFill>
                  <a:miter lim="800000"/>
                  <a:headEnd/>
                  <a:tailEnd/>
                </a:ln>
              </p:spPr>
              <p:txBody>
                <a:bodyPr/>
                <a:lstStyle/>
                <a:p>
                  <a:pPr defTabSz="1219170">
                    <a:defRPr/>
                  </a:pPr>
                  <a:endParaRPr lang="zh-CN" altLang="en-US" sz="2400" kern="0">
                    <a:solidFill>
                      <a:prstClr val="black"/>
                    </a:solidFill>
                  </a:endParaRPr>
                </a:p>
              </p:txBody>
            </p:sp>
            <p:pic>
              <p:nvPicPr>
                <p:cNvPr id="64" name="Picture 44">
                  <a:extLst>
                    <a:ext uri="{FF2B5EF4-FFF2-40B4-BE49-F238E27FC236}">
                      <a16:creationId xmlns:a16="http://schemas.microsoft.com/office/drawing/2014/main" id="{C0EBBA7A-B82F-4497-87F8-1879D8430D43}"/>
                    </a:ext>
                  </a:extLst>
                </p:cNvPr>
                <p:cNvPicPr>
                  <a:picLocks noChangeArrowheads="1"/>
                </p:cNvPicPr>
                <p:nvPr/>
              </p:nvPicPr>
              <p:blipFill>
                <a:blip r:embed="rId10" cstate="print"/>
                <a:srcRect/>
                <a:stretch>
                  <a:fillRect/>
                </a:stretch>
              </p:blipFill>
              <p:spPr bwMode="auto">
                <a:xfrm>
                  <a:off x="2700" y="5808"/>
                  <a:ext cx="5580" cy="3120"/>
                </a:xfrm>
                <a:prstGeom prst="rect">
                  <a:avLst/>
                </a:prstGeom>
                <a:noFill/>
                <a:ln w="9525">
                  <a:noFill/>
                  <a:miter lim="800000"/>
                  <a:headEnd/>
                  <a:tailEnd/>
                </a:ln>
              </p:spPr>
            </p:pic>
            <p:pic>
              <p:nvPicPr>
                <p:cNvPr id="65" name="Picture 45">
                  <a:extLst>
                    <a:ext uri="{FF2B5EF4-FFF2-40B4-BE49-F238E27FC236}">
                      <a16:creationId xmlns:a16="http://schemas.microsoft.com/office/drawing/2014/main" id="{3C7FEE65-EB48-4F9A-AE71-BFEA47042078}"/>
                    </a:ext>
                  </a:extLst>
                </p:cNvPr>
                <p:cNvPicPr>
                  <a:picLocks noChangeArrowheads="1"/>
                </p:cNvPicPr>
                <p:nvPr/>
              </p:nvPicPr>
              <p:blipFill>
                <a:blip r:embed="rId11" cstate="print"/>
                <a:srcRect/>
                <a:stretch>
                  <a:fillRect/>
                </a:stretch>
              </p:blipFill>
              <p:spPr bwMode="auto">
                <a:xfrm>
                  <a:off x="3960" y="6432"/>
                  <a:ext cx="360" cy="289"/>
                </a:xfrm>
                <a:prstGeom prst="rect">
                  <a:avLst/>
                </a:prstGeom>
                <a:noFill/>
                <a:ln w="9525">
                  <a:noFill/>
                  <a:miter lim="800000"/>
                  <a:headEnd/>
                  <a:tailEnd/>
                </a:ln>
              </p:spPr>
            </p:pic>
            <p:sp>
              <p:nvSpPr>
                <p:cNvPr id="66" name="Line 46">
                  <a:extLst>
                    <a:ext uri="{FF2B5EF4-FFF2-40B4-BE49-F238E27FC236}">
                      <a16:creationId xmlns:a16="http://schemas.microsoft.com/office/drawing/2014/main" id="{0B209F52-ECCA-44A6-A5C3-541F134AD9AD}"/>
                    </a:ext>
                  </a:extLst>
                </p:cNvPr>
                <p:cNvSpPr>
                  <a:spLocks noChangeShapeType="1"/>
                </p:cNvSpPr>
                <p:nvPr/>
              </p:nvSpPr>
              <p:spPr bwMode="auto">
                <a:xfrm>
                  <a:off x="3465" y="7263"/>
                  <a:ext cx="540" cy="624"/>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67" name="Line 47">
                  <a:extLst>
                    <a:ext uri="{FF2B5EF4-FFF2-40B4-BE49-F238E27FC236}">
                      <a16:creationId xmlns:a16="http://schemas.microsoft.com/office/drawing/2014/main" id="{159B07FB-7514-4A7D-ACD0-973D7FEF9CD4}"/>
                    </a:ext>
                  </a:extLst>
                </p:cNvPr>
                <p:cNvSpPr>
                  <a:spLocks noChangeShapeType="1"/>
                </p:cNvSpPr>
                <p:nvPr/>
              </p:nvSpPr>
              <p:spPr bwMode="auto">
                <a:xfrm flipH="1">
                  <a:off x="3510" y="6618"/>
                  <a:ext cx="540" cy="468"/>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68" name="Line 48">
                  <a:extLst>
                    <a:ext uri="{FF2B5EF4-FFF2-40B4-BE49-F238E27FC236}">
                      <a16:creationId xmlns:a16="http://schemas.microsoft.com/office/drawing/2014/main" id="{1A7AE2FF-73EF-4299-8F7B-32788E2460F4}"/>
                    </a:ext>
                  </a:extLst>
                </p:cNvPr>
                <p:cNvSpPr>
                  <a:spLocks noChangeShapeType="1"/>
                </p:cNvSpPr>
                <p:nvPr/>
              </p:nvSpPr>
              <p:spPr bwMode="auto">
                <a:xfrm flipH="1">
                  <a:off x="4140" y="7212"/>
                  <a:ext cx="1260" cy="780"/>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69" name="Line 49">
                  <a:extLst>
                    <a:ext uri="{FF2B5EF4-FFF2-40B4-BE49-F238E27FC236}">
                      <a16:creationId xmlns:a16="http://schemas.microsoft.com/office/drawing/2014/main" id="{C181FF50-2712-4E89-AFFC-952FD2AB6ECA}"/>
                    </a:ext>
                  </a:extLst>
                </p:cNvPr>
                <p:cNvSpPr>
                  <a:spLocks noChangeShapeType="1"/>
                </p:cNvSpPr>
                <p:nvPr/>
              </p:nvSpPr>
              <p:spPr bwMode="auto">
                <a:xfrm flipH="1">
                  <a:off x="5040" y="6276"/>
                  <a:ext cx="1080" cy="15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0" name="Line 50">
                  <a:extLst>
                    <a:ext uri="{FF2B5EF4-FFF2-40B4-BE49-F238E27FC236}">
                      <a16:creationId xmlns:a16="http://schemas.microsoft.com/office/drawing/2014/main" id="{52C4153B-FE1F-44CE-ACAC-0D1CDD413D04}"/>
                    </a:ext>
                  </a:extLst>
                </p:cNvPr>
                <p:cNvSpPr>
                  <a:spLocks noChangeShapeType="1"/>
                </p:cNvSpPr>
                <p:nvPr/>
              </p:nvSpPr>
              <p:spPr bwMode="auto">
                <a:xfrm flipH="1">
                  <a:off x="4140" y="6432"/>
                  <a:ext cx="720" cy="1404"/>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1" name="Line 51">
                  <a:extLst>
                    <a:ext uri="{FF2B5EF4-FFF2-40B4-BE49-F238E27FC236}">
                      <a16:creationId xmlns:a16="http://schemas.microsoft.com/office/drawing/2014/main" id="{0FEFDB35-E083-4EDA-9288-1B8B46DCA11D}"/>
                    </a:ext>
                  </a:extLst>
                </p:cNvPr>
                <p:cNvSpPr>
                  <a:spLocks noChangeShapeType="1"/>
                </p:cNvSpPr>
                <p:nvPr/>
              </p:nvSpPr>
              <p:spPr bwMode="auto">
                <a:xfrm flipH="1">
                  <a:off x="5400" y="7353"/>
                  <a:ext cx="0" cy="31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2" name="Line 52">
                  <a:extLst>
                    <a:ext uri="{FF2B5EF4-FFF2-40B4-BE49-F238E27FC236}">
                      <a16:creationId xmlns:a16="http://schemas.microsoft.com/office/drawing/2014/main" id="{EB94AB31-5BB5-470C-A45D-D23586B9F896}"/>
                    </a:ext>
                  </a:extLst>
                </p:cNvPr>
                <p:cNvSpPr>
                  <a:spLocks noChangeShapeType="1"/>
                </p:cNvSpPr>
                <p:nvPr/>
              </p:nvSpPr>
              <p:spPr bwMode="auto">
                <a:xfrm flipV="1">
                  <a:off x="4320" y="7836"/>
                  <a:ext cx="900" cy="15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3" name="Line 53">
                  <a:extLst>
                    <a:ext uri="{FF2B5EF4-FFF2-40B4-BE49-F238E27FC236}">
                      <a16:creationId xmlns:a16="http://schemas.microsoft.com/office/drawing/2014/main" id="{D2770CEE-D284-4B8A-83FA-D8F81F7734ED}"/>
                    </a:ext>
                  </a:extLst>
                </p:cNvPr>
                <p:cNvSpPr>
                  <a:spLocks noChangeShapeType="1"/>
                </p:cNvSpPr>
                <p:nvPr/>
              </p:nvSpPr>
              <p:spPr bwMode="auto">
                <a:xfrm>
                  <a:off x="5400" y="7836"/>
                  <a:ext cx="540" cy="468"/>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4" name="Line 54">
                  <a:extLst>
                    <a:ext uri="{FF2B5EF4-FFF2-40B4-BE49-F238E27FC236}">
                      <a16:creationId xmlns:a16="http://schemas.microsoft.com/office/drawing/2014/main" id="{B636C31F-CE28-4300-BE28-3764B077F6E6}"/>
                    </a:ext>
                  </a:extLst>
                </p:cNvPr>
                <p:cNvSpPr>
                  <a:spLocks noChangeShapeType="1"/>
                </p:cNvSpPr>
                <p:nvPr/>
              </p:nvSpPr>
              <p:spPr bwMode="auto">
                <a:xfrm flipH="1">
                  <a:off x="5565" y="6765"/>
                  <a:ext cx="1620" cy="93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5" name="Line 55">
                  <a:extLst>
                    <a:ext uri="{FF2B5EF4-FFF2-40B4-BE49-F238E27FC236}">
                      <a16:creationId xmlns:a16="http://schemas.microsoft.com/office/drawing/2014/main" id="{2EC198D2-40CC-4BAA-AF00-618FCE754686}"/>
                    </a:ext>
                  </a:extLst>
                </p:cNvPr>
                <p:cNvSpPr>
                  <a:spLocks noChangeShapeType="1"/>
                </p:cNvSpPr>
                <p:nvPr/>
              </p:nvSpPr>
              <p:spPr bwMode="auto">
                <a:xfrm flipH="1" flipV="1">
                  <a:off x="6300" y="6276"/>
                  <a:ext cx="720" cy="468"/>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6" name="Line 56">
                  <a:extLst>
                    <a:ext uri="{FF2B5EF4-FFF2-40B4-BE49-F238E27FC236}">
                      <a16:creationId xmlns:a16="http://schemas.microsoft.com/office/drawing/2014/main" id="{F0FE4720-8B00-4AA9-8785-2263D1637C73}"/>
                    </a:ext>
                  </a:extLst>
                </p:cNvPr>
                <p:cNvSpPr>
                  <a:spLocks noChangeShapeType="1"/>
                </p:cNvSpPr>
                <p:nvPr/>
              </p:nvSpPr>
              <p:spPr bwMode="auto">
                <a:xfrm flipH="1" flipV="1">
                  <a:off x="6300" y="6432"/>
                  <a:ext cx="900" cy="93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7" name="Line 57">
                  <a:extLst>
                    <a:ext uri="{FF2B5EF4-FFF2-40B4-BE49-F238E27FC236}">
                      <a16:creationId xmlns:a16="http://schemas.microsoft.com/office/drawing/2014/main" id="{16A109CC-5175-4BA8-8952-1DB85757F9D3}"/>
                    </a:ext>
                  </a:extLst>
                </p:cNvPr>
                <p:cNvSpPr>
                  <a:spLocks noChangeShapeType="1"/>
                </p:cNvSpPr>
                <p:nvPr/>
              </p:nvSpPr>
              <p:spPr bwMode="auto">
                <a:xfrm flipH="1" flipV="1">
                  <a:off x="5580" y="7212"/>
                  <a:ext cx="720" cy="468"/>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8" name="Line 58">
                  <a:extLst>
                    <a:ext uri="{FF2B5EF4-FFF2-40B4-BE49-F238E27FC236}">
                      <a16:creationId xmlns:a16="http://schemas.microsoft.com/office/drawing/2014/main" id="{C4EFED38-DF86-497A-8687-C72519243F61}"/>
                    </a:ext>
                  </a:extLst>
                </p:cNvPr>
                <p:cNvSpPr>
                  <a:spLocks noChangeShapeType="1"/>
                </p:cNvSpPr>
                <p:nvPr/>
              </p:nvSpPr>
              <p:spPr bwMode="auto">
                <a:xfrm flipH="1">
                  <a:off x="6120" y="7836"/>
                  <a:ext cx="360" cy="31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79" name="Line 59">
                  <a:extLst>
                    <a:ext uri="{FF2B5EF4-FFF2-40B4-BE49-F238E27FC236}">
                      <a16:creationId xmlns:a16="http://schemas.microsoft.com/office/drawing/2014/main" id="{E20F7887-9EEA-4EA3-9A35-A2C5987CE30E}"/>
                    </a:ext>
                  </a:extLst>
                </p:cNvPr>
                <p:cNvSpPr>
                  <a:spLocks noChangeShapeType="1"/>
                </p:cNvSpPr>
                <p:nvPr/>
              </p:nvSpPr>
              <p:spPr bwMode="auto">
                <a:xfrm flipH="1">
                  <a:off x="6660" y="7524"/>
                  <a:ext cx="540" cy="31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0" name="Line 60">
                  <a:extLst>
                    <a:ext uri="{FF2B5EF4-FFF2-40B4-BE49-F238E27FC236}">
                      <a16:creationId xmlns:a16="http://schemas.microsoft.com/office/drawing/2014/main" id="{02194A7C-72DD-4B22-A5DC-D30767B39C4C}"/>
                    </a:ext>
                  </a:extLst>
                </p:cNvPr>
                <p:cNvSpPr>
                  <a:spLocks noChangeShapeType="1"/>
                </p:cNvSpPr>
                <p:nvPr/>
              </p:nvSpPr>
              <p:spPr bwMode="auto">
                <a:xfrm flipH="1" flipV="1">
                  <a:off x="4860" y="6432"/>
                  <a:ext cx="2160" cy="109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1" name="Line 61">
                  <a:extLst>
                    <a:ext uri="{FF2B5EF4-FFF2-40B4-BE49-F238E27FC236}">
                      <a16:creationId xmlns:a16="http://schemas.microsoft.com/office/drawing/2014/main" id="{81B1EA38-614B-4196-9983-7527CF0F6305}"/>
                    </a:ext>
                  </a:extLst>
                </p:cNvPr>
                <p:cNvSpPr>
                  <a:spLocks noChangeShapeType="1"/>
                </p:cNvSpPr>
                <p:nvPr/>
              </p:nvSpPr>
              <p:spPr bwMode="auto">
                <a:xfrm flipH="1" flipV="1">
                  <a:off x="4140" y="6588"/>
                  <a:ext cx="1080" cy="468"/>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2" name="Line 62">
                  <a:extLst>
                    <a:ext uri="{FF2B5EF4-FFF2-40B4-BE49-F238E27FC236}">
                      <a16:creationId xmlns:a16="http://schemas.microsoft.com/office/drawing/2014/main" id="{659C37C5-DECA-4C40-A764-00798F33095C}"/>
                    </a:ext>
                  </a:extLst>
                </p:cNvPr>
                <p:cNvSpPr>
                  <a:spLocks noChangeShapeType="1"/>
                </p:cNvSpPr>
                <p:nvPr/>
              </p:nvSpPr>
              <p:spPr bwMode="auto">
                <a:xfrm flipH="1">
                  <a:off x="5940" y="6432"/>
                  <a:ext cx="180" cy="171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3" name="Line 63">
                  <a:extLst>
                    <a:ext uri="{FF2B5EF4-FFF2-40B4-BE49-F238E27FC236}">
                      <a16:creationId xmlns:a16="http://schemas.microsoft.com/office/drawing/2014/main" id="{D19D18E3-DF88-454C-A018-72900D25C1B7}"/>
                    </a:ext>
                  </a:extLst>
                </p:cNvPr>
                <p:cNvSpPr>
                  <a:spLocks noChangeShapeType="1"/>
                </p:cNvSpPr>
                <p:nvPr/>
              </p:nvSpPr>
              <p:spPr bwMode="auto">
                <a:xfrm>
                  <a:off x="4320" y="7992"/>
                  <a:ext cx="1440" cy="31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4" name="Line 64">
                  <a:extLst>
                    <a:ext uri="{FF2B5EF4-FFF2-40B4-BE49-F238E27FC236}">
                      <a16:creationId xmlns:a16="http://schemas.microsoft.com/office/drawing/2014/main" id="{B1922408-89E9-4098-8DCA-BEA0B8F38009}"/>
                    </a:ext>
                  </a:extLst>
                </p:cNvPr>
                <p:cNvSpPr>
                  <a:spLocks noChangeShapeType="1"/>
                </p:cNvSpPr>
                <p:nvPr/>
              </p:nvSpPr>
              <p:spPr bwMode="auto">
                <a:xfrm flipV="1">
                  <a:off x="4320" y="6432"/>
                  <a:ext cx="360" cy="15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pic>
              <p:nvPicPr>
                <p:cNvPr id="85" name="Picture 65" descr="Androgynous Person">
                  <a:extLst>
                    <a:ext uri="{FF2B5EF4-FFF2-40B4-BE49-F238E27FC236}">
                      <a16:creationId xmlns:a16="http://schemas.microsoft.com/office/drawing/2014/main" id="{C069DBBC-5213-44AC-895E-DF8015A1ADE5}"/>
                    </a:ext>
                  </a:extLst>
                </p:cNvPr>
                <p:cNvPicPr>
                  <a:picLocks noChangeAspect="1" noChangeArrowheads="1"/>
                </p:cNvPicPr>
                <p:nvPr/>
              </p:nvPicPr>
              <p:blipFill>
                <a:blip r:embed="rId12" cstate="print"/>
                <a:srcRect/>
                <a:stretch>
                  <a:fillRect/>
                </a:stretch>
              </p:blipFill>
              <p:spPr bwMode="auto">
                <a:xfrm flipH="1">
                  <a:off x="8460" y="6226"/>
                  <a:ext cx="613" cy="708"/>
                </a:xfrm>
                <a:prstGeom prst="rect">
                  <a:avLst/>
                </a:prstGeom>
                <a:noFill/>
                <a:ln w="9525">
                  <a:noFill/>
                  <a:miter lim="800000"/>
                  <a:headEnd/>
                  <a:tailEnd/>
                </a:ln>
              </p:spPr>
            </p:pic>
            <p:sp>
              <p:nvSpPr>
                <p:cNvPr id="86" name="Line 66">
                  <a:extLst>
                    <a:ext uri="{FF2B5EF4-FFF2-40B4-BE49-F238E27FC236}">
                      <a16:creationId xmlns:a16="http://schemas.microsoft.com/office/drawing/2014/main" id="{64BF23A2-E6C5-43AC-B383-583DD569367F}"/>
                    </a:ext>
                  </a:extLst>
                </p:cNvPr>
                <p:cNvSpPr>
                  <a:spLocks noChangeShapeType="1"/>
                </p:cNvSpPr>
                <p:nvPr/>
              </p:nvSpPr>
              <p:spPr bwMode="auto">
                <a:xfrm flipH="1">
                  <a:off x="2700" y="7317"/>
                  <a:ext cx="660" cy="1143"/>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87" name="Line 67">
                  <a:extLst>
                    <a:ext uri="{FF2B5EF4-FFF2-40B4-BE49-F238E27FC236}">
                      <a16:creationId xmlns:a16="http://schemas.microsoft.com/office/drawing/2014/main" id="{4CA868BE-6758-4E70-862B-14CBC5E9DEA7}"/>
                    </a:ext>
                  </a:extLst>
                </p:cNvPr>
                <p:cNvSpPr>
                  <a:spLocks noChangeShapeType="1"/>
                </p:cNvSpPr>
                <p:nvPr/>
              </p:nvSpPr>
              <p:spPr bwMode="auto">
                <a:xfrm flipH="1">
                  <a:off x="7380" y="6721"/>
                  <a:ext cx="1080" cy="23"/>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pic>
              <p:nvPicPr>
                <p:cNvPr id="88" name="Picture 70">
                  <a:extLst>
                    <a:ext uri="{FF2B5EF4-FFF2-40B4-BE49-F238E27FC236}">
                      <a16:creationId xmlns:a16="http://schemas.microsoft.com/office/drawing/2014/main" id="{5C39003D-E3BB-4E47-95C5-54C67143B265}"/>
                    </a:ext>
                  </a:extLst>
                </p:cNvPr>
                <p:cNvPicPr>
                  <a:picLocks noChangeArrowheads="1"/>
                </p:cNvPicPr>
                <p:nvPr/>
              </p:nvPicPr>
              <p:blipFill>
                <a:blip r:embed="rId13" cstate="print"/>
                <a:srcRect/>
                <a:stretch>
                  <a:fillRect/>
                </a:stretch>
              </p:blipFill>
              <p:spPr bwMode="auto">
                <a:xfrm>
                  <a:off x="2160" y="7992"/>
                  <a:ext cx="360" cy="618"/>
                </a:xfrm>
                <a:prstGeom prst="rect">
                  <a:avLst/>
                </a:prstGeom>
                <a:noFill/>
                <a:ln w="9525">
                  <a:noFill/>
                  <a:miter lim="800000"/>
                  <a:headEnd/>
                  <a:tailEnd/>
                </a:ln>
              </p:spPr>
            </p:pic>
            <p:pic>
              <p:nvPicPr>
                <p:cNvPr id="89" name="Picture 71">
                  <a:extLst>
                    <a:ext uri="{FF2B5EF4-FFF2-40B4-BE49-F238E27FC236}">
                      <a16:creationId xmlns:a16="http://schemas.microsoft.com/office/drawing/2014/main" id="{0E3E017D-0A25-456B-B24A-E2011F93B620}"/>
                    </a:ext>
                  </a:extLst>
                </p:cNvPr>
                <p:cNvPicPr>
                  <a:picLocks noChangeArrowheads="1"/>
                </p:cNvPicPr>
                <p:nvPr/>
              </p:nvPicPr>
              <p:blipFill>
                <a:blip r:embed="rId14" cstate="print"/>
                <a:srcRect/>
                <a:stretch>
                  <a:fillRect/>
                </a:stretch>
              </p:blipFill>
              <p:spPr bwMode="auto">
                <a:xfrm>
                  <a:off x="1755" y="8268"/>
                  <a:ext cx="360" cy="358"/>
                </a:xfrm>
                <a:prstGeom prst="rect">
                  <a:avLst/>
                </a:prstGeom>
                <a:noFill/>
                <a:ln w="9525">
                  <a:noFill/>
                  <a:miter lim="800000"/>
                  <a:headEnd/>
                  <a:tailEnd/>
                </a:ln>
              </p:spPr>
            </p:pic>
            <p:sp>
              <p:nvSpPr>
                <p:cNvPr id="90" name="Text Box 73">
                  <a:extLst>
                    <a:ext uri="{FF2B5EF4-FFF2-40B4-BE49-F238E27FC236}">
                      <a16:creationId xmlns:a16="http://schemas.microsoft.com/office/drawing/2014/main" id="{78D82045-D033-43FB-BF1B-91FF8A82E6CB}"/>
                    </a:ext>
                  </a:extLst>
                </p:cNvPr>
                <p:cNvSpPr txBox="1">
                  <a:spLocks noChangeArrowheads="1"/>
                </p:cNvSpPr>
                <p:nvPr/>
              </p:nvSpPr>
              <p:spPr bwMode="auto">
                <a:xfrm>
                  <a:off x="1875" y="7471"/>
                  <a:ext cx="900" cy="487"/>
                </a:xfrm>
                <a:prstGeom prst="rect">
                  <a:avLst/>
                </a:prstGeom>
                <a:noFill/>
                <a:ln w="9525">
                  <a:noFill/>
                  <a:miter lim="800000"/>
                  <a:headEnd/>
                  <a:tailEnd/>
                </a:ln>
              </p:spPr>
              <p:txBody>
                <a:bodyPr lIns="0" tIns="0" rIns="0" bIns="0"/>
                <a:lstStyle/>
                <a:p>
                  <a:pPr algn="ctr" defTabSz="1219170">
                    <a:lnSpc>
                      <a:spcPct val="96000"/>
                    </a:lnSpc>
                    <a:defRPr/>
                  </a:pPr>
                  <a:r>
                    <a:rPr lang="en-US" altLang="zh-CN" sz="1867" b="1" kern="0" dirty="0">
                      <a:solidFill>
                        <a:prstClr val="black"/>
                      </a:solidFill>
                      <a:latin typeface="Times New Roman" pitchFamily="18" charset="0"/>
                    </a:rPr>
                    <a:t>ISP</a:t>
                  </a:r>
                </a:p>
              </p:txBody>
            </p:sp>
            <p:sp>
              <p:nvSpPr>
                <p:cNvPr id="91" name="Text Box 77">
                  <a:extLst>
                    <a:ext uri="{FF2B5EF4-FFF2-40B4-BE49-F238E27FC236}">
                      <a16:creationId xmlns:a16="http://schemas.microsoft.com/office/drawing/2014/main" id="{C9F45A0E-9820-45D1-A81C-22849E5713D7}"/>
                    </a:ext>
                  </a:extLst>
                </p:cNvPr>
                <p:cNvSpPr txBox="1">
                  <a:spLocks noChangeArrowheads="1"/>
                </p:cNvSpPr>
                <p:nvPr/>
              </p:nvSpPr>
              <p:spPr bwMode="auto">
                <a:xfrm>
                  <a:off x="3600" y="8058"/>
                  <a:ext cx="900" cy="468"/>
                </a:xfrm>
                <a:prstGeom prst="rect">
                  <a:avLst/>
                </a:prstGeom>
                <a:noFill/>
                <a:ln w="9525">
                  <a:noFill/>
                  <a:miter lim="800000"/>
                  <a:headEnd/>
                  <a:tailEnd/>
                </a:ln>
              </p:spPr>
              <p:txBody>
                <a:bodyPr lIns="0" tIns="0" rIns="0" bIns="0"/>
                <a:lstStyle/>
                <a:p>
                  <a:pPr algn="ctr" defTabSz="1219170">
                    <a:defRPr/>
                  </a:pPr>
                  <a:r>
                    <a:rPr lang="zh-CN" altLang="en-US" sz="1600" b="1" kern="0" dirty="0">
                      <a:solidFill>
                        <a:prstClr val="black"/>
                      </a:solidFill>
                      <a:latin typeface="微软雅黑" panose="020B0503020204020204" pitchFamily="34" charset="-122"/>
                      <a:ea typeface="微软雅黑" panose="020B0503020204020204" pitchFamily="34" charset="-122"/>
                    </a:rPr>
                    <a:t>路由器</a:t>
                  </a:r>
                </a:p>
              </p:txBody>
            </p:sp>
            <p:sp>
              <p:nvSpPr>
                <p:cNvPr id="92" name="Line 78">
                  <a:extLst>
                    <a:ext uri="{FF2B5EF4-FFF2-40B4-BE49-F238E27FC236}">
                      <a16:creationId xmlns:a16="http://schemas.microsoft.com/office/drawing/2014/main" id="{5EDCA398-FB74-4618-AFFF-7EC7CBAA8092}"/>
                    </a:ext>
                  </a:extLst>
                </p:cNvPr>
                <p:cNvSpPr>
                  <a:spLocks noChangeShapeType="1"/>
                </p:cNvSpPr>
                <p:nvPr/>
              </p:nvSpPr>
              <p:spPr bwMode="auto">
                <a:xfrm flipV="1">
                  <a:off x="5580" y="6276"/>
                  <a:ext cx="540" cy="780"/>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pic>
              <p:nvPicPr>
                <p:cNvPr id="93" name="Picture 79">
                  <a:extLst>
                    <a:ext uri="{FF2B5EF4-FFF2-40B4-BE49-F238E27FC236}">
                      <a16:creationId xmlns:a16="http://schemas.microsoft.com/office/drawing/2014/main" id="{2FC9C346-9769-41E7-8E20-273F19EF8312}"/>
                    </a:ext>
                  </a:extLst>
                </p:cNvPr>
                <p:cNvPicPr>
                  <a:picLocks noChangeArrowheads="1"/>
                </p:cNvPicPr>
                <p:nvPr/>
              </p:nvPicPr>
              <p:blipFill>
                <a:blip r:embed="rId11" cstate="print"/>
                <a:srcRect/>
                <a:stretch>
                  <a:fillRect/>
                </a:stretch>
              </p:blipFill>
              <p:spPr bwMode="auto">
                <a:xfrm>
                  <a:off x="5940" y="6120"/>
                  <a:ext cx="360" cy="289"/>
                </a:xfrm>
                <a:prstGeom prst="rect">
                  <a:avLst/>
                </a:prstGeom>
                <a:noFill/>
                <a:ln w="9525">
                  <a:noFill/>
                  <a:miter lim="800000"/>
                  <a:headEnd/>
                  <a:tailEnd/>
                </a:ln>
              </p:spPr>
            </p:pic>
            <p:pic>
              <p:nvPicPr>
                <p:cNvPr id="94" name="Picture 80">
                  <a:extLst>
                    <a:ext uri="{FF2B5EF4-FFF2-40B4-BE49-F238E27FC236}">
                      <a16:creationId xmlns:a16="http://schemas.microsoft.com/office/drawing/2014/main" id="{5EF3C8B1-FBEF-4930-8635-F6E060C9CC1B}"/>
                    </a:ext>
                  </a:extLst>
                </p:cNvPr>
                <p:cNvPicPr>
                  <a:picLocks noChangeArrowheads="1"/>
                </p:cNvPicPr>
                <p:nvPr/>
              </p:nvPicPr>
              <p:blipFill>
                <a:blip r:embed="rId11" cstate="print"/>
                <a:srcRect/>
                <a:stretch>
                  <a:fillRect/>
                </a:stretch>
              </p:blipFill>
              <p:spPr bwMode="auto">
                <a:xfrm>
                  <a:off x="7020" y="6588"/>
                  <a:ext cx="360" cy="289"/>
                </a:xfrm>
                <a:prstGeom prst="rect">
                  <a:avLst/>
                </a:prstGeom>
                <a:noFill/>
                <a:ln w="9525">
                  <a:noFill/>
                  <a:miter lim="800000"/>
                  <a:headEnd/>
                  <a:tailEnd/>
                </a:ln>
              </p:spPr>
            </p:pic>
            <p:pic>
              <p:nvPicPr>
                <p:cNvPr id="95" name="Picture 81">
                  <a:extLst>
                    <a:ext uri="{FF2B5EF4-FFF2-40B4-BE49-F238E27FC236}">
                      <a16:creationId xmlns:a16="http://schemas.microsoft.com/office/drawing/2014/main" id="{5C29757E-0FB9-4CDD-A076-08AED53E64F2}"/>
                    </a:ext>
                  </a:extLst>
                </p:cNvPr>
                <p:cNvPicPr>
                  <a:picLocks noChangeArrowheads="1"/>
                </p:cNvPicPr>
                <p:nvPr/>
              </p:nvPicPr>
              <p:blipFill>
                <a:blip r:embed="rId11" cstate="print"/>
                <a:srcRect/>
                <a:stretch>
                  <a:fillRect/>
                </a:stretch>
              </p:blipFill>
              <p:spPr bwMode="auto">
                <a:xfrm>
                  <a:off x="7020" y="7368"/>
                  <a:ext cx="360" cy="289"/>
                </a:xfrm>
                <a:prstGeom prst="rect">
                  <a:avLst/>
                </a:prstGeom>
                <a:noFill/>
                <a:ln w="9525">
                  <a:noFill/>
                  <a:miter lim="800000"/>
                  <a:headEnd/>
                  <a:tailEnd/>
                </a:ln>
              </p:spPr>
            </p:pic>
            <p:pic>
              <p:nvPicPr>
                <p:cNvPr id="96" name="Picture 82">
                  <a:extLst>
                    <a:ext uri="{FF2B5EF4-FFF2-40B4-BE49-F238E27FC236}">
                      <a16:creationId xmlns:a16="http://schemas.microsoft.com/office/drawing/2014/main" id="{399AB1AC-0DF0-4806-9204-10890D8C8705}"/>
                    </a:ext>
                  </a:extLst>
                </p:cNvPr>
                <p:cNvPicPr>
                  <a:picLocks noChangeArrowheads="1"/>
                </p:cNvPicPr>
                <p:nvPr/>
              </p:nvPicPr>
              <p:blipFill>
                <a:blip r:embed="rId11" cstate="print"/>
                <a:srcRect/>
                <a:stretch>
                  <a:fillRect/>
                </a:stretch>
              </p:blipFill>
              <p:spPr bwMode="auto">
                <a:xfrm>
                  <a:off x="6300" y="7680"/>
                  <a:ext cx="360" cy="289"/>
                </a:xfrm>
                <a:prstGeom prst="rect">
                  <a:avLst/>
                </a:prstGeom>
                <a:noFill/>
                <a:ln w="9525">
                  <a:noFill/>
                  <a:miter lim="800000"/>
                  <a:headEnd/>
                  <a:tailEnd/>
                </a:ln>
              </p:spPr>
            </p:pic>
            <p:pic>
              <p:nvPicPr>
                <p:cNvPr id="97" name="Picture 83">
                  <a:extLst>
                    <a:ext uri="{FF2B5EF4-FFF2-40B4-BE49-F238E27FC236}">
                      <a16:creationId xmlns:a16="http://schemas.microsoft.com/office/drawing/2014/main" id="{FD7125D6-9EA6-4063-ADFE-FB652FF1042A}"/>
                    </a:ext>
                  </a:extLst>
                </p:cNvPr>
                <p:cNvPicPr>
                  <a:picLocks noChangeArrowheads="1"/>
                </p:cNvPicPr>
                <p:nvPr/>
              </p:nvPicPr>
              <p:blipFill>
                <a:blip r:embed="rId11" cstate="print"/>
                <a:srcRect/>
                <a:stretch>
                  <a:fillRect/>
                </a:stretch>
              </p:blipFill>
              <p:spPr bwMode="auto">
                <a:xfrm>
                  <a:off x="5760" y="8148"/>
                  <a:ext cx="360" cy="289"/>
                </a:xfrm>
                <a:prstGeom prst="rect">
                  <a:avLst/>
                </a:prstGeom>
                <a:noFill/>
                <a:ln w="9525">
                  <a:noFill/>
                  <a:miter lim="800000"/>
                  <a:headEnd/>
                  <a:tailEnd/>
                </a:ln>
              </p:spPr>
            </p:pic>
            <p:pic>
              <p:nvPicPr>
                <p:cNvPr id="98" name="Picture 84">
                  <a:extLst>
                    <a:ext uri="{FF2B5EF4-FFF2-40B4-BE49-F238E27FC236}">
                      <a16:creationId xmlns:a16="http://schemas.microsoft.com/office/drawing/2014/main" id="{BB91F56F-8245-452F-A0ED-0CAA013FAEE7}"/>
                    </a:ext>
                  </a:extLst>
                </p:cNvPr>
                <p:cNvPicPr>
                  <a:picLocks noChangeArrowheads="1"/>
                </p:cNvPicPr>
                <p:nvPr/>
              </p:nvPicPr>
              <p:blipFill>
                <a:blip r:embed="rId11" cstate="print"/>
                <a:srcRect/>
                <a:stretch>
                  <a:fillRect/>
                </a:stretch>
              </p:blipFill>
              <p:spPr bwMode="auto">
                <a:xfrm>
                  <a:off x="3960" y="7836"/>
                  <a:ext cx="360" cy="289"/>
                </a:xfrm>
                <a:prstGeom prst="rect">
                  <a:avLst/>
                </a:prstGeom>
                <a:noFill/>
                <a:ln w="9525">
                  <a:noFill/>
                  <a:miter lim="800000"/>
                  <a:headEnd/>
                  <a:tailEnd/>
                </a:ln>
              </p:spPr>
            </p:pic>
            <p:pic>
              <p:nvPicPr>
                <p:cNvPr id="99" name="Picture 85">
                  <a:extLst>
                    <a:ext uri="{FF2B5EF4-FFF2-40B4-BE49-F238E27FC236}">
                      <a16:creationId xmlns:a16="http://schemas.microsoft.com/office/drawing/2014/main" id="{CC452A6D-442F-4090-B22F-C4B9C5E1AAC5}"/>
                    </a:ext>
                  </a:extLst>
                </p:cNvPr>
                <p:cNvPicPr>
                  <a:picLocks noChangeArrowheads="1"/>
                </p:cNvPicPr>
                <p:nvPr/>
              </p:nvPicPr>
              <p:blipFill>
                <a:blip r:embed="rId11" cstate="print"/>
                <a:srcRect/>
                <a:stretch>
                  <a:fillRect/>
                </a:stretch>
              </p:blipFill>
              <p:spPr bwMode="auto">
                <a:xfrm>
                  <a:off x="4680" y="6276"/>
                  <a:ext cx="360" cy="289"/>
                </a:xfrm>
                <a:prstGeom prst="rect">
                  <a:avLst/>
                </a:prstGeom>
                <a:noFill/>
                <a:ln w="9525">
                  <a:noFill/>
                  <a:miter lim="800000"/>
                  <a:headEnd/>
                  <a:tailEnd/>
                </a:ln>
              </p:spPr>
            </p:pic>
            <p:pic>
              <p:nvPicPr>
                <p:cNvPr id="100" name="Picture 86">
                  <a:extLst>
                    <a:ext uri="{FF2B5EF4-FFF2-40B4-BE49-F238E27FC236}">
                      <a16:creationId xmlns:a16="http://schemas.microsoft.com/office/drawing/2014/main" id="{3BEC628D-EE5F-4A6B-8770-7520482E6545}"/>
                    </a:ext>
                  </a:extLst>
                </p:cNvPr>
                <p:cNvPicPr>
                  <a:picLocks noChangeArrowheads="1"/>
                </p:cNvPicPr>
                <p:nvPr/>
              </p:nvPicPr>
              <p:blipFill>
                <a:blip r:embed="rId11" cstate="print"/>
                <a:srcRect/>
                <a:stretch>
                  <a:fillRect/>
                </a:stretch>
              </p:blipFill>
              <p:spPr bwMode="auto">
                <a:xfrm>
                  <a:off x="5220" y="7056"/>
                  <a:ext cx="360" cy="289"/>
                </a:xfrm>
                <a:prstGeom prst="rect">
                  <a:avLst/>
                </a:prstGeom>
                <a:noFill/>
                <a:ln w="9525">
                  <a:noFill/>
                  <a:miter lim="800000"/>
                  <a:headEnd/>
                  <a:tailEnd/>
                </a:ln>
              </p:spPr>
            </p:pic>
            <p:pic>
              <p:nvPicPr>
                <p:cNvPr id="101" name="Picture 87">
                  <a:extLst>
                    <a:ext uri="{FF2B5EF4-FFF2-40B4-BE49-F238E27FC236}">
                      <a16:creationId xmlns:a16="http://schemas.microsoft.com/office/drawing/2014/main" id="{A63A322A-D088-4161-BF4C-3A197D95248F}"/>
                    </a:ext>
                  </a:extLst>
                </p:cNvPr>
                <p:cNvPicPr>
                  <a:picLocks noChangeArrowheads="1"/>
                </p:cNvPicPr>
                <p:nvPr/>
              </p:nvPicPr>
              <p:blipFill>
                <a:blip r:embed="rId11" cstate="print"/>
                <a:srcRect/>
                <a:stretch>
                  <a:fillRect/>
                </a:stretch>
              </p:blipFill>
              <p:spPr bwMode="auto">
                <a:xfrm>
                  <a:off x="3240" y="7056"/>
                  <a:ext cx="360" cy="289"/>
                </a:xfrm>
                <a:prstGeom prst="rect">
                  <a:avLst/>
                </a:prstGeom>
                <a:noFill/>
                <a:ln w="9525">
                  <a:noFill/>
                  <a:miter lim="800000"/>
                  <a:headEnd/>
                  <a:tailEnd/>
                </a:ln>
              </p:spPr>
            </p:pic>
            <p:pic>
              <p:nvPicPr>
                <p:cNvPr id="102" name="Picture 88">
                  <a:extLst>
                    <a:ext uri="{FF2B5EF4-FFF2-40B4-BE49-F238E27FC236}">
                      <a16:creationId xmlns:a16="http://schemas.microsoft.com/office/drawing/2014/main" id="{69FDCAEA-2728-4027-8715-143C10AD0759}"/>
                    </a:ext>
                  </a:extLst>
                </p:cNvPr>
                <p:cNvPicPr>
                  <a:picLocks noChangeArrowheads="1"/>
                </p:cNvPicPr>
                <p:nvPr/>
              </p:nvPicPr>
              <p:blipFill>
                <a:blip r:embed="rId11" cstate="print"/>
                <a:srcRect/>
                <a:stretch>
                  <a:fillRect/>
                </a:stretch>
              </p:blipFill>
              <p:spPr bwMode="auto">
                <a:xfrm>
                  <a:off x="5220" y="7680"/>
                  <a:ext cx="360" cy="289"/>
                </a:xfrm>
                <a:prstGeom prst="rect">
                  <a:avLst/>
                </a:prstGeom>
                <a:noFill/>
                <a:ln w="9525">
                  <a:noFill/>
                  <a:miter lim="800000"/>
                  <a:headEnd/>
                  <a:tailEnd/>
                </a:ln>
              </p:spPr>
            </p:pic>
            <p:pic>
              <p:nvPicPr>
                <p:cNvPr id="103" name="Picture 89">
                  <a:extLst>
                    <a:ext uri="{FF2B5EF4-FFF2-40B4-BE49-F238E27FC236}">
                      <a16:creationId xmlns:a16="http://schemas.microsoft.com/office/drawing/2014/main" id="{038F52B0-6F28-4D70-AB5A-EC46C4889F1D}"/>
                    </a:ext>
                  </a:extLst>
                </p:cNvPr>
                <p:cNvPicPr>
                  <a:picLocks noChangeArrowheads="1"/>
                </p:cNvPicPr>
                <p:nvPr/>
              </p:nvPicPr>
              <p:blipFill>
                <a:blip r:embed="rId13" cstate="print"/>
                <a:srcRect/>
                <a:stretch>
                  <a:fillRect/>
                </a:stretch>
              </p:blipFill>
              <p:spPr bwMode="auto">
                <a:xfrm>
                  <a:off x="3240" y="5496"/>
                  <a:ext cx="360" cy="618"/>
                </a:xfrm>
                <a:prstGeom prst="rect">
                  <a:avLst/>
                </a:prstGeom>
                <a:noFill/>
                <a:ln w="9525">
                  <a:noFill/>
                  <a:miter lim="800000"/>
                  <a:headEnd/>
                  <a:tailEnd/>
                </a:ln>
              </p:spPr>
            </p:pic>
            <p:sp>
              <p:nvSpPr>
                <p:cNvPr id="104" name="Line 90">
                  <a:extLst>
                    <a:ext uri="{FF2B5EF4-FFF2-40B4-BE49-F238E27FC236}">
                      <a16:creationId xmlns:a16="http://schemas.microsoft.com/office/drawing/2014/main" id="{A4F2E2E6-DC55-48A7-9FF4-D00635D9F138}"/>
                    </a:ext>
                  </a:extLst>
                </p:cNvPr>
                <p:cNvSpPr>
                  <a:spLocks noChangeShapeType="1"/>
                </p:cNvSpPr>
                <p:nvPr/>
              </p:nvSpPr>
              <p:spPr bwMode="auto">
                <a:xfrm>
                  <a:off x="3705" y="6120"/>
                  <a:ext cx="360" cy="312"/>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pic>
              <p:nvPicPr>
                <p:cNvPr id="105" name="Picture 91">
                  <a:extLst>
                    <a:ext uri="{FF2B5EF4-FFF2-40B4-BE49-F238E27FC236}">
                      <a16:creationId xmlns:a16="http://schemas.microsoft.com/office/drawing/2014/main" id="{EE24351C-D2B3-49A4-9354-10C0ACEE3E5B}"/>
                    </a:ext>
                  </a:extLst>
                </p:cNvPr>
                <p:cNvPicPr>
                  <a:picLocks noChangeArrowheads="1"/>
                </p:cNvPicPr>
                <p:nvPr/>
              </p:nvPicPr>
              <p:blipFill>
                <a:blip r:embed="rId11" cstate="print"/>
                <a:srcRect/>
                <a:stretch>
                  <a:fillRect/>
                </a:stretch>
              </p:blipFill>
              <p:spPr bwMode="auto">
                <a:xfrm>
                  <a:off x="3240" y="7056"/>
                  <a:ext cx="360" cy="289"/>
                </a:xfrm>
                <a:prstGeom prst="rect">
                  <a:avLst/>
                </a:prstGeom>
                <a:noFill/>
                <a:ln w="9525">
                  <a:noFill/>
                  <a:miter lim="800000"/>
                  <a:headEnd/>
                  <a:tailEnd/>
                </a:ln>
              </p:spPr>
            </p:pic>
            <p:pic>
              <p:nvPicPr>
                <p:cNvPr id="106" name="Picture 92">
                  <a:extLst>
                    <a:ext uri="{FF2B5EF4-FFF2-40B4-BE49-F238E27FC236}">
                      <a16:creationId xmlns:a16="http://schemas.microsoft.com/office/drawing/2014/main" id="{4D5C84B5-1202-4B6D-B9FD-A672C3247B81}"/>
                    </a:ext>
                  </a:extLst>
                </p:cNvPr>
                <p:cNvPicPr>
                  <a:picLocks noChangeArrowheads="1"/>
                </p:cNvPicPr>
                <p:nvPr/>
              </p:nvPicPr>
              <p:blipFill>
                <a:blip r:embed="rId11" cstate="print"/>
                <a:srcRect/>
                <a:stretch>
                  <a:fillRect/>
                </a:stretch>
              </p:blipFill>
              <p:spPr bwMode="auto">
                <a:xfrm>
                  <a:off x="2340" y="8460"/>
                  <a:ext cx="360" cy="289"/>
                </a:xfrm>
                <a:prstGeom prst="rect">
                  <a:avLst/>
                </a:prstGeom>
                <a:noFill/>
                <a:ln w="9525">
                  <a:noFill/>
                  <a:miter lim="800000"/>
                  <a:headEnd/>
                  <a:tailEnd/>
                </a:ln>
              </p:spPr>
            </p:pic>
            <p:pic>
              <p:nvPicPr>
                <p:cNvPr id="107" name="Picture 93">
                  <a:extLst>
                    <a:ext uri="{FF2B5EF4-FFF2-40B4-BE49-F238E27FC236}">
                      <a16:creationId xmlns:a16="http://schemas.microsoft.com/office/drawing/2014/main" id="{2AE244C8-5119-49D7-AF59-30A6752A33E2}"/>
                    </a:ext>
                  </a:extLst>
                </p:cNvPr>
                <p:cNvPicPr>
                  <a:picLocks noChangeArrowheads="1"/>
                </p:cNvPicPr>
                <p:nvPr/>
              </p:nvPicPr>
              <p:blipFill>
                <a:blip r:embed="rId11" cstate="print"/>
                <a:srcRect/>
                <a:stretch>
                  <a:fillRect/>
                </a:stretch>
              </p:blipFill>
              <p:spPr bwMode="auto">
                <a:xfrm>
                  <a:off x="3420" y="5964"/>
                  <a:ext cx="360" cy="289"/>
                </a:xfrm>
                <a:prstGeom prst="rect">
                  <a:avLst/>
                </a:prstGeom>
                <a:noFill/>
                <a:ln w="9525">
                  <a:noFill/>
                  <a:miter lim="800000"/>
                  <a:headEnd/>
                  <a:tailEnd/>
                </a:ln>
              </p:spPr>
            </p:pic>
            <p:sp>
              <p:nvSpPr>
                <p:cNvPr id="108" name="Line 94">
                  <a:extLst>
                    <a:ext uri="{FF2B5EF4-FFF2-40B4-BE49-F238E27FC236}">
                      <a16:creationId xmlns:a16="http://schemas.microsoft.com/office/drawing/2014/main" id="{0E83E639-5275-40AF-A1FA-9FDA4CCE70FE}"/>
                    </a:ext>
                  </a:extLst>
                </p:cNvPr>
                <p:cNvSpPr>
                  <a:spLocks noChangeShapeType="1"/>
                </p:cNvSpPr>
                <p:nvPr/>
              </p:nvSpPr>
              <p:spPr bwMode="auto">
                <a:xfrm flipV="1">
                  <a:off x="4860" y="3312"/>
                  <a:ext cx="180" cy="2964"/>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09" name="Line 95">
                  <a:extLst>
                    <a:ext uri="{FF2B5EF4-FFF2-40B4-BE49-F238E27FC236}">
                      <a16:creationId xmlns:a16="http://schemas.microsoft.com/office/drawing/2014/main" id="{67C70530-1632-45D9-9E68-3BC47F1FA453}"/>
                    </a:ext>
                  </a:extLst>
                </p:cNvPr>
                <p:cNvSpPr>
                  <a:spLocks noChangeShapeType="1"/>
                </p:cNvSpPr>
                <p:nvPr/>
              </p:nvSpPr>
              <p:spPr bwMode="auto">
                <a:xfrm flipH="1" flipV="1">
                  <a:off x="3780" y="3624"/>
                  <a:ext cx="360" cy="2808"/>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0" name="Line 96">
                  <a:extLst>
                    <a:ext uri="{FF2B5EF4-FFF2-40B4-BE49-F238E27FC236}">
                      <a16:creationId xmlns:a16="http://schemas.microsoft.com/office/drawing/2014/main" id="{82F2FF88-1F9C-4763-A6A4-A42FDB6583B9}"/>
                    </a:ext>
                  </a:extLst>
                </p:cNvPr>
                <p:cNvSpPr>
                  <a:spLocks noChangeShapeType="1"/>
                </p:cNvSpPr>
                <p:nvPr/>
              </p:nvSpPr>
              <p:spPr bwMode="auto">
                <a:xfrm flipH="1" flipV="1">
                  <a:off x="6480" y="4404"/>
                  <a:ext cx="0" cy="3432"/>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1" name="Line 97">
                  <a:extLst>
                    <a:ext uri="{FF2B5EF4-FFF2-40B4-BE49-F238E27FC236}">
                      <a16:creationId xmlns:a16="http://schemas.microsoft.com/office/drawing/2014/main" id="{356BCC4A-6336-41EC-A842-52689F8956F2}"/>
                    </a:ext>
                  </a:extLst>
                </p:cNvPr>
                <p:cNvSpPr>
                  <a:spLocks noChangeShapeType="1"/>
                </p:cNvSpPr>
                <p:nvPr/>
              </p:nvSpPr>
              <p:spPr bwMode="auto">
                <a:xfrm flipH="1" flipV="1">
                  <a:off x="5940" y="2688"/>
                  <a:ext cx="180" cy="3432"/>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2" name="Line 98">
                  <a:extLst>
                    <a:ext uri="{FF2B5EF4-FFF2-40B4-BE49-F238E27FC236}">
                      <a16:creationId xmlns:a16="http://schemas.microsoft.com/office/drawing/2014/main" id="{26A277C2-8446-435C-A61B-1E5CA2CB2FB3}"/>
                    </a:ext>
                  </a:extLst>
                </p:cNvPr>
                <p:cNvSpPr>
                  <a:spLocks noChangeShapeType="1"/>
                </p:cNvSpPr>
                <p:nvPr/>
              </p:nvSpPr>
              <p:spPr bwMode="auto">
                <a:xfrm flipH="1" flipV="1">
                  <a:off x="7200" y="2844"/>
                  <a:ext cx="0" cy="3744"/>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3" name="Line 99">
                  <a:extLst>
                    <a:ext uri="{FF2B5EF4-FFF2-40B4-BE49-F238E27FC236}">
                      <a16:creationId xmlns:a16="http://schemas.microsoft.com/office/drawing/2014/main" id="{2BEB7592-2ABF-481A-891A-3C45CCC4C74D}"/>
                    </a:ext>
                  </a:extLst>
                </p:cNvPr>
                <p:cNvSpPr>
                  <a:spLocks noChangeShapeType="1"/>
                </p:cNvSpPr>
                <p:nvPr/>
              </p:nvSpPr>
              <p:spPr bwMode="auto">
                <a:xfrm flipV="1">
                  <a:off x="4140" y="4560"/>
                  <a:ext cx="360" cy="3432"/>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4" name="Line 100">
                  <a:extLst>
                    <a:ext uri="{FF2B5EF4-FFF2-40B4-BE49-F238E27FC236}">
                      <a16:creationId xmlns:a16="http://schemas.microsoft.com/office/drawing/2014/main" id="{3A507984-68D6-40FB-954B-686B3905D829}"/>
                    </a:ext>
                  </a:extLst>
                </p:cNvPr>
                <p:cNvSpPr>
                  <a:spLocks noChangeShapeType="1"/>
                </p:cNvSpPr>
                <p:nvPr/>
              </p:nvSpPr>
              <p:spPr bwMode="auto">
                <a:xfrm flipH="1" flipV="1">
                  <a:off x="5400" y="2532"/>
                  <a:ext cx="0" cy="4524"/>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5" name="Line 101">
                  <a:extLst>
                    <a:ext uri="{FF2B5EF4-FFF2-40B4-BE49-F238E27FC236}">
                      <a16:creationId xmlns:a16="http://schemas.microsoft.com/office/drawing/2014/main" id="{4EBC7CB0-6C46-4EF5-B1BB-4722D3D13401}"/>
                    </a:ext>
                  </a:extLst>
                </p:cNvPr>
                <p:cNvSpPr>
                  <a:spLocks noChangeShapeType="1"/>
                </p:cNvSpPr>
                <p:nvPr/>
              </p:nvSpPr>
              <p:spPr bwMode="auto">
                <a:xfrm flipV="1">
                  <a:off x="7200" y="4404"/>
                  <a:ext cx="360" cy="3120"/>
                </a:xfrm>
                <a:prstGeom prst="line">
                  <a:avLst/>
                </a:prstGeom>
                <a:noFill/>
                <a:ln w="9525">
                  <a:solidFill>
                    <a:srgbClr val="000000"/>
                  </a:solidFill>
                  <a:round/>
                  <a:headEnd/>
                  <a:tailEnd/>
                </a:ln>
              </p:spPr>
              <p:txBody>
                <a:bodyPr/>
                <a:lstStyle/>
                <a:p>
                  <a:pPr defTabSz="1219170">
                    <a:defRPr/>
                  </a:pPr>
                  <a:endParaRPr lang="zh-CN" altLang="en-US" sz="2400" kern="0">
                    <a:solidFill>
                      <a:prstClr val="black"/>
                    </a:solidFill>
                  </a:endParaRPr>
                </a:p>
              </p:txBody>
            </p:sp>
            <p:sp>
              <p:nvSpPr>
                <p:cNvPr id="116" name="AutoShape 102">
                  <a:extLst>
                    <a:ext uri="{FF2B5EF4-FFF2-40B4-BE49-F238E27FC236}">
                      <a16:creationId xmlns:a16="http://schemas.microsoft.com/office/drawing/2014/main" id="{A2723782-2564-4B7B-9C1C-B0DFF9E184FB}"/>
                    </a:ext>
                  </a:extLst>
                </p:cNvPr>
                <p:cNvSpPr>
                  <a:spLocks noChangeArrowheads="1"/>
                </p:cNvSpPr>
                <p:nvPr/>
              </p:nvSpPr>
              <p:spPr bwMode="auto">
                <a:xfrm>
                  <a:off x="1133" y="1787"/>
                  <a:ext cx="8685" cy="3432"/>
                </a:xfrm>
                <a:prstGeom prst="parallelogram">
                  <a:avLst>
                    <a:gd name="adj" fmla="val 63265"/>
                  </a:avLst>
                </a:prstGeom>
                <a:solidFill>
                  <a:srgbClr val="FFFFFF"/>
                </a:solidFill>
                <a:ln w="28575">
                  <a:solidFill>
                    <a:srgbClr val="000000"/>
                  </a:solidFill>
                  <a:miter lim="800000"/>
                  <a:headEnd/>
                  <a:tailEnd/>
                </a:ln>
              </p:spPr>
              <p:txBody>
                <a:bodyPr/>
                <a:lstStyle/>
                <a:p>
                  <a:pPr defTabSz="1219170">
                    <a:defRPr/>
                  </a:pPr>
                  <a:endParaRPr lang="zh-CN" altLang="en-US" sz="2400" kern="0">
                    <a:solidFill>
                      <a:prstClr val="black"/>
                    </a:solidFill>
                  </a:endParaRPr>
                </a:p>
              </p:txBody>
            </p:sp>
            <p:pic>
              <p:nvPicPr>
                <p:cNvPr id="117" name="Picture 103">
                  <a:extLst>
                    <a:ext uri="{FF2B5EF4-FFF2-40B4-BE49-F238E27FC236}">
                      <a16:creationId xmlns:a16="http://schemas.microsoft.com/office/drawing/2014/main" id="{6D03AB12-74B7-4CF1-A738-3D48769D1A27}"/>
                    </a:ext>
                  </a:extLst>
                </p:cNvPr>
                <p:cNvPicPr>
                  <a:picLocks noChangeArrowheads="1"/>
                </p:cNvPicPr>
                <p:nvPr/>
              </p:nvPicPr>
              <p:blipFill>
                <a:blip r:embed="rId6" cstate="print"/>
                <a:srcRect/>
                <a:stretch>
                  <a:fillRect/>
                </a:stretch>
              </p:blipFill>
              <p:spPr bwMode="auto">
                <a:xfrm>
                  <a:off x="2520" y="1908"/>
                  <a:ext cx="5940" cy="3120"/>
                </a:xfrm>
                <a:prstGeom prst="rect">
                  <a:avLst/>
                </a:prstGeom>
                <a:noFill/>
                <a:ln w="9525">
                  <a:noFill/>
                  <a:miter lim="800000"/>
                  <a:headEnd/>
                  <a:tailEnd/>
                </a:ln>
              </p:spPr>
            </p:pic>
            <p:pic>
              <p:nvPicPr>
                <p:cNvPr id="118" name="Picture 104">
                  <a:extLst>
                    <a:ext uri="{FF2B5EF4-FFF2-40B4-BE49-F238E27FC236}">
                      <a16:creationId xmlns:a16="http://schemas.microsoft.com/office/drawing/2014/main" id="{3BFF0499-181A-416B-8E56-380E3FA698AC}"/>
                    </a:ext>
                  </a:extLst>
                </p:cNvPr>
                <p:cNvPicPr>
                  <a:picLocks noChangeArrowheads="1"/>
                </p:cNvPicPr>
                <p:nvPr/>
              </p:nvPicPr>
              <p:blipFill>
                <a:blip r:embed="rId13" cstate="print"/>
                <a:srcRect/>
                <a:stretch>
                  <a:fillRect/>
                </a:stretch>
              </p:blipFill>
              <p:spPr bwMode="auto">
                <a:xfrm>
                  <a:off x="6300" y="3936"/>
                  <a:ext cx="360" cy="618"/>
                </a:xfrm>
                <a:prstGeom prst="rect">
                  <a:avLst/>
                </a:prstGeom>
                <a:noFill/>
                <a:ln w="9525">
                  <a:noFill/>
                  <a:miter lim="800000"/>
                  <a:headEnd/>
                  <a:tailEnd/>
                </a:ln>
              </p:spPr>
            </p:pic>
            <p:pic>
              <p:nvPicPr>
                <p:cNvPr id="119" name="Picture 105">
                  <a:extLst>
                    <a:ext uri="{FF2B5EF4-FFF2-40B4-BE49-F238E27FC236}">
                      <a16:creationId xmlns:a16="http://schemas.microsoft.com/office/drawing/2014/main" id="{0FC39166-99EF-48C3-BB22-B9C96E681365}"/>
                    </a:ext>
                  </a:extLst>
                </p:cNvPr>
                <p:cNvPicPr>
                  <a:picLocks noChangeArrowheads="1"/>
                </p:cNvPicPr>
                <p:nvPr/>
              </p:nvPicPr>
              <p:blipFill>
                <a:blip r:embed="rId13" cstate="print"/>
                <a:srcRect/>
                <a:stretch>
                  <a:fillRect/>
                </a:stretch>
              </p:blipFill>
              <p:spPr bwMode="auto">
                <a:xfrm>
                  <a:off x="3600" y="2844"/>
                  <a:ext cx="360" cy="618"/>
                </a:xfrm>
                <a:prstGeom prst="rect">
                  <a:avLst/>
                </a:prstGeom>
                <a:noFill/>
                <a:ln w="9525">
                  <a:noFill/>
                  <a:miter lim="800000"/>
                  <a:headEnd/>
                  <a:tailEnd/>
                </a:ln>
              </p:spPr>
            </p:pic>
            <p:pic>
              <p:nvPicPr>
                <p:cNvPr id="120" name="Picture 106">
                  <a:extLst>
                    <a:ext uri="{FF2B5EF4-FFF2-40B4-BE49-F238E27FC236}">
                      <a16:creationId xmlns:a16="http://schemas.microsoft.com/office/drawing/2014/main" id="{20AF8A26-1B21-4E8B-8383-A3B0A3A1C8CD}"/>
                    </a:ext>
                  </a:extLst>
                </p:cNvPr>
                <p:cNvPicPr>
                  <a:picLocks noChangeArrowheads="1"/>
                </p:cNvPicPr>
                <p:nvPr/>
              </p:nvPicPr>
              <p:blipFill>
                <a:blip r:embed="rId13" cstate="print"/>
                <a:srcRect/>
                <a:stretch>
                  <a:fillRect/>
                </a:stretch>
              </p:blipFill>
              <p:spPr bwMode="auto">
                <a:xfrm>
                  <a:off x="4860" y="2532"/>
                  <a:ext cx="360" cy="618"/>
                </a:xfrm>
                <a:prstGeom prst="rect">
                  <a:avLst/>
                </a:prstGeom>
                <a:noFill/>
                <a:ln w="9525">
                  <a:noFill/>
                  <a:miter lim="800000"/>
                  <a:headEnd/>
                  <a:tailEnd/>
                </a:ln>
              </p:spPr>
            </p:pic>
            <p:pic>
              <p:nvPicPr>
                <p:cNvPr id="121" name="Picture 107">
                  <a:extLst>
                    <a:ext uri="{FF2B5EF4-FFF2-40B4-BE49-F238E27FC236}">
                      <a16:creationId xmlns:a16="http://schemas.microsoft.com/office/drawing/2014/main" id="{113E297A-DA4C-4A63-86B5-B5CB0B9EBB3D}"/>
                    </a:ext>
                  </a:extLst>
                </p:cNvPr>
                <p:cNvPicPr>
                  <a:picLocks noChangeArrowheads="1"/>
                </p:cNvPicPr>
                <p:nvPr/>
              </p:nvPicPr>
              <p:blipFill>
                <a:blip r:embed="rId13" cstate="print"/>
                <a:srcRect/>
                <a:stretch>
                  <a:fillRect/>
                </a:stretch>
              </p:blipFill>
              <p:spPr bwMode="auto">
                <a:xfrm>
                  <a:off x="4320" y="3780"/>
                  <a:ext cx="360" cy="618"/>
                </a:xfrm>
                <a:prstGeom prst="rect">
                  <a:avLst/>
                </a:prstGeom>
                <a:noFill/>
                <a:ln w="9525">
                  <a:noFill/>
                  <a:miter lim="800000"/>
                  <a:headEnd/>
                  <a:tailEnd/>
                </a:ln>
              </p:spPr>
            </p:pic>
            <p:pic>
              <p:nvPicPr>
                <p:cNvPr id="122" name="Picture 108">
                  <a:extLst>
                    <a:ext uri="{FF2B5EF4-FFF2-40B4-BE49-F238E27FC236}">
                      <a16:creationId xmlns:a16="http://schemas.microsoft.com/office/drawing/2014/main" id="{86B70B95-7570-4D92-B62A-70240D2AE5BC}"/>
                    </a:ext>
                  </a:extLst>
                </p:cNvPr>
                <p:cNvPicPr>
                  <a:picLocks noChangeArrowheads="1"/>
                </p:cNvPicPr>
                <p:nvPr/>
              </p:nvPicPr>
              <p:blipFill>
                <a:blip r:embed="rId13" cstate="print"/>
                <a:srcRect/>
                <a:stretch>
                  <a:fillRect/>
                </a:stretch>
              </p:blipFill>
              <p:spPr bwMode="auto">
                <a:xfrm>
                  <a:off x="5760" y="2064"/>
                  <a:ext cx="360" cy="618"/>
                </a:xfrm>
                <a:prstGeom prst="rect">
                  <a:avLst/>
                </a:prstGeom>
                <a:noFill/>
                <a:ln w="9525">
                  <a:noFill/>
                  <a:miter lim="800000"/>
                  <a:headEnd/>
                  <a:tailEnd/>
                </a:ln>
              </p:spPr>
            </p:pic>
            <p:pic>
              <p:nvPicPr>
                <p:cNvPr id="123" name="Picture 109">
                  <a:extLst>
                    <a:ext uri="{FF2B5EF4-FFF2-40B4-BE49-F238E27FC236}">
                      <a16:creationId xmlns:a16="http://schemas.microsoft.com/office/drawing/2014/main" id="{0628681C-39E2-4089-8509-ABEBA7162E53}"/>
                    </a:ext>
                  </a:extLst>
                </p:cNvPr>
                <p:cNvPicPr>
                  <a:picLocks noChangeArrowheads="1"/>
                </p:cNvPicPr>
                <p:nvPr/>
              </p:nvPicPr>
              <p:blipFill>
                <a:blip r:embed="rId13" cstate="print"/>
                <a:srcRect/>
                <a:stretch>
                  <a:fillRect/>
                </a:stretch>
              </p:blipFill>
              <p:spPr bwMode="auto">
                <a:xfrm>
                  <a:off x="7020" y="2064"/>
                  <a:ext cx="360" cy="618"/>
                </a:xfrm>
                <a:prstGeom prst="rect">
                  <a:avLst/>
                </a:prstGeom>
                <a:noFill/>
                <a:ln w="9525">
                  <a:noFill/>
                  <a:miter lim="800000"/>
                  <a:headEnd/>
                  <a:tailEnd/>
                </a:ln>
              </p:spPr>
            </p:pic>
            <p:pic>
              <p:nvPicPr>
                <p:cNvPr id="124" name="Picture 110">
                  <a:extLst>
                    <a:ext uri="{FF2B5EF4-FFF2-40B4-BE49-F238E27FC236}">
                      <a16:creationId xmlns:a16="http://schemas.microsoft.com/office/drawing/2014/main" id="{A45285E7-7847-4340-9F2A-AE7C430410EF}"/>
                    </a:ext>
                  </a:extLst>
                </p:cNvPr>
                <p:cNvPicPr>
                  <a:picLocks noChangeArrowheads="1"/>
                </p:cNvPicPr>
                <p:nvPr/>
              </p:nvPicPr>
              <p:blipFill>
                <a:blip r:embed="rId13" cstate="print"/>
                <a:srcRect/>
                <a:stretch>
                  <a:fillRect/>
                </a:stretch>
              </p:blipFill>
              <p:spPr bwMode="auto">
                <a:xfrm>
                  <a:off x="5220" y="3624"/>
                  <a:ext cx="360" cy="618"/>
                </a:xfrm>
                <a:prstGeom prst="rect">
                  <a:avLst/>
                </a:prstGeom>
                <a:noFill/>
                <a:ln w="9525">
                  <a:noFill/>
                  <a:miter lim="800000"/>
                  <a:headEnd/>
                  <a:tailEnd/>
                </a:ln>
              </p:spPr>
            </p:pic>
            <p:pic>
              <p:nvPicPr>
                <p:cNvPr id="125" name="Picture 111">
                  <a:extLst>
                    <a:ext uri="{FF2B5EF4-FFF2-40B4-BE49-F238E27FC236}">
                      <a16:creationId xmlns:a16="http://schemas.microsoft.com/office/drawing/2014/main" id="{30AFE30B-D1FD-4279-8312-D63BE2B64290}"/>
                    </a:ext>
                  </a:extLst>
                </p:cNvPr>
                <p:cNvPicPr>
                  <a:picLocks noChangeArrowheads="1"/>
                </p:cNvPicPr>
                <p:nvPr/>
              </p:nvPicPr>
              <p:blipFill>
                <a:blip r:embed="rId13" cstate="print"/>
                <a:srcRect/>
                <a:stretch>
                  <a:fillRect/>
                </a:stretch>
              </p:blipFill>
              <p:spPr bwMode="auto">
                <a:xfrm>
                  <a:off x="7380" y="3312"/>
                  <a:ext cx="360" cy="618"/>
                </a:xfrm>
                <a:prstGeom prst="rect">
                  <a:avLst/>
                </a:prstGeom>
                <a:noFill/>
                <a:ln w="9525">
                  <a:noFill/>
                  <a:miter lim="800000"/>
                  <a:headEnd/>
                  <a:tailEnd/>
                </a:ln>
              </p:spPr>
            </p:pic>
            <p:sp>
              <p:nvSpPr>
                <p:cNvPr id="126" name="Line 112">
                  <a:extLst>
                    <a:ext uri="{FF2B5EF4-FFF2-40B4-BE49-F238E27FC236}">
                      <a16:creationId xmlns:a16="http://schemas.microsoft.com/office/drawing/2014/main" id="{C00E3F7D-F063-4BA5-97E4-643655661B90}"/>
                    </a:ext>
                  </a:extLst>
                </p:cNvPr>
                <p:cNvSpPr>
                  <a:spLocks noChangeShapeType="1"/>
                </p:cNvSpPr>
                <p:nvPr/>
              </p:nvSpPr>
              <p:spPr bwMode="auto">
                <a:xfrm flipV="1">
                  <a:off x="3960" y="2844"/>
                  <a:ext cx="900" cy="312"/>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27" name="Line 113">
                  <a:extLst>
                    <a:ext uri="{FF2B5EF4-FFF2-40B4-BE49-F238E27FC236}">
                      <a16:creationId xmlns:a16="http://schemas.microsoft.com/office/drawing/2014/main" id="{300A82FE-81D6-416F-9887-F551BF0962C3}"/>
                    </a:ext>
                  </a:extLst>
                </p:cNvPr>
                <p:cNvSpPr>
                  <a:spLocks noChangeShapeType="1"/>
                </p:cNvSpPr>
                <p:nvPr/>
              </p:nvSpPr>
              <p:spPr bwMode="auto">
                <a:xfrm flipV="1">
                  <a:off x="4500" y="3156"/>
                  <a:ext cx="360" cy="624"/>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28" name="Line 114">
                  <a:extLst>
                    <a:ext uri="{FF2B5EF4-FFF2-40B4-BE49-F238E27FC236}">
                      <a16:creationId xmlns:a16="http://schemas.microsoft.com/office/drawing/2014/main" id="{E6E83F1D-42BB-404D-9005-10309DD0F1E0}"/>
                    </a:ext>
                  </a:extLst>
                </p:cNvPr>
                <p:cNvSpPr>
                  <a:spLocks noChangeShapeType="1"/>
                </p:cNvSpPr>
                <p:nvPr/>
              </p:nvSpPr>
              <p:spPr bwMode="auto">
                <a:xfrm flipV="1">
                  <a:off x="5400" y="2688"/>
                  <a:ext cx="540" cy="936"/>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29" name="Line 115">
                  <a:extLst>
                    <a:ext uri="{FF2B5EF4-FFF2-40B4-BE49-F238E27FC236}">
                      <a16:creationId xmlns:a16="http://schemas.microsoft.com/office/drawing/2014/main" id="{E92D3282-1E4B-4DE1-B977-EAB39CE2F44C}"/>
                    </a:ext>
                  </a:extLst>
                </p:cNvPr>
                <p:cNvSpPr>
                  <a:spLocks noChangeShapeType="1"/>
                </p:cNvSpPr>
                <p:nvPr/>
              </p:nvSpPr>
              <p:spPr bwMode="auto">
                <a:xfrm flipV="1">
                  <a:off x="5220" y="2376"/>
                  <a:ext cx="540" cy="312"/>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0" name="Line 116">
                  <a:extLst>
                    <a:ext uri="{FF2B5EF4-FFF2-40B4-BE49-F238E27FC236}">
                      <a16:creationId xmlns:a16="http://schemas.microsoft.com/office/drawing/2014/main" id="{D22CA885-06E2-4957-A7B2-555BFBFE6457}"/>
                    </a:ext>
                  </a:extLst>
                </p:cNvPr>
                <p:cNvSpPr>
                  <a:spLocks noChangeShapeType="1"/>
                </p:cNvSpPr>
                <p:nvPr/>
              </p:nvSpPr>
              <p:spPr bwMode="auto">
                <a:xfrm>
                  <a:off x="5220" y="3000"/>
                  <a:ext cx="1260" cy="936"/>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1" name="Line 117">
                  <a:extLst>
                    <a:ext uri="{FF2B5EF4-FFF2-40B4-BE49-F238E27FC236}">
                      <a16:creationId xmlns:a16="http://schemas.microsoft.com/office/drawing/2014/main" id="{B9FB2E75-279E-4567-8ACB-3F8794F1F196}"/>
                    </a:ext>
                  </a:extLst>
                </p:cNvPr>
                <p:cNvSpPr>
                  <a:spLocks noChangeShapeType="1"/>
                </p:cNvSpPr>
                <p:nvPr/>
              </p:nvSpPr>
              <p:spPr bwMode="auto">
                <a:xfrm flipV="1">
                  <a:off x="5580" y="2376"/>
                  <a:ext cx="1440" cy="1248"/>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2" name="Line 119">
                  <a:extLst>
                    <a:ext uri="{FF2B5EF4-FFF2-40B4-BE49-F238E27FC236}">
                      <a16:creationId xmlns:a16="http://schemas.microsoft.com/office/drawing/2014/main" id="{F2A05E67-29ED-4A3C-982F-50D1410BCB98}"/>
                    </a:ext>
                  </a:extLst>
                </p:cNvPr>
                <p:cNvSpPr>
                  <a:spLocks noChangeShapeType="1"/>
                </p:cNvSpPr>
                <p:nvPr/>
              </p:nvSpPr>
              <p:spPr bwMode="auto">
                <a:xfrm>
                  <a:off x="5580" y="4092"/>
                  <a:ext cx="720" cy="156"/>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3" name="Line 120">
                  <a:extLst>
                    <a:ext uri="{FF2B5EF4-FFF2-40B4-BE49-F238E27FC236}">
                      <a16:creationId xmlns:a16="http://schemas.microsoft.com/office/drawing/2014/main" id="{381D0302-F64A-40C6-B4C4-020371066C83}"/>
                    </a:ext>
                  </a:extLst>
                </p:cNvPr>
                <p:cNvSpPr>
                  <a:spLocks noChangeShapeType="1"/>
                </p:cNvSpPr>
                <p:nvPr/>
              </p:nvSpPr>
              <p:spPr bwMode="auto">
                <a:xfrm>
                  <a:off x="3780" y="3468"/>
                  <a:ext cx="540" cy="624"/>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4" name="Line 121">
                  <a:extLst>
                    <a:ext uri="{FF2B5EF4-FFF2-40B4-BE49-F238E27FC236}">
                      <a16:creationId xmlns:a16="http://schemas.microsoft.com/office/drawing/2014/main" id="{DAB08817-EF33-4284-ACA0-E192DD277B80}"/>
                    </a:ext>
                  </a:extLst>
                </p:cNvPr>
                <p:cNvSpPr>
                  <a:spLocks noChangeShapeType="1"/>
                </p:cNvSpPr>
                <p:nvPr/>
              </p:nvSpPr>
              <p:spPr bwMode="auto">
                <a:xfrm flipV="1">
                  <a:off x="4680" y="4026"/>
                  <a:ext cx="540" cy="156"/>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5" name="Line 122">
                  <a:extLst>
                    <a:ext uri="{FF2B5EF4-FFF2-40B4-BE49-F238E27FC236}">
                      <a16:creationId xmlns:a16="http://schemas.microsoft.com/office/drawing/2014/main" id="{FF0455A7-71FB-477B-8406-406DC11E153F}"/>
                    </a:ext>
                  </a:extLst>
                </p:cNvPr>
                <p:cNvSpPr>
                  <a:spLocks noChangeShapeType="1"/>
                </p:cNvSpPr>
                <p:nvPr/>
              </p:nvSpPr>
              <p:spPr bwMode="auto">
                <a:xfrm flipV="1">
                  <a:off x="5580" y="3624"/>
                  <a:ext cx="1800" cy="312"/>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6" name="Line 123">
                  <a:extLst>
                    <a:ext uri="{FF2B5EF4-FFF2-40B4-BE49-F238E27FC236}">
                      <a16:creationId xmlns:a16="http://schemas.microsoft.com/office/drawing/2014/main" id="{9BDCCC2D-FCBB-41FC-BEE2-F24A3D83B209}"/>
                    </a:ext>
                  </a:extLst>
                </p:cNvPr>
                <p:cNvSpPr>
                  <a:spLocks noChangeShapeType="1"/>
                </p:cNvSpPr>
                <p:nvPr/>
              </p:nvSpPr>
              <p:spPr bwMode="auto">
                <a:xfrm flipV="1">
                  <a:off x="6660" y="3780"/>
                  <a:ext cx="720" cy="468"/>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7" name="Line 124">
                  <a:extLst>
                    <a:ext uri="{FF2B5EF4-FFF2-40B4-BE49-F238E27FC236}">
                      <a16:creationId xmlns:a16="http://schemas.microsoft.com/office/drawing/2014/main" id="{937EEBFD-6DC3-4D4F-900F-7706EBA27CE3}"/>
                    </a:ext>
                  </a:extLst>
                </p:cNvPr>
                <p:cNvSpPr>
                  <a:spLocks noChangeShapeType="1"/>
                </p:cNvSpPr>
                <p:nvPr/>
              </p:nvSpPr>
              <p:spPr bwMode="auto">
                <a:xfrm>
                  <a:off x="7200" y="2688"/>
                  <a:ext cx="360" cy="624"/>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8" name="Line 125">
                  <a:extLst>
                    <a:ext uri="{FF2B5EF4-FFF2-40B4-BE49-F238E27FC236}">
                      <a16:creationId xmlns:a16="http://schemas.microsoft.com/office/drawing/2014/main" id="{8BC92AF1-520C-4946-A596-6A8EF8920B8D}"/>
                    </a:ext>
                  </a:extLst>
                </p:cNvPr>
                <p:cNvSpPr>
                  <a:spLocks noChangeShapeType="1"/>
                </p:cNvSpPr>
                <p:nvPr/>
              </p:nvSpPr>
              <p:spPr bwMode="auto">
                <a:xfrm>
                  <a:off x="6120" y="2532"/>
                  <a:ext cx="1260" cy="780"/>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39" name="Line 126">
                  <a:extLst>
                    <a:ext uri="{FF2B5EF4-FFF2-40B4-BE49-F238E27FC236}">
                      <a16:creationId xmlns:a16="http://schemas.microsoft.com/office/drawing/2014/main" id="{F0B8B16D-E946-4914-9841-417F1B4337E6}"/>
                    </a:ext>
                  </a:extLst>
                </p:cNvPr>
                <p:cNvSpPr>
                  <a:spLocks noChangeShapeType="1"/>
                </p:cNvSpPr>
                <p:nvPr/>
              </p:nvSpPr>
              <p:spPr bwMode="auto">
                <a:xfrm>
                  <a:off x="6120" y="2376"/>
                  <a:ext cx="900" cy="0"/>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40" name="Line 127">
                  <a:extLst>
                    <a:ext uri="{FF2B5EF4-FFF2-40B4-BE49-F238E27FC236}">
                      <a16:creationId xmlns:a16="http://schemas.microsoft.com/office/drawing/2014/main" id="{394BE885-0685-4407-BA90-2327DBE1BB0E}"/>
                    </a:ext>
                  </a:extLst>
                </p:cNvPr>
                <p:cNvSpPr>
                  <a:spLocks noChangeShapeType="1"/>
                </p:cNvSpPr>
                <p:nvPr/>
              </p:nvSpPr>
              <p:spPr bwMode="auto">
                <a:xfrm>
                  <a:off x="3960" y="3156"/>
                  <a:ext cx="3420" cy="312"/>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41" name="Line 128">
                  <a:extLst>
                    <a:ext uri="{FF2B5EF4-FFF2-40B4-BE49-F238E27FC236}">
                      <a16:creationId xmlns:a16="http://schemas.microsoft.com/office/drawing/2014/main" id="{D698A6CB-1ED0-49BF-B809-569CBDA45BA4}"/>
                    </a:ext>
                  </a:extLst>
                </p:cNvPr>
                <p:cNvSpPr>
                  <a:spLocks noChangeShapeType="1"/>
                </p:cNvSpPr>
                <p:nvPr/>
              </p:nvSpPr>
              <p:spPr bwMode="auto">
                <a:xfrm flipH="1">
                  <a:off x="4680" y="2532"/>
                  <a:ext cx="1080" cy="1560"/>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42" name="Text Box 129">
                  <a:extLst>
                    <a:ext uri="{FF2B5EF4-FFF2-40B4-BE49-F238E27FC236}">
                      <a16:creationId xmlns:a16="http://schemas.microsoft.com/office/drawing/2014/main" id="{BEB00944-B4D3-478A-A661-676C8997E3C8}"/>
                    </a:ext>
                  </a:extLst>
                </p:cNvPr>
                <p:cNvSpPr txBox="1">
                  <a:spLocks noChangeArrowheads="1"/>
                </p:cNvSpPr>
                <p:nvPr/>
              </p:nvSpPr>
              <p:spPr bwMode="auto">
                <a:xfrm>
                  <a:off x="2836" y="2406"/>
                  <a:ext cx="1588" cy="478"/>
                </a:xfrm>
                <a:prstGeom prst="rect">
                  <a:avLst/>
                </a:prstGeom>
                <a:noFill/>
                <a:ln w="9525">
                  <a:noFill/>
                  <a:miter lim="800000"/>
                  <a:headEnd/>
                  <a:tailEnd/>
                </a:ln>
              </p:spPr>
              <p:txBody>
                <a:bodyPr lIns="0" tIns="0" rIns="0" bIns="0"/>
                <a:lstStyle/>
                <a:p>
                  <a:pPr algn="ctr" defTabSz="1219170">
                    <a:lnSpc>
                      <a:spcPct val="96000"/>
                    </a:lnSpc>
                    <a:defRPr/>
                  </a:pPr>
                  <a:r>
                    <a:rPr lang="en-US" altLang="zh-CN" sz="1600" b="1" kern="0" dirty="0">
                      <a:solidFill>
                        <a:prstClr val="black"/>
                      </a:solidFill>
                      <a:latin typeface="微软雅黑" panose="020B0503020204020204" pitchFamily="34" charset="-122"/>
                      <a:ea typeface="微软雅黑" panose="020B0503020204020204" pitchFamily="34" charset="-122"/>
                    </a:rPr>
                    <a:t>Web</a:t>
                  </a:r>
                  <a:r>
                    <a:rPr lang="zh-CN" altLang="en-US" sz="1600" b="1" kern="0" dirty="0">
                      <a:solidFill>
                        <a:prstClr val="black"/>
                      </a:solidFill>
                      <a:latin typeface="微软雅黑" panose="020B0503020204020204" pitchFamily="34" charset="-122"/>
                      <a:ea typeface="微软雅黑" panose="020B0503020204020204" pitchFamily="34" charset="-122"/>
                    </a:rPr>
                    <a:t>服务器</a:t>
                  </a:r>
                </a:p>
              </p:txBody>
            </p:sp>
            <p:pic>
              <p:nvPicPr>
                <p:cNvPr id="143" name="Picture 130" descr="Androgynous Person">
                  <a:extLst>
                    <a:ext uri="{FF2B5EF4-FFF2-40B4-BE49-F238E27FC236}">
                      <a16:creationId xmlns:a16="http://schemas.microsoft.com/office/drawing/2014/main" id="{025A27A0-656B-4910-B5AE-26EF7308EB02}"/>
                    </a:ext>
                  </a:extLst>
                </p:cNvPr>
                <p:cNvPicPr>
                  <a:picLocks noChangeAspect="1" noChangeArrowheads="1"/>
                </p:cNvPicPr>
                <p:nvPr/>
              </p:nvPicPr>
              <p:blipFill>
                <a:blip r:embed="rId12" cstate="print"/>
                <a:srcRect/>
                <a:stretch>
                  <a:fillRect/>
                </a:stretch>
              </p:blipFill>
              <p:spPr bwMode="auto">
                <a:xfrm flipH="1">
                  <a:off x="8280" y="2376"/>
                  <a:ext cx="613" cy="708"/>
                </a:xfrm>
                <a:prstGeom prst="rect">
                  <a:avLst/>
                </a:prstGeom>
                <a:noFill/>
                <a:ln w="9525">
                  <a:noFill/>
                  <a:miter lim="800000"/>
                  <a:headEnd/>
                  <a:tailEnd/>
                </a:ln>
              </p:spPr>
            </p:pic>
            <p:sp>
              <p:nvSpPr>
                <p:cNvPr id="144" name="Text Box 131">
                  <a:extLst>
                    <a:ext uri="{FF2B5EF4-FFF2-40B4-BE49-F238E27FC236}">
                      <a16:creationId xmlns:a16="http://schemas.microsoft.com/office/drawing/2014/main" id="{93B73FC0-E542-4688-9BC0-99714339E84A}"/>
                    </a:ext>
                  </a:extLst>
                </p:cNvPr>
                <p:cNvSpPr txBox="1">
                  <a:spLocks noChangeArrowheads="1"/>
                </p:cNvSpPr>
                <p:nvPr/>
              </p:nvSpPr>
              <p:spPr bwMode="auto">
                <a:xfrm>
                  <a:off x="7999" y="1911"/>
                  <a:ext cx="1474" cy="367"/>
                </a:xfrm>
                <a:prstGeom prst="rect">
                  <a:avLst/>
                </a:prstGeom>
                <a:noFill/>
                <a:ln w="9525">
                  <a:noFill/>
                  <a:miter lim="800000"/>
                  <a:headEnd/>
                  <a:tailEnd/>
                </a:ln>
              </p:spPr>
              <p:txBody>
                <a:bodyPr lIns="0" tIns="0" rIns="0" bIns="0"/>
                <a:lstStyle/>
                <a:p>
                  <a:pPr algn="ctr" defTabSz="1219170">
                    <a:lnSpc>
                      <a:spcPct val="96000"/>
                    </a:lnSpc>
                    <a:defRPr/>
                  </a:pPr>
                  <a:r>
                    <a:rPr lang="zh-CN" altLang="en-US" sz="1600" b="1" kern="0" dirty="0">
                      <a:solidFill>
                        <a:prstClr val="black"/>
                      </a:solidFill>
                      <a:latin typeface="微软雅黑" panose="020B0503020204020204" pitchFamily="34" charset="-122"/>
                      <a:ea typeface="微软雅黑" panose="020B0503020204020204" pitchFamily="34" charset="-122"/>
                    </a:rPr>
                    <a:t>浏览器用户</a:t>
                  </a:r>
                  <a:endParaRPr lang="zh-CN" altLang="en-US" sz="4267" b="1" kern="0" dirty="0">
                    <a:solidFill>
                      <a:prstClr val="black"/>
                    </a:solidFill>
                    <a:latin typeface="微软雅黑" panose="020B0503020204020204" pitchFamily="34" charset="-122"/>
                    <a:ea typeface="微软雅黑" panose="020B0503020204020204" pitchFamily="34" charset="-122"/>
                  </a:endParaRPr>
                </a:p>
              </p:txBody>
            </p:sp>
            <p:sp>
              <p:nvSpPr>
                <p:cNvPr id="145" name="Line 132">
                  <a:extLst>
                    <a:ext uri="{FF2B5EF4-FFF2-40B4-BE49-F238E27FC236}">
                      <a16:creationId xmlns:a16="http://schemas.microsoft.com/office/drawing/2014/main" id="{3B7BBC9F-0C5B-417E-A20A-3EBBC62CF044}"/>
                    </a:ext>
                  </a:extLst>
                </p:cNvPr>
                <p:cNvSpPr>
                  <a:spLocks noChangeShapeType="1"/>
                </p:cNvSpPr>
                <p:nvPr/>
              </p:nvSpPr>
              <p:spPr bwMode="auto">
                <a:xfrm flipH="1" flipV="1">
                  <a:off x="7380" y="2532"/>
                  <a:ext cx="900" cy="156"/>
                </a:xfrm>
                <a:prstGeom prst="line">
                  <a:avLst/>
                </a:prstGeom>
                <a:noFill/>
                <a:ln w="9525">
                  <a:solidFill>
                    <a:srgbClr val="000000"/>
                  </a:solidFill>
                  <a:prstDash val="dash"/>
                  <a:round/>
                  <a:headEnd/>
                  <a:tailEnd/>
                </a:ln>
              </p:spPr>
              <p:txBody>
                <a:bodyPr/>
                <a:lstStyle/>
                <a:p>
                  <a:pPr defTabSz="1219170">
                    <a:defRPr/>
                  </a:pPr>
                  <a:endParaRPr lang="zh-CN" altLang="en-US" sz="2400" kern="0">
                    <a:solidFill>
                      <a:prstClr val="black"/>
                    </a:solidFill>
                  </a:endParaRPr>
                </a:p>
              </p:txBody>
            </p:sp>
            <p:sp>
              <p:nvSpPr>
                <p:cNvPr id="146" name="Text Box 133">
                  <a:extLst>
                    <a:ext uri="{FF2B5EF4-FFF2-40B4-BE49-F238E27FC236}">
                      <a16:creationId xmlns:a16="http://schemas.microsoft.com/office/drawing/2014/main" id="{D448A619-6849-4104-9794-B8C48AB1E233}"/>
                    </a:ext>
                  </a:extLst>
                </p:cNvPr>
                <p:cNvSpPr txBox="1">
                  <a:spLocks noChangeArrowheads="1"/>
                </p:cNvSpPr>
                <p:nvPr/>
              </p:nvSpPr>
              <p:spPr bwMode="auto">
                <a:xfrm>
                  <a:off x="6917" y="4116"/>
                  <a:ext cx="913" cy="386"/>
                </a:xfrm>
                <a:prstGeom prst="rect">
                  <a:avLst/>
                </a:prstGeom>
                <a:noFill/>
                <a:ln w="9525">
                  <a:noFill/>
                  <a:miter lim="800000"/>
                  <a:headEnd/>
                  <a:tailEnd/>
                </a:ln>
              </p:spPr>
              <p:txBody>
                <a:bodyPr lIns="0" tIns="0" rIns="0" bIns="0"/>
                <a:lstStyle/>
                <a:p>
                  <a:pPr algn="ctr" defTabSz="1219170">
                    <a:lnSpc>
                      <a:spcPct val="96000"/>
                    </a:lnSpc>
                    <a:defRPr/>
                  </a:pPr>
                  <a:r>
                    <a:rPr lang="zh-CN" altLang="en-US" sz="1600" b="1" kern="0" dirty="0">
                      <a:solidFill>
                        <a:srgbClr val="FF0000"/>
                      </a:solidFill>
                      <a:latin typeface="微软雅黑" panose="020B0503020204020204" pitchFamily="34" charset="-122"/>
                      <a:ea typeface="微软雅黑" panose="020B0503020204020204" pitchFamily="34" charset="-122"/>
                    </a:rPr>
                    <a:t>超链接</a:t>
                  </a:r>
                </a:p>
              </p:txBody>
            </p:sp>
            <p:sp>
              <p:nvSpPr>
                <p:cNvPr id="147" name="Line 134">
                  <a:extLst>
                    <a:ext uri="{FF2B5EF4-FFF2-40B4-BE49-F238E27FC236}">
                      <a16:creationId xmlns:a16="http://schemas.microsoft.com/office/drawing/2014/main" id="{97F671F3-C0F3-499B-BE23-9B7593D2388A}"/>
                    </a:ext>
                  </a:extLst>
                </p:cNvPr>
                <p:cNvSpPr>
                  <a:spLocks noChangeShapeType="1"/>
                </p:cNvSpPr>
                <p:nvPr/>
              </p:nvSpPr>
              <p:spPr bwMode="auto">
                <a:xfrm>
                  <a:off x="4680" y="4248"/>
                  <a:ext cx="1620" cy="156"/>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48" name="Line 135">
                  <a:extLst>
                    <a:ext uri="{FF2B5EF4-FFF2-40B4-BE49-F238E27FC236}">
                      <a16:creationId xmlns:a16="http://schemas.microsoft.com/office/drawing/2014/main" id="{08883F65-6171-423C-BFE8-461FA2CB2873}"/>
                    </a:ext>
                  </a:extLst>
                </p:cNvPr>
                <p:cNvSpPr>
                  <a:spLocks noChangeShapeType="1"/>
                </p:cNvSpPr>
                <p:nvPr/>
              </p:nvSpPr>
              <p:spPr bwMode="auto">
                <a:xfrm>
                  <a:off x="3960" y="3312"/>
                  <a:ext cx="1260" cy="468"/>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49" name="Line 136">
                  <a:extLst>
                    <a:ext uri="{FF2B5EF4-FFF2-40B4-BE49-F238E27FC236}">
                      <a16:creationId xmlns:a16="http://schemas.microsoft.com/office/drawing/2014/main" id="{56F9F06E-4927-419B-B7D6-AFBE2AC33F93}"/>
                    </a:ext>
                  </a:extLst>
                </p:cNvPr>
                <p:cNvSpPr>
                  <a:spLocks noChangeShapeType="1"/>
                </p:cNvSpPr>
                <p:nvPr/>
              </p:nvSpPr>
              <p:spPr bwMode="auto">
                <a:xfrm flipH="1">
                  <a:off x="6660" y="2688"/>
                  <a:ext cx="360" cy="1404"/>
                </a:xfrm>
                <a:prstGeom prst="line">
                  <a:avLst/>
                </a:prstGeom>
                <a:noFill/>
                <a:ln w="9525">
                  <a:solidFill>
                    <a:srgbClr val="000000"/>
                  </a:solidFill>
                  <a:prstDash val="lgDash"/>
                  <a:round/>
                  <a:headEnd/>
                  <a:tailEnd/>
                </a:ln>
              </p:spPr>
              <p:txBody>
                <a:bodyPr/>
                <a:lstStyle/>
                <a:p>
                  <a:pPr defTabSz="1219170">
                    <a:defRPr/>
                  </a:pPr>
                  <a:endParaRPr lang="zh-CN" altLang="en-US" sz="2400" kern="0">
                    <a:solidFill>
                      <a:prstClr val="black"/>
                    </a:solidFill>
                  </a:endParaRPr>
                </a:p>
              </p:txBody>
            </p:sp>
            <p:sp>
              <p:nvSpPr>
                <p:cNvPr id="150" name="Text Box 133">
                  <a:extLst>
                    <a:ext uri="{FF2B5EF4-FFF2-40B4-BE49-F238E27FC236}">
                      <a16:creationId xmlns:a16="http://schemas.microsoft.com/office/drawing/2014/main" id="{5EDDF8F4-2411-4282-AB86-283C7BECA56A}"/>
                    </a:ext>
                  </a:extLst>
                </p:cNvPr>
                <p:cNvSpPr txBox="1">
                  <a:spLocks noChangeArrowheads="1"/>
                </p:cNvSpPr>
                <p:nvPr/>
              </p:nvSpPr>
              <p:spPr bwMode="auto">
                <a:xfrm>
                  <a:off x="6817" y="7825"/>
                  <a:ext cx="1103" cy="397"/>
                </a:xfrm>
                <a:prstGeom prst="rect">
                  <a:avLst/>
                </a:prstGeom>
                <a:noFill/>
                <a:ln w="9525">
                  <a:noFill/>
                  <a:miter lim="800000"/>
                  <a:headEnd/>
                  <a:tailEnd/>
                </a:ln>
              </p:spPr>
              <p:txBody>
                <a:bodyPr lIns="0" tIns="0" rIns="0" bIns="0"/>
                <a:lstStyle/>
                <a:p>
                  <a:pPr algn="ctr" defTabSz="1219170">
                    <a:lnSpc>
                      <a:spcPct val="96000"/>
                    </a:lnSpc>
                    <a:defRPr/>
                  </a:pPr>
                  <a:r>
                    <a:rPr lang="zh-CN" altLang="en-US" sz="1600" b="1" kern="0" dirty="0">
                      <a:solidFill>
                        <a:srgbClr val="FF0000"/>
                      </a:solidFill>
                      <a:latin typeface="微软雅黑" panose="020B0503020204020204" pitchFamily="34" charset="-122"/>
                      <a:ea typeface="微软雅黑" panose="020B0503020204020204" pitchFamily="34" charset="-122"/>
                    </a:rPr>
                    <a:t>逻辑连接</a:t>
                  </a:r>
                </a:p>
              </p:txBody>
            </p:sp>
            <p:sp>
              <p:nvSpPr>
                <p:cNvPr id="151" name="Text Box 133">
                  <a:extLst>
                    <a:ext uri="{FF2B5EF4-FFF2-40B4-BE49-F238E27FC236}">
                      <a16:creationId xmlns:a16="http://schemas.microsoft.com/office/drawing/2014/main" id="{359C6BAE-003D-48DB-80FF-FE985D184D3C}"/>
                    </a:ext>
                  </a:extLst>
                </p:cNvPr>
                <p:cNvSpPr txBox="1">
                  <a:spLocks noChangeArrowheads="1"/>
                </p:cNvSpPr>
                <p:nvPr/>
              </p:nvSpPr>
              <p:spPr bwMode="auto">
                <a:xfrm>
                  <a:off x="7041" y="11381"/>
                  <a:ext cx="1103" cy="397"/>
                </a:xfrm>
                <a:prstGeom prst="rect">
                  <a:avLst/>
                </a:prstGeom>
                <a:noFill/>
                <a:ln w="9525">
                  <a:noFill/>
                  <a:miter lim="800000"/>
                  <a:headEnd/>
                  <a:tailEnd/>
                </a:ln>
              </p:spPr>
              <p:txBody>
                <a:bodyPr lIns="0" tIns="0" rIns="0" bIns="0"/>
                <a:lstStyle/>
                <a:p>
                  <a:pPr algn="ctr" defTabSz="1219170">
                    <a:lnSpc>
                      <a:spcPct val="96000"/>
                    </a:lnSpc>
                    <a:defRPr/>
                  </a:pPr>
                  <a:r>
                    <a:rPr lang="zh-CN" altLang="en-US" sz="1600" b="1" kern="0" dirty="0">
                      <a:solidFill>
                        <a:srgbClr val="FF0000"/>
                      </a:solidFill>
                      <a:latin typeface="微软雅黑" panose="020B0503020204020204" pitchFamily="34" charset="-122"/>
                      <a:ea typeface="微软雅黑" panose="020B0503020204020204" pitchFamily="34" charset="-122"/>
                    </a:rPr>
                    <a:t>物理连接</a:t>
                  </a:r>
                </a:p>
              </p:txBody>
            </p:sp>
          </p:grpSp>
          <p:pic>
            <p:nvPicPr>
              <p:cNvPr id="16" name="Picture 137" descr="输出向导-1">
                <a:extLst>
                  <a:ext uri="{FF2B5EF4-FFF2-40B4-BE49-F238E27FC236}">
                    <a16:creationId xmlns:a16="http://schemas.microsoft.com/office/drawing/2014/main" id="{6F495172-DC0E-4597-ADFF-C9B453B94F30}"/>
                  </a:ext>
                </a:extLst>
              </p:cNvPr>
              <p:cNvPicPr>
                <a:picLocks noChangeAspect="1" noChangeArrowheads="1"/>
              </p:cNvPicPr>
              <p:nvPr/>
            </p:nvPicPr>
            <p:blipFill>
              <a:blip r:embed="rId15" cstate="print"/>
              <a:srcRect/>
              <a:stretch>
                <a:fillRect/>
              </a:stretch>
            </p:blipFill>
            <p:spPr bwMode="auto">
              <a:xfrm>
                <a:off x="4002" y="6744"/>
                <a:ext cx="333" cy="387"/>
              </a:xfrm>
              <a:prstGeom prst="rect">
                <a:avLst/>
              </a:prstGeom>
              <a:noFill/>
              <a:ln w="9525">
                <a:noFill/>
                <a:miter lim="800000"/>
                <a:headEnd/>
                <a:tailEnd/>
              </a:ln>
            </p:spPr>
          </p:pic>
          <p:pic>
            <p:nvPicPr>
              <p:cNvPr id="18" name="Picture 138" descr="输出向导-1">
                <a:extLst>
                  <a:ext uri="{FF2B5EF4-FFF2-40B4-BE49-F238E27FC236}">
                    <a16:creationId xmlns:a16="http://schemas.microsoft.com/office/drawing/2014/main" id="{C2EE6BDE-FE11-444A-81CC-6BCA8A0EA00F}"/>
                  </a:ext>
                </a:extLst>
              </p:cNvPr>
              <p:cNvPicPr>
                <a:picLocks noChangeAspect="1" noChangeArrowheads="1"/>
              </p:cNvPicPr>
              <p:nvPr/>
            </p:nvPicPr>
            <p:blipFill>
              <a:blip r:embed="rId15" cstate="print"/>
              <a:srcRect/>
              <a:stretch>
                <a:fillRect/>
              </a:stretch>
            </p:blipFill>
            <p:spPr bwMode="auto">
              <a:xfrm>
                <a:off x="4737" y="7680"/>
                <a:ext cx="333" cy="387"/>
              </a:xfrm>
              <a:prstGeom prst="rect">
                <a:avLst/>
              </a:prstGeom>
              <a:noFill/>
              <a:ln w="9525">
                <a:noFill/>
                <a:miter lim="800000"/>
                <a:headEnd/>
                <a:tailEnd/>
              </a:ln>
            </p:spPr>
          </p:pic>
          <p:pic>
            <p:nvPicPr>
              <p:cNvPr id="19" name="Picture 139" descr="输出向导-1">
                <a:extLst>
                  <a:ext uri="{FF2B5EF4-FFF2-40B4-BE49-F238E27FC236}">
                    <a16:creationId xmlns:a16="http://schemas.microsoft.com/office/drawing/2014/main" id="{3AA1BFFB-23EB-4C5F-9D3A-9A5D074F21E3}"/>
                  </a:ext>
                </a:extLst>
              </p:cNvPr>
              <p:cNvPicPr>
                <a:picLocks noChangeAspect="1" noChangeArrowheads="1"/>
              </p:cNvPicPr>
              <p:nvPr/>
            </p:nvPicPr>
            <p:blipFill>
              <a:blip r:embed="rId15" cstate="print"/>
              <a:srcRect/>
              <a:stretch>
                <a:fillRect/>
              </a:stretch>
            </p:blipFill>
            <p:spPr bwMode="auto">
              <a:xfrm>
                <a:off x="5262" y="6432"/>
                <a:ext cx="333" cy="387"/>
              </a:xfrm>
              <a:prstGeom prst="rect">
                <a:avLst/>
              </a:prstGeom>
              <a:noFill/>
              <a:ln w="9525">
                <a:noFill/>
                <a:miter lim="800000"/>
                <a:headEnd/>
                <a:tailEnd/>
              </a:ln>
            </p:spPr>
          </p:pic>
          <p:pic>
            <p:nvPicPr>
              <p:cNvPr id="20" name="Picture 140" descr="输出向导-1">
                <a:extLst>
                  <a:ext uri="{FF2B5EF4-FFF2-40B4-BE49-F238E27FC236}">
                    <a16:creationId xmlns:a16="http://schemas.microsoft.com/office/drawing/2014/main" id="{B088BC7E-DEA4-4721-B7D5-96F92FD9009B}"/>
                  </a:ext>
                </a:extLst>
              </p:cNvPr>
              <p:cNvPicPr>
                <a:picLocks noChangeAspect="1" noChangeArrowheads="1"/>
              </p:cNvPicPr>
              <p:nvPr/>
            </p:nvPicPr>
            <p:blipFill>
              <a:blip r:embed="rId15" cstate="print"/>
              <a:srcRect/>
              <a:stretch>
                <a:fillRect/>
              </a:stretch>
            </p:blipFill>
            <p:spPr bwMode="auto">
              <a:xfrm>
                <a:off x="5682" y="7524"/>
                <a:ext cx="333" cy="387"/>
              </a:xfrm>
              <a:prstGeom prst="rect">
                <a:avLst/>
              </a:prstGeom>
              <a:noFill/>
              <a:ln w="9525">
                <a:noFill/>
                <a:miter lim="800000"/>
                <a:headEnd/>
                <a:tailEnd/>
              </a:ln>
            </p:spPr>
          </p:pic>
          <p:pic>
            <p:nvPicPr>
              <p:cNvPr id="21" name="Picture 141" descr="输出向导-1">
                <a:extLst>
                  <a:ext uri="{FF2B5EF4-FFF2-40B4-BE49-F238E27FC236}">
                    <a16:creationId xmlns:a16="http://schemas.microsoft.com/office/drawing/2014/main" id="{47902C3B-1144-4433-A7BB-2CF3B21EB30F}"/>
                  </a:ext>
                </a:extLst>
              </p:cNvPr>
              <p:cNvPicPr>
                <a:picLocks noChangeAspect="1" noChangeArrowheads="1"/>
              </p:cNvPicPr>
              <p:nvPr/>
            </p:nvPicPr>
            <p:blipFill>
              <a:blip r:embed="rId15" cstate="print"/>
              <a:srcRect/>
              <a:stretch>
                <a:fillRect/>
              </a:stretch>
            </p:blipFill>
            <p:spPr bwMode="auto">
              <a:xfrm>
                <a:off x="6732" y="7836"/>
                <a:ext cx="333" cy="387"/>
              </a:xfrm>
              <a:prstGeom prst="rect">
                <a:avLst/>
              </a:prstGeom>
              <a:noFill/>
              <a:ln w="9525">
                <a:noFill/>
                <a:miter lim="800000"/>
                <a:headEnd/>
                <a:tailEnd/>
              </a:ln>
            </p:spPr>
          </p:pic>
          <p:pic>
            <p:nvPicPr>
              <p:cNvPr id="22" name="Picture 142" descr="输出向导-1">
                <a:extLst>
                  <a:ext uri="{FF2B5EF4-FFF2-40B4-BE49-F238E27FC236}">
                    <a16:creationId xmlns:a16="http://schemas.microsoft.com/office/drawing/2014/main" id="{7DD97F1C-E46B-4B85-AA9B-EA0836786D2D}"/>
                  </a:ext>
                </a:extLst>
              </p:cNvPr>
              <p:cNvPicPr>
                <a:picLocks noChangeAspect="1" noChangeArrowheads="1"/>
              </p:cNvPicPr>
              <p:nvPr/>
            </p:nvPicPr>
            <p:blipFill>
              <a:blip r:embed="rId15" cstate="print"/>
              <a:srcRect/>
              <a:stretch>
                <a:fillRect/>
              </a:stretch>
            </p:blipFill>
            <p:spPr bwMode="auto">
              <a:xfrm>
                <a:off x="6207" y="5964"/>
                <a:ext cx="333" cy="387"/>
              </a:xfrm>
              <a:prstGeom prst="rect">
                <a:avLst/>
              </a:prstGeom>
              <a:noFill/>
              <a:ln w="9525">
                <a:noFill/>
                <a:miter lim="800000"/>
                <a:headEnd/>
                <a:tailEnd/>
              </a:ln>
            </p:spPr>
          </p:pic>
          <p:pic>
            <p:nvPicPr>
              <p:cNvPr id="23" name="Picture 143" descr="输出向导-1">
                <a:extLst>
                  <a:ext uri="{FF2B5EF4-FFF2-40B4-BE49-F238E27FC236}">
                    <a16:creationId xmlns:a16="http://schemas.microsoft.com/office/drawing/2014/main" id="{E803F8E8-D446-4589-89D7-58C0B7F3A22E}"/>
                  </a:ext>
                </a:extLst>
              </p:cNvPr>
              <p:cNvPicPr>
                <a:picLocks noChangeAspect="1" noChangeArrowheads="1"/>
              </p:cNvPicPr>
              <p:nvPr/>
            </p:nvPicPr>
            <p:blipFill>
              <a:blip r:embed="rId15" cstate="print"/>
              <a:srcRect/>
              <a:stretch>
                <a:fillRect/>
              </a:stretch>
            </p:blipFill>
            <p:spPr bwMode="auto">
              <a:xfrm>
                <a:off x="7467" y="5964"/>
                <a:ext cx="333" cy="387"/>
              </a:xfrm>
              <a:prstGeom prst="rect">
                <a:avLst/>
              </a:prstGeom>
              <a:noFill/>
              <a:ln w="9525">
                <a:noFill/>
                <a:miter lim="800000"/>
                <a:headEnd/>
                <a:tailEnd/>
              </a:ln>
            </p:spPr>
          </p:pic>
          <p:pic>
            <p:nvPicPr>
              <p:cNvPr id="24" name="Picture 144" descr="输出向导-1">
                <a:extLst>
                  <a:ext uri="{FF2B5EF4-FFF2-40B4-BE49-F238E27FC236}">
                    <a16:creationId xmlns:a16="http://schemas.microsoft.com/office/drawing/2014/main" id="{1CFF194C-5372-4F25-9331-CC801E102B9E}"/>
                  </a:ext>
                </a:extLst>
              </p:cNvPr>
              <p:cNvPicPr>
                <a:picLocks noChangeAspect="1" noChangeArrowheads="1"/>
              </p:cNvPicPr>
              <p:nvPr/>
            </p:nvPicPr>
            <p:blipFill>
              <a:blip r:embed="rId15" cstate="print"/>
              <a:srcRect/>
              <a:stretch>
                <a:fillRect/>
              </a:stretch>
            </p:blipFill>
            <p:spPr bwMode="auto">
              <a:xfrm>
                <a:off x="7782" y="7212"/>
                <a:ext cx="333" cy="387"/>
              </a:xfrm>
              <a:prstGeom prst="rect">
                <a:avLst/>
              </a:prstGeom>
              <a:noFill/>
              <a:ln w="9525">
                <a:noFill/>
                <a:miter lim="800000"/>
                <a:headEnd/>
                <a:tailEnd/>
              </a:ln>
            </p:spPr>
          </p:pic>
        </p:grpSp>
      </p:grpSp>
    </p:spTree>
    <p:custDataLst>
      <p:tags r:id="rId1"/>
    </p:custDataLst>
    <p:extLst>
      <p:ext uri="{BB962C8B-B14F-4D97-AF65-F5344CB8AC3E}">
        <p14:creationId xmlns:p14="http://schemas.microsoft.com/office/powerpoint/2010/main" val="42821579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相关概念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内容占位符 2">
            <a:extLst>
              <a:ext uri="{FF2B5EF4-FFF2-40B4-BE49-F238E27FC236}">
                <a16:creationId xmlns:a16="http://schemas.microsoft.com/office/drawing/2014/main" id="{C4A8BCB7-05BE-48FE-BA02-487D6D49E687}"/>
              </a:ext>
            </a:extLst>
          </p:cNvPr>
          <p:cNvSpPr txBox="1">
            <a:spLocks/>
          </p:cNvSpPr>
          <p:nvPr/>
        </p:nvSpPr>
        <p:spPr>
          <a:xfrm>
            <a:off x="609600" y="942988"/>
            <a:ext cx="10972800" cy="534006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10000"/>
              </a:lnSpc>
              <a:spcBef>
                <a:spcPts val="800"/>
              </a:spcBef>
            </a:pPr>
            <a:r>
              <a:rPr lang="zh-CN" altLang="en-US" sz="2400" b="1" dirty="0">
                <a:solidFill>
                  <a:srgbClr val="C00000"/>
                </a:solidFill>
                <a:latin typeface="微软雅黑" panose="020B0503020204020204" pitchFamily="34" charset="-122"/>
                <a:ea typeface="微软雅黑" panose="020B0503020204020204" pitchFamily="34" charset="-122"/>
              </a:rPr>
              <a:t>浏览器（</a:t>
            </a:r>
            <a:r>
              <a:rPr lang="en-US" altLang="zh-CN" sz="2400" b="1" dirty="0">
                <a:solidFill>
                  <a:srgbClr val="C00000"/>
                </a:solidFill>
                <a:latin typeface="微软雅黑" panose="020B0503020204020204" pitchFamily="34" charset="-122"/>
                <a:ea typeface="微软雅黑" panose="020B0503020204020204" pitchFamily="34" charset="-122"/>
              </a:rPr>
              <a:t>Browser</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浏览器是最经常使用到的</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客户端程序，它可以从</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服务器通过</a:t>
            </a:r>
            <a:r>
              <a:rPr lang="en-US" altLang="zh-CN" sz="2400" b="1" dirty="0">
                <a:latin typeface="微软雅黑" panose="020B0503020204020204" pitchFamily="34" charset="-122"/>
                <a:ea typeface="微软雅黑" panose="020B0503020204020204" pitchFamily="34" charset="-122"/>
              </a:rPr>
              <a:t>HTTP</a:t>
            </a:r>
            <a:r>
              <a:rPr lang="zh-CN" altLang="en-US" sz="2400" b="1" dirty="0">
                <a:latin typeface="微软雅黑" panose="020B0503020204020204" pitchFamily="34" charset="-122"/>
                <a:ea typeface="微软雅黑" panose="020B0503020204020204" pitchFamily="34" charset="-122"/>
              </a:rPr>
              <a:t>协议获取网页并显示其内容，并让用户与网页进行交互。</a:t>
            </a:r>
            <a:endParaRPr lang="en-US" altLang="zh-CN" sz="2400" b="1" dirty="0">
              <a:latin typeface="微软雅黑" panose="020B0503020204020204" pitchFamily="34" charset="-122"/>
              <a:ea typeface="微软雅黑" panose="020B0503020204020204" pitchFamily="34" charset="-122"/>
            </a:endParaRPr>
          </a:p>
          <a:p>
            <a:pPr lvl="1">
              <a:lnSpc>
                <a:spcPct val="110000"/>
              </a:lnSpc>
              <a:spcBef>
                <a:spcPts val="800"/>
              </a:spcBef>
            </a:pPr>
            <a:r>
              <a:rPr lang="zh-CN" altLang="en-US" sz="2400" b="1" dirty="0">
                <a:latin typeface="微软雅黑" panose="020B0503020204020204" pitchFamily="34" charset="-122"/>
                <a:ea typeface="微软雅黑" panose="020B0503020204020204" pitchFamily="34" charset="-122"/>
              </a:rPr>
              <a:t>常见的浏览器有</a:t>
            </a:r>
            <a:r>
              <a:rPr lang="en-US" altLang="zh-CN" sz="2400" b="1" dirty="0">
                <a:latin typeface="微软雅黑" panose="020B0503020204020204" pitchFamily="34" charset="-122"/>
                <a:ea typeface="微软雅黑" panose="020B0503020204020204" pitchFamily="34" charset="-122"/>
              </a:rPr>
              <a:t>IE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Firefox</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Chrome</a:t>
            </a:r>
            <a:r>
              <a:rPr lang="zh-CN" altLang="en-US" sz="2400" b="1" dirty="0">
                <a:latin typeface="微软雅黑" panose="020B0503020204020204" pitchFamily="34" charset="-122"/>
                <a:ea typeface="微软雅黑" panose="020B0503020204020204" pitchFamily="34" charset="-122"/>
              </a:rPr>
              <a:t>等。</a:t>
            </a:r>
            <a:endParaRPr lang="en-US" altLang="zh-CN" sz="2400" b="1" dirty="0">
              <a:latin typeface="微软雅黑" panose="020B0503020204020204" pitchFamily="34" charset="-122"/>
              <a:ea typeface="微软雅黑" panose="020B0503020204020204" pitchFamily="34" charset="-122"/>
            </a:endParaRPr>
          </a:p>
          <a:p>
            <a:pPr>
              <a:lnSpc>
                <a:spcPct val="110000"/>
              </a:lnSpc>
              <a:spcBef>
                <a:spcPts val="800"/>
              </a:spcBef>
            </a:pPr>
            <a:r>
              <a:rPr lang="en-US" altLang="zh-CN" sz="2400" b="1" dirty="0">
                <a:solidFill>
                  <a:srgbClr val="C00000"/>
                </a:solidFill>
                <a:latin typeface="微软雅黑" panose="020B0503020204020204" pitchFamily="34" charset="-122"/>
                <a:ea typeface="微软雅黑" panose="020B0503020204020204" pitchFamily="34" charset="-122"/>
              </a:rPr>
              <a:t>Web</a:t>
            </a:r>
            <a:r>
              <a:rPr lang="zh-CN" altLang="en-US" sz="2400" b="1" dirty="0">
                <a:solidFill>
                  <a:srgbClr val="C00000"/>
                </a:solidFill>
                <a:latin typeface="微软雅黑" panose="020B0503020204020204" pitchFamily="34" charset="-122"/>
                <a:ea typeface="微软雅黑" panose="020B0503020204020204" pitchFamily="34" charset="-122"/>
              </a:rPr>
              <a:t>服务器（</a:t>
            </a:r>
            <a:r>
              <a:rPr lang="en-US" altLang="zh-CN" sz="2400" b="1" dirty="0">
                <a:solidFill>
                  <a:srgbClr val="C00000"/>
                </a:solidFill>
                <a:latin typeface="微软雅黑" panose="020B0503020204020204" pitchFamily="34" charset="-122"/>
                <a:ea typeface="微软雅黑" panose="020B0503020204020204" pitchFamily="34" charset="-122"/>
              </a:rPr>
              <a:t>Web Server</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是存储</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页面并向浏览器提供</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浏览服务的软硬件系统。</a:t>
            </a:r>
            <a:endParaRPr lang="en-US" altLang="zh-CN" sz="2400" b="1" dirty="0">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常见的</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服务器平台有</a:t>
            </a:r>
            <a:r>
              <a:rPr lang="en-US" altLang="zh-CN" sz="2400" b="1" dirty="0">
                <a:latin typeface="微软雅黑" panose="020B0503020204020204" pitchFamily="34" charset="-122"/>
                <a:ea typeface="微软雅黑" panose="020B0503020204020204" pitchFamily="34" charset="-122"/>
              </a:rPr>
              <a:t>Apache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IIS</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WebSphere</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IIS</a:t>
            </a:r>
            <a:r>
              <a:rPr lang="zh-CN" altLang="en-US" sz="2400" b="1" dirty="0">
                <a:latin typeface="微软雅黑" panose="020B0503020204020204" pitchFamily="34" charset="-122"/>
                <a:ea typeface="微软雅黑" panose="020B0503020204020204" pitchFamily="34" charset="-122"/>
              </a:rPr>
              <a:t>等。</a:t>
            </a:r>
            <a:endParaRPr lang="en-US" altLang="zh-CN" sz="2400" b="1" dirty="0">
              <a:latin typeface="微软雅黑" panose="020B0503020204020204" pitchFamily="34" charset="-122"/>
              <a:ea typeface="微软雅黑" panose="020B0503020204020204" pitchFamily="34" charset="-122"/>
            </a:endParaRPr>
          </a:p>
          <a:p>
            <a:pPr>
              <a:lnSpc>
                <a:spcPct val="110000"/>
              </a:lnSpc>
              <a:spcBef>
                <a:spcPts val="800"/>
              </a:spcBef>
            </a:pPr>
            <a:r>
              <a:rPr lang="en-US" altLang="zh-CN" sz="2400" b="1" dirty="0">
                <a:solidFill>
                  <a:srgbClr val="C00000"/>
                </a:solidFill>
                <a:latin typeface="微软雅黑" panose="020B0503020204020204" pitchFamily="34" charset="-122"/>
                <a:ea typeface="微软雅黑" panose="020B0503020204020204" pitchFamily="34" charset="-122"/>
              </a:rPr>
              <a:t>HTTP</a:t>
            </a:r>
            <a:r>
              <a:rPr lang="zh-CN" altLang="en-US" sz="2400" b="1" dirty="0">
                <a:solidFill>
                  <a:srgbClr val="C00000"/>
                </a:solidFill>
                <a:latin typeface="微软雅黑" panose="020B0503020204020204" pitchFamily="34" charset="-122"/>
                <a:ea typeface="微软雅黑" panose="020B0503020204020204" pitchFamily="34" charset="-122"/>
              </a:rPr>
              <a:t>协议（</a:t>
            </a:r>
            <a:r>
              <a:rPr lang="en-US" altLang="zh-CN" sz="2400" b="1" dirty="0">
                <a:solidFill>
                  <a:srgbClr val="C00000"/>
                </a:solidFill>
                <a:latin typeface="微软雅黑" panose="020B0503020204020204" pitchFamily="34" charset="-122"/>
                <a:ea typeface="微软雅黑" panose="020B0503020204020204" pitchFamily="34" charset="-122"/>
              </a:rPr>
              <a:t>Hypertext Transfer Protocol</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10000"/>
              </a:lnSpc>
              <a:spcBef>
                <a:spcPts val="800"/>
              </a:spcBef>
            </a:pPr>
            <a:r>
              <a:rPr lang="zh-CN" altLang="en-US" sz="2400" b="1" dirty="0">
                <a:latin typeface="微软雅黑" panose="020B0503020204020204" pitchFamily="34" charset="-122"/>
                <a:ea typeface="微软雅黑" panose="020B0503020204020204" pitchFamily="34" charset="-122"/>
              </a:rPr>
              <a:t>是在</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服务器和浏览器之间传输网页的通信协议。</a:t>
            </a:r>
            <a:endParaRPr lang="en-US" altLang="zh-CN" sz="2400" b="1" dirty="0">
              <a:latin typeface="微软雅黑" panose="020B0503020204020204" pitchFamily="34" charset="-122"/>
              <a:ea typeface="微软雅黑" panose="020B0503020204020204" pitchFamily="34" charset="-122"/>
            </a:endParaRPr>
          </a:p>
          <a:p>
            <a:pPr lvl="1">
              <a:lnSpc>
                <a:spcPct val="110000"/>
              </a:lnSpc>
              <a:spcBef>
                <a:spcPts val="800"/>
              </a:spcBef>
            </a:pPr>
            <a:r>
              <a:rPr lang="zh-CN" altLang="en-US" sz="2400" b="1" dirty="0">
                <a:latin typeface="微软雅黑" panose="020B0503020204020204" pitchFamily="34" charset="-122"/>
                <a:ea typeface="微软雅黑" panose="020B0503020204020204" pitchFamily="34" charset="-122"/>
              </a:rPr>
              <a:t>基于传输层的</a:t>
            </a:r>
            <a:r>
              <a:rPr lang="en-US" altLang="zh-CN" sz="2400" b="1" dirty="0">
                <a:latin typeface="微软雅黑" panose="020B0503020204020204" pitchFamily="34" charset="-122"/>
                <a:ea typeface="微软雅黑" panose="020B0503020204020204" pitchFamily="34" charset="-122"/>
              </a:rPr>
              <a:t>TCP</a:t>
            </a:r>
            <a:r>
              <a:rPr lang="zh-CN" altLang="en-US" sz="2400" b="1" dirty="0">
                <a:latin typeface="微软雅黑" panose="020B0503020204020204" pitchFamily="34" charset="-122"/>
                <a:ea typeface="微软雅黑" panose="020B0503020204020204" pitchFamily="34" charset="-122"/>
              </a:rPr>
              <a:t>协议，默认端口号</a:t>
            </a:r>
            <a:r>
              <a:rPr lang="en-US" altLang="zh-CN" sz="2400" b="1" dirty="0">
                <a:latin typeface="微软雅黑" panose="020B0503020204020204" pitchFamily="34" charset="-122"/>
                <a:ea typeface="微软雅黑" panose="020B0503020204020204" pitchFamily="34" charset="-122"/>
              </a:rPr>
              <a:t>80</a:t>
            </a:r>
          </a:p>
          <a:p>
            <a:endParaRPr lang="zh-CN" altLang="en-US" sz="24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13468854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up)">
                                      <p:cBhvr>
                                        <p:cTn id="10" dur="500"/>
                                        <p:tgtEl>
                                          <p:spTgt spid="11">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wipe(up)">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wipe(up)">
                                      <p:cBhvr>
                                        <p:cTn id="18" dur="500"/>
                                        <p:tgtEl>
                                          <p:spTgt spid="11">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wipe(up)">
                                      <p:cBhvr>
                                        <p:cTn id="21" dur="500"/>
                                        <p:tgtEl>
                                          <p:spTgt spid="11">
                                            <p:txEl>
                                              <p:pRg st="4" end="4"/>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wipe(up)">
                                      <p:cBhvr>
                                        <p:cTn id="24" dur="500"/>
                                        <p:tgtEl>
                                          <p:spTgt spid="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Effect transition="in" filter="wipe(up)">
                                      <p:cBhvr>
                                        <p:cTn id="29" dur="500"/>
                                        <p:tgtEl>
                                          <p:spTgt spid="11">
                                            <p:txEl>
                                              <p:pRg st="6" end="6"/>
                                            </p:txEl>
                                          </p:spTgt>
                                        </p:tgtEl>
                                      </p:cBhvr>
                                    </p:animEffect>
                                  </p:childTnLst>
                                </p:cTn>
                              </p:par>
                              <p:par>
                                <p:cTn id="30" presetID="22" presetClass="entr" presetSubtype="1" fill="hold" nodeType="with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animEffect transition="in" filter="wipe(up)">
                                      <p:cBhvr>
                                        <p:cTn id="32" dur="500"/>
                                        <p:tgtEl>
                                          <p:spTgt spid="11">
                                            <p:txEl>
                                              <p:pRg st="7" end="7"/>
                                            </p:txEl>
                                          </p:spTgt>
                                        </p:tgtEl>
                                      </p:cBhvr>
                                    </p:animEffect>
                                  </p:childTnLst>
                                </p:cTn>
                              </p:par>
                              <p:par>
                                <p:cTn id="33" presetID="22" presetClass="entr" presetSubtype="1" fill="hold" nodeType="with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animEffect transition="in" filter="wipe(up)">
                                      <p:cBhvr>
                                        <p:cTn id="35"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相关概念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a:extLst>
              <a:ext uri="{FF2B5EF4-FFF2-40B4-BE49-F238E27FC236}">
                <a16:creationId xmlns:a16="http://schemas.microsoft.com/office/drawing/2014/main" id="{7FF3140F-2991-48A2-8D5A-8CFEE06C99C0}"/>
              </a:ext>
            </a:extLst>
          </p:cNvPr>
          <p:cNvSpPr txBox="1">
            <a:spLocks/>
          </p:cNvSpPr>
          <p:nvPr/>
        </p:nvSpPr>
        <p:spPr>
          <a:xfrm>
            <a:off x="684795" y="813131"/>
            <a:ext cx="10862997" cy="53232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800"/>
              </a:spcBef>
            </a:pPr>
            <a:r>
              <a:rPr lang="zh-CN" altLang="en-US" sz="2400" b="1" dirty="0">
                <a:solidFill>
                  <a:srgbClr val="C00000"/>
                </a:solidFill>
                <a:latin typeface="微软雅黑" panose="020B0503020204020204" pitchFamily="34" charset="-122"/>
                <a:ea typeface="微软雅黑" panose="020B0503020204020204" pitchFamily="34" charset="-122"/>
              </a:rPr>
              <a:t>统一资源定位符 （</a:t>
            </a:r>
            <a:r>
              <a:rPr lang="en-US" altLang="zh-CN" sz="2400" b="1" dirty="0">
                <a:solidFill>
                  <a:srgbClr val="C00000"/>
                </a:solidFill>
                <a:latin typeface="微软雅黑" panose="020B0503020204020204" pitchFamily="34" charset="-122"/>
                <a:ea typeface="微软雅黑" panose="020B0503020204020204" pitchFamily="34" charset="-122"/>
              </a:rPr>
              <a:t>Universal Resource Locator</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URL</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spcBef>
                <a:spcPts val="800"/>
              </a:spcBef>
            </a:pPr>
            <a:r>
              <a:rPr lang="zh-CN" altLang="en-US" sz="2400" b="1" dirty="0">
                <a:latin typeface="微软雅黑" panose="020B0503020204020204" pitchFamily="34" charset="-122"/>
                <a:ea typeface="微软雅黑" panose="020B0503020204020204" pitchFamily="34" charset="-122"/>
              </a:rPr>
              <a:t>用于描述因特网中资源的位置和访问资源的方法。一般格式为：</a:t>
            </a:r>
          </a:p>
          <a:p>
            <a:pPr marL="524920" lvl="1" indent="0">
              <a:spcBef>
                <a:spcPts val="800"/>
              </a:spcBef>
              <a:buNone/>
            </a:pPr>
            <a:r>
              <a:rPr lang="en-US" altLang="zh-CN" sz="2400" b="1" dirty="0">
                <a:solidFill>
                  <a:srgbClr val="C00000"/>
                </a:solidFill>
                <a:latin typeface="微软雅黑" panose="020B0503020204020204" pitchFamily="34" charset="-122"/>
                <a:ea typeface="微软雅黑" panose="020B0503020204020204" pitchFamily="34" charset="-122"/>
              </a:rPr>
              <a:t>    HTTP</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 &lt;</a:t>
            </a:r>
            <a:r>
              <a:rPr lang="zh-CN" altLang="en-US" sz="2400" b="1" dirty="0">
                <a:solidFill>
                  <a:srgbClr val="C00000"/>
                </a:solidFill>
                <a:latin typeface="微软雅黑" panose="020B0503020204020204" pitchFamily="34" charset="-122"/>
                <a:ea typeface="微软雅黑" panose="020B0503020204020204" pitchFamily="34" charset="-122"/>
              </a:rPr>
              <a:t>主机</a:t>
            </a:r>
            <a:r>
              <a:rPr lang="en-US" altLang="zh-CN" sz="2400" b="1" dirty="0">
                <a:solidFill>
                  <a:srgbClr val="C00000"/>
                </a:solidFill>
                <a:latin typeface="微软雅黑" panose="020B0503020204020204" pitchFamily="34" charset="-122"/>
                <a:ea typeface="微软雅黑" panose="020B0503020204020204" pitchFamily="34" charset="-122"/>
              </a:rPr>
              <a:t>&gt;</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&lt;</a:t>
            </a:r>
            <a:r>
              <a:rPr lang="zh-CN" altLang="en-US" sz="2400" b="1" dirty="0">
                <a:solidFill>
                  <a:srgbClr val="C00000"/>
                </a:solidFill>
                <a:latin typeface="微软雅黑" panose="020B0503020204020204" pitchFamily="34" charset="-122"/>
                <a:ea typeface="微软雅黑" panose="020B0503020204020204" pitchFamily="34" charset="-122"/>
              </a:rPr>
              <a:t>端口</a:t>
            </a:r>
            <a:r>
              <a:rPr lang="en-US" altLang="zh-CN" sz="2400" b="1" dirty="0">
                <a:solidFill>
                  <a:srgbClr val="C00000"/>
                </a:solidFill>
                <a:latin typeface="微软雅黑" panose="020B0503020204020204" pitchFamily="34" charset="-122"/>
                <a:ea typeface="微软雅黑" panose="020B0503020204020204" pitchFamily="34" charset="-122"/>
              </a:rPr>
              <a:t>&gt; / &lt;</a:t>
            </a:r>
            <a:r>
              <a:rPr lang="zh-CN" altLang="en-US" sz="2400" b="1" dirty="0">
                <a:solidFill>
                  <a:srgbClr val="C00000"/>
                </a:solidFill>
                <a:latin typeface="微软雅黑" panose="020B0503020204020204" pitchFamily="34" charset="-122"/>
                <a:ea typeface="微软雅黑" panose="020B0503020204020204" pitchFamily="34" charset="-122"/>
              </a:rPr>
              <a:t>路径</a:t>
            </a:r>
            <a:r>
              <a:rPr lang="en-US" altLang="zh-CN" sz="2400" b="1" dirty="0">
                <a:solidFill>
                  <a:srgbClr val="C00000"/>
                </a:solidFill>
                <a:latin typeface="微软雅黑" panose="020B0503020204020204" pitchFamily="34" charset="-122"/>
                <a:ea typeface="微软雅黑" panose="020B0503020204020204" pitchFamily="34" charset="-122"/>
              </a:rPr>
              <a:t>&gt;</a:t>
            </a:r>
          </a:p>
          <a:p>
            <a:pPr lvl="1">
              <a:spcBef>
                <a:spcPts val="800"/>
              </a:spcBef>
            </a:pPr>
            <a:r>
              <a:rPr lang="zh-CN" altLang="en-US" sz="2400" b="1" dirty="0">
                <a:latin typeface="微软雅黑" panose="020B0503020204020204" pitchFamily="34" charset="-122"/>
                <a:ea typeface="微软雅黑" panose="020B0503020204020204" pitchFamily="34" charset="-122"/>
              </a:rPr>
              <a:t>其中</a:t>
            </a:r>
            <a:endParaRPr lang="en-US" altLang="zh-CN" sz="2400" b="1" dirty="0">
              <a:latin typeface="微软雅黑" panose="020B0503020204020204" pitchFamily="34" charset="-122"/>
              <a:ea typeface="微软雅黑" panose="020B0503020204020204" pitchFamily="34" charset="-122"/>
            </a:endParaRPr>
          </a:p>
          <a:p>
            <a:pPr lvl="2">
              <a:spcBef>
                <a:spcPts val="0"/>
              </a:spcBef>
            </a:pPr>
            <a:r>
              <a:rPr lang="zh-CN" altLang="en-US" b="1" dirty="0">
                <a:latin typeface="微软雅黑" panose="020B0503020204020204" pitchFamily="34" charset="-122"/>
                <a:ea typeface="微软雅黑" panose="020B0503020204020204" pitchFamily="34" charset="-122"/>
              </a:rPr>
              <a:t>主机：</a:t>
            </a:r>
            <a:r>
              <a:rPr lang="en-US" altLang="zh-CN" b="1" dirty="0">
                <a:latin typeface="微软雅黑" panose="020B0503020204020204" pitchFamily="34" charset="-122"/>
                <a:ea typeface="微软雅黑" panose="020B0503020204020204" pitchFamily="34" charset="-122"/>
              </a:rPr>
              <a:t>Web</a:t>
            </a:r>
            <a:r>
              <a:rPr lang="zh-CN" altLang="en-US" b="1" dirty="0">
                <a:latin typeface="微软雅黑" panose="020B0503020204020204" pitchFamily="34" charset="-122"/>
                <a:ea typeface="微软雅黑" panose="020B0503020204020204" pitchFamily="34" charset="-122"/>
              </a:rPr>
              <a:t>服务器域名或</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地址</a:t>
            </a:r>
            <a:endParaRPr lang="en-US" altLang="zh-CN" b="1" dirty="0">
              <a:latin typeface="微软雅黑" panose="020B0503020204020204" pitchFamily="34" charset="-122"/>
              <a:ea typeface="微软雅黑" panose="020B0503020204020204" pitchFamily="34" charset="-122"/>
            </a:endParaRPr>
          </a:p>
          <a:p>
            <a:pPr lvl="2">
              <a:spcBef>
                <a:spcPts val="800"/>
              </a:spcBef>
            </a:pPr>
            <a:r>
              <a:rPr lang="zh-CN" altLang="en-US" b="1" dirty="0">
                <a:latin typeface="微软雅黑" panose="020B0503020204020204" pitchFamily="34" charset="-122"/>
                <a:ea typeface="微软雅黑" panose="020B0503020204020204" pitchFamily="34" charset="-122"/>
              </a:rPr>
              <a:t>端口：</a:t>
            </a:r>
            <a:r>
              <a:rPr lang="en-US" altLang="zh-CN" b="1" dirty="0">
                <a:latin typeface="微软雅黑" panose="020B0503020204020204" pitchFamily="34" charset="-122"/>
                <a:ea typeface="微软雅黑" panose="020B0503020204020204" pitchFamily="34" charset="-122"/>
              </a:rPr>
              <a:t>HTTP</a:t>
            </a:r>
            <a:r>
              <a:rPr lang="zh-CN" altLang="en-US" b="1" dirty="0">
                <a:latin typeface="微软雅黑" panose="020B0503020204020204" pitchFamily="34" charset="-122"/>
                <a:ea typeface="微软雅黑" panose="020B0503020204020204" pitchFamily="34" charset="-122"/>
              </a:rPr>
              <a:t>的端口号，默认为</a:t>
            </a:r>
            <a:r>
              <a:rPr lang="en-US" altLang="zh-CN" b="1" dirty="0">
                <a:latin typeface="微软雅黑" panose="020B0503020204020204" pitchFamily="34" charset="-122"/>
                <a:ea typeface="微软雅黑" panose="020B0503020204020204" pitchFamily="34" charset="-122"/>
              </a:rPr>
              <a:t>80</a:t>
            </a:r>
            <a:r>
              <a:rPr lang="zh-CN" altLang="en-US" b="1" dirty="0">
                <a:latin typeface="微软雅黑" panose="020B0503020204020204" pitchFamily="34" charset="-122"/>
                <a:ea typeface="微软雅黑" panose="020B0503020204020204" pitchFamily="34" charset="-122"/>
              </a:rPr>
              <a:t>，可省略</a:t>
            </a:r>
            <a:endParaRPr lang="en-US" altLang="zh-CN" b="1" dirty="0">
              <a:latin typeface="微软雅黑" panose="020B0503020204020204" pitchFamily="34" charset="-122"/>
              <a:ea typeface="微软雅黑" panose="020B0503020204020204" pitchFamily="34" charset="-122"/>
            </a:endParaRPr>
          </a:p>
          <a:p>
            <a:pPr lvl="2">
              <a:spcBef>
                <a:spcPts val="800"/>
              </a:spcBef>
            </a:pPr>
            <a:r>
              <a:rPr lang="zh-CN" altLang="en-US" b="1" dirty="0">
                <a:latin typeface="微软雅黑" panose="020B0503020204020204" pitchFamily="34" charset="-122"/>
                <a:ea typeface="微软雅黑" panose="020B0503020204020204" pitchFamily="34" charset="-122"/>
              </a:rPr>
              <a:t>路径：网页文件的存储路径，一个网站的主页可省略此项</a:t>
            </a:r>
            <a:endParaRPr lang="en-US" altLang="zh-CN" b="1" dirty="0">
              <a:latin typeface="微软雅黑" panose="020B0503020204020204" pitchFamily="34" charset="-122"/>
              <a:ea typeface="微软雅黑" panose="020B0503020204020204" pitchFamily="34" charset="-122"/>
            </a:endParaRPr>
          </a:p>
          <a:p>
            <a:pPr>
              <a:spcBef>
                <a:spcPts val="800"/>
              </a:spcBef>
            </a:pPr>
            <a:r>
              <a:rPr lang="zh-CN" altLang="en-US" sz="2400" b="1" dirty="0">
                <a:solidFill>
                  <a:srgbClr val="C00000"/>
                </a:solidFill>
                <a:latin typeface="微软雅黑" panose="020B0503020204020204" pitchFamily="34" charset="-122"/>
                <a:ea typeface="微软雅黑" panose="020B0503020204020204" pitchFamily="34" charset="-122"/>
              </a:rPr>
              <a:t>网页（</a:t>
            </a:r>
            <a:r>
              <a:rPr lang="en-US" altLang="zh-CN" sz="2400" b="1" dirty="0">
                <a:solidFill>
                  <a:srgbClr val="C00000"/>
                </a:solidFill>
                <a:latin typeface="微软雅黑" panose="020B0503020204020204" pitchFamily="34" charset="-122"/>
                <a:ea typeface="微软雅黑" panose="020B0503020204020204" pitchFamily="34" charset="-122"/>
              </a:rPr>
              <a:t>Web page</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spcBef>
                <a:spcPts val="800"/>
              </a:spcBef>
            </a:pPr>
            <a:r>
              <a:rPr lang="zh-CN" altLang="en-US" sz="2400" b="1" dirty="0">
                <a:latin typeface="微软雅黑" panose="020B0503020204020204" pitchFamily="34" charset="-122"/>
                <a:ea typeface="微软雅黑" panose="020B0503020204020204" pitchFamily="34" charset="-122"/>
              </a:rPr>
              <a:t>使用</a:t>
            </a:r>
            <a:r>
              <a:rPr lang="en-US" altLang="zh-CN" sz="2400" b="1" dirty="0">
                <a:latin typeface="微软雅黑" panose="020B0503020204020204" pitchFamily="34" charset="-122"/>
                <a:ea typeface="微软雅黑" panose="020B0503020204020204" pitchFamily="34" charset="-122"/>
              </a:rPr>
              <a:t>HTML</a:t>
            </a:r>
            <a:r>
              <a:rPr lang="zh-CN" altLang="en-US" sz="2400" b="1" dirty="0">
                <a:latin typeface="微软雅黑" panose="020B0503020204020204" pitchFamily="34" charset="-122"/>
                <a:ea typeface="微软雅黑" panose="020B0503020204020204" pitchFamily="34" charset="-122"/>
              </a:rPr>
              <a:t>语言编写的超文本文档；</a:t>
            </a:r>
            <a:endParaRPr lang="en-US" altLang="zh-CN" sz="2400" b="1" dirty="0">
              <a:latin typeface="微软雅黑" panose="020B0503020204020204" pitchFamily="34" charset="-122"/>
              <a:ea typeface="微软雅黑" panose="020B0503020204020204" pitchFamily="34" charset="-122"/>
            </a:endParaRPr>
          </a:p>
          <a:p>
            <a:pPr lvl="1">
              <a:spcBef>
                <a:spcPts val="800"/>
              </a:spcBef>
            </a:pPr>
            <a:r>
              <a:rPr lang="zh-CN" altLang="en-US" sz="2400" b="1" dirty="0">
                <a:latin typeface="微软雅黑" panose="020B0503020204020204" pitchFamily="34" charset="-122"/>
                <a:ea typeface="微软雅黑" panose="020B0503020204020204" pitchFamily="34" charset="-122"/>
              </a:rPr>
              <a:t>使用标签来标识超文本内容以及标记超链接信息；</a:t>
            </a:r>
            <a:endParaRPr lang="en-US" altLang="zh-CN" sz="2400" b="1" dirty="0">
              <a:latin typeface="微软雅黑" panose="020B0503020204020204" pitchFamily="34" charset="-122"/>
              <a:ea typeface="微软雅黑" panose="020B0503020204020204" pitchFamily="34" charset="-122"/>
            </a:endParaRPr>
          </a:p>
          <a:p>
            <a:pPr lvl="1">
              <a:spcBef>
                <a:spcPts val="800"/>
              </a:spcBef>
            </a:pPr>
            <a:r>
              <a:rPr lang="zh-CN" altLang="en-US" sz="2400" b="1" dirty="0">
                <a:latin typeface="微软雅黑" panose="020B0503020204020204" pitchFamily="34" charset="-122"/>
                <a:ea typeface="微软雅黑" panose="020B0503020204020204" pitchFamily="34" charset="-122"/>
              </a:rPr>
              <a:t>本身是一个文本文件，扩展名一般为 </a:t>
            </a:r>
            <a:r>
              <a:rPr lang="en-US" altLang="zh-CN" sz="2400" b="1" dirty="0" err="1">
                <a:latin typeface="微软雅黑" panose="020B0503020204020204" pitchFamily="34" charset="-122"/>
                <a:ea typeface="微软雅黑" panose="020B0503020204020204" pitchFamily="34" charset="-122"/>
              </a:rPr>
              <a:t>htm</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或 </a:t>
            </a:r>
            <a:r>
              <a:rPr lang="en-US" altLang="zh-CN" sz="2400" b="1" dirty="0">
                <a:latin typeface="微软雅黑" panose="020B0503020204020204" pitchFamily="34" charset="-122"/>
                <a:ea typeface="微软雅黑" panose="020B0503020204020204" pitchFamily="34" charset="-122"/>
              </a:rPr>
              <a:t>html</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D102CC61-6009-44C0-B694-B9ECACA269FC}"/>
              </a:ext>
            </a:extLst>
          </p:cNvPr>
          <p:cNvGrpSpPr/>
          <p:nvPr/>
        </p:nvGrpSpPr>
        <p:grpSpPr>
          <a:xfrm>
            <a:off x="821741" y="3562374"/>
            <a:ext cx="9889099" cy="2308517"/>
            <a:chOff x="935596" y="3055014"/>
            <a:chExt cx="7416824" cy="1731388"/>
          </a:xfrm>
        </p:grpSpPr>
        <p:sp>
          <p:nvSpPr>
            <p:cNvPr id="14" name="TextBox 4">
              <a:extLst>
                <a:ext uri="{FF2B5EF4-FFF2-40B4-BE49-F238E27FC236}">
                  <a16:creationId xmlns:a16="http://schemas.microsoft.com/office/drawing/2014/main" id="{6F709422-5D88-468E-8B86-49A76901A551}"/>
                </a:ext>
              </a:extLst>
            </p:cNvPr>
            <p:cNvSpPr txBox="1"/>
            <p:nvPr/>
          </p:nvSpPr>
          <p:spPr>
            <a:xfrm>
              <a:off x="935596" y="3055014"/>
              <a:ext cx="7416824" cy="1731388"/>
            </a:xfrm>
            <a:prstGeom prst="rect">
              <a:avLst/>
            </a:pr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wrap="square" rtlCol="0">
              <a:spAutoFit/>
            </a:bodyPr>
            <a:lstStyle/>
            <a:p>
              <a:pPr defTabSz="1219170">
                <a:defRPr/>
              </a:pPr>
              <a:r>
                <a:rPr lang="en-US" altLang="zh-CN" sz="4267" b="1" kern="0" dirty="0">
                  <a:solidFill>
                    <a:prstClr val="black"/>
                  </a:solidFill>
                  <a:latin typeface="Calibri"/>
                  <a:ea typeface="宋体" panose="02010600030101010101" pitchFamily="2" charset="-122"/>
                </a:rPr>
                <a:t>http://www.baidu.com:80 / index.html</a:t>
              </a:r>
            </a:p>
            <a:p>
              <a:pPr defTabSz="1219170">
                <a:defRPr/>
              </a:pPr>
              <a:endParaRPr lang="en-US" altLang="zh-CN" sz="4267" b="1" kern="0" dirty="0">
                <a:solidFill>
                  <a:prstClr val="black"/>
                </a:solidFill>
                <a:latin typeface="Calibri"/>
                <a:ea typeface="宋体" panose="02010600030101010101" pitchFamily="2" charset="-122"/>
              </a:endParaRPr>
            </a:p>
            <a:p>
              <a:pPr defTabSz="1219170">
                <a:defRPr/>
              </a:pPr>
              <a:r>
                <a:rPr lang="en-US" altLang="zh-CN" sz="2400" b="1" kern="0" dirty="0">
                  <a:solidFill>
                    <a:prstClr val="black"/>
                  </a:solidFill>
                  <a:latin typeface="微软雅黑" panose="020B0503020204020204" pitchFamily="34" charset="-122"/>
                  <a:ea typeface="微软雅黑" panose="020B0503020204020204" pitchFamily="34" charset="-122"/>
                </a:rPr>
                <a:t>                          </a:t>
              </a:r>
              <a:r>
                <a:rPr lang="zh-CN" altLang="en-US" sz="2400" b="1" kern="0" dirty="0">
                  <a:solidFill>
                    <a:prstClr val="black"/>
                  </a:solidFill>
                  <a:latin typeface="微软雅黑" panose="020B0503020204020204" pitchFamily="34" charset="-122"/>
                  <a:ea typeface="微软雅黑" panose="020B0503020204020204" pitchFamily="34" charset="-122"/>
                </a:rPr>
                <a:t>百度的</a:t>
              </a:r>
              <a:r>
                <a:rPr lang="en-US" altLang="zh-CN" sz="2400" b="1" kern="0" dirty="0">
                  <a:solidFill>
                    <a:prstClr val="black"/>
                  </a:solidFill>
                  <a:latin typeface="微软雅黑" panose="020B0503020204020204" pitchFamily="34" charset="-122"/>
                  <a:ea typeface="微软雅黑" panose="020B0503020204020204" pitchFamily="34" charset="-122"/>
                </a:rPr>
                <a:t>Web</a:t>
              </a:r>
              <a:r>
                <a:rPr lang="zh-CN" altLang="en-US" sz="2400" b="1" kern="0" dirty="0">
                  <a:solidFill>
                    <a:prstClr val="black"/>
                  </a:solidFill>
                  <a:latin typeface="微软雅黑" panose="020B0503020204020204" pitchFamily="34" charset="-122"/>
                  <a:ea typeface="微软雅黑" panose="020B0503020204020204" pitchFamily="34" charset="-122"/>
                </a:rPr>
                <a:t>服务器的               百度的主页文件</a:t>
              </a:r>
              <a:endParaRPr lang="en-US" altLang="zh-CN" sz="2400" b="1" kern="0" dirty="0">
                <a:solidFill>
                  <a:prstClr val="black"/>
                </a:solidFill>
                <a:latin typeface="微软雅黑" panose="020B0503020204020204" pitchFamily="34" charset="-122"/>
                <a:ea typeface="微软雅黑" panose="020B0503020204020204" pitchFamily="34" charset="-122"/>
              </a:endParaRPr>
            </a:p>
            <a:p>
              <a:pPr defTabSz="1219170">
                <a:defRPr/>
              </a:pPr>
              <a:r>
                <a:rPr lang="zh-CN" altLang="en-US" sz="2400" b="1" kern="0" dirty="0">
                  <a:solidFill>
                    <a:prstClr val="black"/>
                  </a:solidFill>
                  <a:latin typeface="微软雅黑" panose="020B0503020204020204" pitchFamily="34" charset="-122"/>
                  <a:ea typeface="微软雅黑" panose="020B0503020204020204" pitchFamily="34" charset="-122"/>
                </a:rPr>
                <a:t>                                域名和端口号                           路径名</a:t>
              </a:r>
              <a:endParaRPr lang="en-US" altLang="zh-CN" sz="2400" b="1" kern="0" dirty="0">
                <a:solidFill>
                  <a:prstClr val="black"/>
                </a:solidFill>
                <a:latin typeface="微软雅黑" panose="020B0503020204020204" pitchFamily="34" charset="-122"/>
                <a:ea typeface="微软雅黑" panose="020B0503020204020204" pitchFamily="34" charset="-122"/>
              </a:endParaRPr>
            </a:p>
            <a:p>
              <a:pPr defTabSz="1219170">
                <a:spcAft>
                  <a:spcPts val="1600"/>
                </a:spcAft>
                <a:defRPr/>
              </a:pPr>
              <a:endParaRPr lang="en-US" altLang="zh-CN" sz="1067" b="1" kern="0" dirty="0">
                <a:solidFill>
                  <a:prstClr val="black"/>
                </a:solidFill>
                <a:latin typeface="微软雅黑" panose="020B0503020204020204" pitchFamily="34" charset="-122"/>
                <a:ea typeface="微软雅黑" panose="020B0503020204020204" pitchFamily="34" charset="-122"/>
              </a:endParaRPr>
            </a:p>
          </p:txBody>
        </p:sp>
        <p:sp>
          <p:nvSpPr>
            <p:cNvPr id="15" name="左大括号 14">
              <a:extLst>
                <a:ext uri="{FF2B5EF4-FFF2-40B4-BE49-F238E27FC236}">
                  <a16:creationId xmlns:a16="http://schemas.microsoft.com/office/drawing/2014/main" id="{405FEAAD-A165-453D-91C5-D140F2412CA3}"/>
                </a:ext>
              </a:extLst>
            </p:cNvPr>
            <p:cNvSpPr/>
            <p:nvPr/>
          </p:nvSpPr>
          <p:spPr>
            <a:xfrm rot="16200000">
              <a:off x="3697438" y="2186172"/>
              <a:ext cx="344968" cy="3204356"/>
            </a:xfrm>
            <a:prstGeom prst="leftBrace">
              <a:avLst>
                <a:gd name="adj1" fmla="val 30154"/>
                <a:gd name="adj2" fmla="val 50000"/>
              </a:avLst>
            </a:prstGeom>
            <a:noFill/>
            <a:ln w="38100" cap="flat" cmpd="sng" algn="ctr">
              <a:solidFill>
                <a:srgbClr val="FF0000"/>
              </a:solidFill>
              <a:prstDash val="solid"/>
            </a:ln>
            <a:effectLst/>
          </p:spPr>
          <p:txBody>
            <a:bodyPr rtlCol="0" anchor="ctr"/>
            <a:lstStyle/>
            <a:p>
              <a:pPr algn="ctr" defTabSz="1219170">
                <a:defRPr/>
              </a:pPr>
              <a:endParaRPr lang="zh-CN" altLang="en-US" sz="2400" kern="0">
                <a:solidFill>
                  <a:prstClr val="black"/>
                </a:solidFill>
                <a:latin typeface="Calibri"/>
                <a:ea typeface="宋体" panose="02010600030101010101" pitchFamily="2" charset="-122"/>
              </a:endParaRPr>
            </a:p>
          </p:txBody>
        </p:sp>
        <p:sp>
          <p:nvSpPr>
            <p:cNvPr id="16" name="左大括号 15">
              <a:extLst>
                <a:ext uri="{FF2B5EF4-FFF2-40B4-BE49-F238E27FC236}">
                  <a16:creationId xmlns:a16="http://schemas.microsoft.com/office/drawing/2014/main" id="{237D01C2-CB6F-4EAB-9CCD-E9D7B58180D1}"/>
                </a:ext>
              </a:extLst>
            </p:cNvPr>
            <p:cNvSpPr/>
            <p:nvPr/>
          </p:nvSpPr>
          <p:spPr>
            <a:xfrm rot="16200000">
              <a:off x="6606200" y="2882232"/>
              <a:ext cx="324087" cy="1800200"/>
            </a:xfrm>
            <a:prstGeom prst="leftBrace">
              <a:avLst>
                <a:gd name="adj1" fmla="val 30154"/>
                <a:gd name="adj2" fmla="val 50000"/>
              </a:avLst>
            </a:prstGeom>
            <a:noFill/>
            <a:ln w="38100" cap="flat" cmpd="sng" algn="ctr">
              <a:solidFill>
                <a:srgbClr val="FF0000"/>
              </a:solidFill>
              <a:prstDash val="solid"/>
            </a:ln>
            <a:effectLst/>
          </p:spPr>
          <p:txBody>
            <a:bodyPr rtlCol="0" anchor="ctr"/>
            <a:lstStyle/>
            <a:p>
              <a:pPr algn="ctr" defTabSz="1219170">
                <a:defRPr/>
              </a:pPr>
              <a:endParaRPr lang="zh-CN" altLang="en-US" sz="2400" kern="0">
                <a:solidFill>
                  <a:prstClr val="black"/>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288743819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up)">
                                      <p:cBhvr>
                                        <p:cTn id="10" dur="500"/>
                                        <p:tgtEl>
                                          <p:spTgt spid="12">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wipe(up)">
                                      <p:cBhvr>
                                        <p:cTn id="13" dur="500"/>
                                        <p:tgtEl>
                                          <p:spTgt spid="12">
                                            <p:txEl>
                                              <p:pRg st="2" end="2"/>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wipe(up)">
                                      <p:cBhvr>
                                        <p:cTn id="16" dur="500"/>
                                        <p:tgtEl>
                                          <p:spTgt spid="12">
                                            <p:txEl>
                                              <p:pRg st="3" end="3"/>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wipe(up)">
                                      <p:cBhvr>
                                        <p:cTn id="19" dur="500"/>
                                        <p:tgtEl>
                                          <p:spTgt spid="12">
                                            <p:txEl>
                                              <p:pRg st="4" end="4"/>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wipe(up)">
                                      <p:cBhvr>
                                        <p:cTn id="22" dur="500"/>
                                        <p:tgtEl>
                                          <p:spTgt spid="12">
                                            <p:txEl>
                                              <p:pRg st="5" end="5"/>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animEffect transition="in" filter="wipe(up)">
                                      <p:cBhvr>
                                        <p:cTn id="25" dur="500"/>
                                        <p:tgtEl>
                                          <p:spTgt spid="1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2">
                                            <p:txEl>
                                              <p:pRg st="7" end="7"/>
                                            </p:txEl>
                                          </p:spTgt>
                                        </p:tgtEl>
                                        <p:attrNameLst>
                                          <p:attrName>style.visibility</p:attrName>
                                        </p:attrNameLst>
                                      </p:cBhvr>
                                      <p:to>
                                        <p:strVal val="visible"/>
                                      </p:to>
                                    </p:set>
                                    <p:animEffect transition="in" filter="wipe(up)">
                                      <p:cBhvr>
                                        <p:cTn id="30" dur="500"/>
                                        <p:tgtEl>
                                          <p:spTgt spid="12">
                                            <p:txEl>
                                              <p:pRg st="7" end="7"/>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2">
                                            <p:txEl>
                                              <p:pRg st="8" end="8"/>
                                            </p:txEl>
                                          </p:spTgt>
                                        </p:tgtEl>
                                        <p:attrNameLst>
                                          <p:attrName>style.visibility</p:attrName>
                                        </p:attrNameLst>
                                      </p:cBhvr>
                                      <p:to>
                                        <p:strVal val="visible"/>
                                      </p:to>
                                    </p:set>
                                    <p:animEffect transition="in" filter="wipe(up)">
                                      <p:cBhvr>
                                        <p:cTn id="33" dur="500"/>
                                        <p:tgtEl>
                                          <p:spTgt spid="12">
                                            <p:txEl>
                                              <p:pRg st="8" end="8"/>
                                            </p:txEl>
                                          </p:spTgt>
                                        </p:tgtEl>
                                      </p:cBhvr>
                                    </p:animEffect>
                                  </p:childTnLst>
                                </p:cTn>
                              </p:par>
                              <p:par>
                                <p:cTn id="34" presetID="22" presetClass="entr" presetSubtype="1" fill="hold" nodeType="withEffect">
                                  <p:stCondLst>
                                    <p:cond delay="0"/>
                                  </p:stCondLst>
                                  <p:childTnLst>
                                    <p:set>
                                      <p:cBhvr>
                                        <p:cTn id="35" dur="1" fill="hold">
                                          <p:stCondLst>
                                            <p:cond delay="0"/>
                                          </p:stCondLst>
                                        </p:cTn>
                                        <p:tgtEl>
                                          <p:spTgt spid="12">
                                            <p:txEl>
                                              <p:pRg st="9" end="9"/>
                                            </p:txEl>
                                          </p:spTgt>
                                        </p:tgtEl>
                                        <p:attrNameLst>
                                          <p:attrName>style.visibility</p:attrName>
                                        </p:attrNameLst>
                                      </p:cBhvr>
                                      <p:to>
                                        <p:strVal val="visible"/>
                                      </p:to>
                                    </p:set>
                                    <p:animEffect transition="in" filter="wipe(up)">
                                      <p:cBhvr>
                                        <p:cTn id="36" dur="500"/>
                                        <p:tgtEl>
                                          <p:spTgt spid="12">
                                            <p:txEl>
                                              <p:pRg st="9" end="9"/>
                                            </p:txEl>
                                          </p:spTgt>
                                        </p:tgtEl>
                                      </p:cBhvr>
                                    </p:animEffect>
                                  </p:childTnLst>
                                </p:cTn>
                              </p:par>
                              <p:par>
                                <p:cTn id="37" presetID="22" presetClass="entr" presetSubtype="1" fill="hold" nodeType="withEffect">
                                  <p:stCondLst>
                                    <p:cond delay="0"/>
                                  </p:stCondLst>
                                  <p:childTnLst>
                                    <p:set>
                                      <p:cBhvr>
                                        <p:cTn id="38" dur="1" fill="hold">
                                          <p:stCondLst>
                                            <p:cond delay="0"/>
                                          </p:stCondLst>
                                        </p:cTn>
                                        <p:tgtEl>
                                          <p:spTgt spid="12">
                                            <p:txEl>
                                              <p:pRg st="10" end="10"/>
                                            </p:txEl>
                                          </p:spTgt>
                                        </p:tgtEl>
                                        <p:attrNameLst>
                                          <p:attrName>style.visibility</p:attrName>
                                        </p:attrNameLst>
                                      </p:cBhvr>
                                      <p:to>
                                        <p:strVal val="visible"/>
                                      </p:to>
                                    </p:set>
                                    <p:animEffect transition="in" filter="wipe(up)">
                                      <p:cBhvr>
                                        <p:cTn id="39" dur="500"/>
                                        <p:tgtEl>
                                          <p:spTgt spid="12">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randombar(horizontal)">
                                      <p:cBhvr>
                                        <p:cTn id="4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相关概念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a:extLst>
              <a:ext uri="{FF2B5EF4-FFF2-40B4-BE49-F238E27FC236}">
                <a16:creationId xmlns:a16="http://schemas.microsoft.com/office/drawing/2014/main" id="{2A89D358-4EF0-44A1-BFC8-43148B306783}"/>
              </a:ext>
            </a:extLst>
          </p:cNvPr>
          <p:cNvSpPr txBox="1">
            <a:spLocks/>
          </p:cNvSpPr>
          <p:nvPr/>
        </p:nvSpPr>
        <p:spPr>
          <a:xfrm>
            <a:off x="632040" y="839307"/>
            <a:ext cx="10945216" cy="5044028"/>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800"/>
              </a:spcBef>
            </a:pPr>
            <a:r>
              <a:rPr lang="zh-CN" altLang="en-US" sz="2400" b="1" dirty="0">
                <a:solidFill>
                  <a:srgbClr val="C00000"/>
                </a:solidFill>
                <a:latin typeface="微软雅黑" panose="020B0503020204020204" pitchFamily="34" charset="-122"/>
                <a:ea typeface="微软雅黑" panose="020B0503020204020204" pitchFamily="34" charset="-122"/>
              </a:rPr>
              <a:t>超链接</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用于描述从一个网页与其他网页或资源的连接关系。</a:t>
            </a:r>
            <a:endParaRPr lang="en-US" altLang="zh-CN" sz="2400" b="1" dirty="0">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超链接包含</a:t>
            </a:r>
            <a:r>
              <a:rPr lang="zh-CN" altLang="en-US" sz="2400" b="1" dirty="0">
                <a:solidFill>
                  <a:srgbClr val="C00000"/>
                </a:solidFill>
                <a:latin typeface="微软雅黑" panose="020B0503020204020204" pitchFamily="34" charset="-122"/>
                <a:ea typeface="微软雅黑" panose="020B0503020204020204" pitchFamily="34" charset="-122"/>
              </a:rPr>
              <a:t>起点</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C00000"/>
                </a:solidFill>
                <a:latin typeface="微软雅黑" panose="020B0503020204020204" pitchFamily="34" charset="-122"/>
                <a:ea typeface="微软雅黑" panose="020B0503020204020204" pitchFamily="34" charset="-122"/>
              </a:rPr>
              <a:t>终点</a:t>
            </a:r>
            <a:r>
              <a:rPr lang="zh-CN" altLang="en-US" sz="2400" b="1" dirty="0">
                <a:latin typeface="微软雅黑" panose="020B0503020204020204" pitchFamily="34" charset="-122"/>
                <a:ea typeface="微软雅黑" panose="020B0503020204020204" pitchFamily="34" charset="-122"/>
              </a:rPr>
              <a:t>两部分</a:t>
            </a:r>
            <a:endParaRPr lang="en-US" altLang="zh-CN" sz="2400" b="1" dirty="0">
              <a:latin typeface="微软雅黑" panose="020B0503020204020204" pitchFamily="34" charset="-122"/>
              <a:ea typeface="微软雅黑" panose="020B0503020204020204" pitchFamily="34" charset="-122"/>
            </a:endParaRPr>
          </a:p>
          <a:p>
            <a:pPr lvl="2">
              <a:lnSpc>
                <a:spcPct val="120000"/>
              </a:lnSpc>
              <a:spcBef>
                <a:spcPts val="800"/>
              </a:spcBef>
            </a:pPr>
            <a:r>
              <a:rPr lang="zh-CN" altLang="en-US" b="1" dirty="0">
                <a:latin typeface="微软雅黑" panose="020B0503020204020204" pitchFamily="34" charset="-122"/>
                <a:ea typeface="微软雅黑" panose="020B0503020204020204" pitchFamily="34" charset="-122"/>
              </a:rPr>
              <a:t>起点：说明在页面的什么地方建立一个超链接。</a:t>
            </a:r>
            <a:endParaRPr lang="en-US" altLang="zh-CN" b="1" dirty="0">
              <a:latin typeface="微软雅黑" panose="020B0503020204020204" pitchFamily="34" charset="-122"/>
              <a:ea typeface="微软雅黑" panose="020B0503020204020204" pitchFamily="34" charset="-122"/>
            </a:endParaRPr>
          </a:p>
          <a:p>
            <a:pPr lvl="3">
              <a:lnSpc>
                <a:spcPct val="120000"/>
              </a:lnSpc>
              <a:spcBef>
                <a:spcPts val="800"/>
              </a:spcBef>
            </a:pPr>
            <a:r>
              <a:rPr lang="zh-CN" altLang="en-US" sz="2400" b="1" dirty="0">
                <a:latin typeface="微软雅黑" panose="020B0503020204020204" pitchFamily="34" charset="-122"/>
                <a:ea typeface="微软雅黑" panose="020B0503020204020204" pitchFamily="34" charset="-122"/>
              </a:rPr>
              <a:t>可以是一段文字或一个图片。如果是文字，这些文字一般用</a:t>
            </a:r>
            <a:r>
              <a:rPr lang="zh-CN" altLang="en-US" sz="2400" b="1" u="sng" dirty="0">
                <a:solidFill>
                  <a:srgbClr val="0000FF"/>
                </a:solidFill>
                <a:latin typeface="微软雅黑" panose="020B0503020204020204" pitchFamily="34" charset="-122"/>
                <a:ea typeface="微软雅黑" panose="020B0503020204020204" pitchFamily="34" charset="-122"/>
                <a:hlinkClick r:id="rId6" action="ppaction://hlinksldjump"/>
              </a:rPr>
              <a:t>带有下划线的蓝色字体</a:t>
            </a:r>
            <a:r>
              <a:rPr lang="zh-CN" altLang="en-US" sz="2400" b="1" dirty="0">
                <a:latin typeface="微软雅黑" panose="020B0503020204020204" pitchFamily="34" charset="-122"/>
                <a:ea typeface="微软雅黑" panose="020B0503020204020204" pitchFamily="34" charset="-122"/>
              </a:rPr>
              <a:t>显示。鼠标移动到起点上时，鼠标形状会从箭头变为手的形状。点击起点就会激活这个链接。</a:t>
            </a:r>
            <a:endParaRPr lang="en-US" altLang="zh-CN" sz="2400" b="1" dirty="0">
              <a:latin typeface="微软雅黑" panose="020B0503020204020204" pitchFamily="34" charset="-122"/>
              <a:ea typeface="微软雅黑" panose="020B0503020204020204" pitchFamily="34" charset="-122"/>
            </a:endParaRPr>
          </a:p>
          <a:p>
            <a:pPr lvl="2">
              <a:lnSpc>
                <a:spcPct val="120000"/>
              </a:lnSpc>
              <a:spcBef>
                <a:spcPts val="800"/>
              </a:spcBef>
            </a:pPr>
            <a:r>
              <a:rPr lang="zh-CN" altLang="en-US" b="1" dirty="0">
                <a:latin typeface="微软雅黑" panose="020B0503020204020204" pitchFamily="34" charset="-122"/>
                <a:ea typeface="微软雅黑" panose="020B0503020204020204" pitchFamily="34" charset="-122"/>
              </a:rPr>
              <a:t>终点：说明点击起点后所要打开的网页或资源。</a:t>
            </a:r>
            <a:endParaRPr lang="en-US" altLang="zh-CN" b="1" dirty="0">
              <a:latin typeface="微软雅黑" panose="020B0503020204020204" pitchFamily="34" charset="-122"/>
              <a:ea typeface="微软雅黑" panose="020B0503020204020204" pitchFamily="34" charset="-122"/>
            </a:endParaRPr>
          </a:p>
          <a:p>
            <a:pPr lvl="3">
              <a:lnSpc>
                <a:spcPct val="120000"/>
              </a:lnSpc>
              <a:spcBef>
                <a:spcPts val="800"/>
              </a:spcBef>
            </a:pPr>
            <a:r>
              <a:rPr lang="zh-CN" altLang="en-US" sz="2400" b="1" dirty="0">
                <a:latin typeface="微软雅黑" panose="020B0503020204020204" pitchFamily="34" charset="-122"/>
                <a:ea typeface="微软雅黑" panose="020B0503020204020204" pitchFamily="34" charset="-122"/>
              </a:rPr>
              <a:t>终点的位置可以在其他网站上、同一网站上或同一网页中。</a:t>
            </a:r>
            <a:endParaRPr lang="en-US" altLang="en-US" sz="2400"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7392570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up)">
                                      <p:cBhvr>
                                        <p:cTn id="7" dur="500"/>
                                        <p:tgtEl>
                                          <p:spTgt spid="12">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up)">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up)">
                                      <p:cBhvr>
                                        <p:cTn id="15" dur="500"/>
                                        <p:tgtEl>
                                          <p:spTgt spid="1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xEl>
                                              <p:pRg st="3" end="3"/>
                                            </p:txEl>
                                          </p:spTgt>
                                        </p:tgtEl>
                                        <p:attrNameLst>
                                          <p:attrName>style.visibility</p:attrName>
                                        </p:attrNameLst>
                                      </p:cBhvr>
                                      <p:to>
                                        <p:strVal val="visible"/>
                                      </p:to>
                                    </p:set>
                                    <p:animEffect transition="in" filter="wipe(up)">
                                      <p:cBhvr>
                                        <p:cTn id="20" dur="500"/>
                                        <p:tgtEl>
                                          <p:spTgt spid="12">
                                            <p:txEl>
                                              <p:pRg st="3" end="3"/>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wipe(up)">
                                      <p:cBhvr>
                                        <p:cTn id="23" dur="500"/>
                                        <p:tgtEl>
                                          <p:spTgt spid="1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
                                            <p:txEl>
                                              <p:pRg st="5" end="5"/>
                                            </p:txEl>
                                          </p:spTgt>
                                        </p:tgtEl>
                                        <p:attrNameLst>
                                          <p:attrName>style.visibility</p:attrName>
                                        </p:attrNameLst>
                                      </p:cBhvr>
                                      <p:to>
                                        <p:strVal val="visible"/>
                                      </p:to>
                                    </p:set>
                                    <p:animEffect transition="in" filter="wipe(up)">
                                      <p:cBhvr>
                                        <p:cTn id="28" dur="500"/>
                                        <p:tgtEl>
                                          <p:spTgt spid="12">
                                            <p:txEl>
                                              <p:pRg st="5" end="5"/>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Effect transition="in" filter="wipe(up)">
                                      <p:cBhvr>
                                        <p:cTn id="31"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681536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因特网应用</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相关概念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1" name="内容占位符 2">
            <a:extLst>
              <a:ext uri="{FF2B5EF4-FFF2-40B4-BE49-F238E27FC236}">
                <a16:creationId xmlns:a16="http://schemas.microsoft.com/office/drawing/2014/main" id="{50151168-0572-4681-8AD5-FAA2E46BA6B4}"/>
              </a:ext>
            </a:extLst>
          </p:cNvPr>
          <p:cNvSpPr txBox="1">
            <a:spLocks/>
          </p:cNvSpPr>
          <p:nvPr/>
        </p:nvSpPr>
        <p:spPr>
          <a:xfrm>
            <a:off x="552825" y="920917"/>
            <a:ext cx="10972800" cy="480513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20000"/>
              </a:lnSpc>
              <a:spcBef>
                <a:spcPts val="800"/>
              </a:spcBef>
            </a:pPr>
            <a:r>
              <a:rPr lang="zh-CN" altLang="en-US" sz="2400" b="1" dirty="0">
                <a:solidFill>
                  <a:srgbClr val="C00000"/>
                </a:solidFill>
                <a:latin typeface="微软雅黑" panose="020B0503020204020204" pitchFamily="34" charset="-122"/>
                <a:ea typeface="微软雅黑" panose="020B0503020204020204" pitchFamily="34" charset="-122"/>
              </a:rPr>
              <a:t>网站（</a:t>
            </a:r>
            <a:r>
              <a:rPr lang="en-US" altLang="zh-CN" sz="2400" b="1" dirty="0">
                <a:solidFill>
                  <a:srgbClr val="C00000"/>
                </a:solidFill>
                <a:latin typeface="微软雅黑" panose="020B0503020204020204" pitchFamily="34" charset="-122"/>
                <a:ea typeface="微软雅黑" panose="020B0503020204020204" pitchFamily="34" charset="-122"/>
              </a:rPr>
              <a:t>Website</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具有特定主题的相关网页的集合称为</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网站。网站建立在</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服务器上。进入</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网站看到的第一个网页称为主页。</a:t>
            </a:r>
            <a:endParaRPr lang="en-US" altLang="zh-CN" sz="2400" b="1" dirty="0">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网站存放在</a:t>
            </a:r>
            <a:r>
              <a:rPr lang="en-US" altLang="zh-CN" sz="2400" b="1" dirty="0">
                <a:latin typeface="微软雅黑" panose="020B0503020204020204" pitchFamily="34" charset="-122"/>
                <a:ea typeface="微软雅黑" panose="020B0503020204020204" pitchFamily="34" charset="-122"/>
              </a:rPr>
              <a:t>Web</a:t>
            </a:r>
            <a:r>
              <a:rPr lang="zh-CN" altLang="en-US" sz="2400" b="1" dirty="0">
                <a:latin typeface="微软雅黑" panose="020B0503020204020204" pitchFamily="34" charset="-122"/>
                <a:ea typeface="微软雅黑" panose="020B0503020204020204" pitchFamily="34" charset="-122"/>
              </a:rPr>
              <a:t>服务器的发布目录中</a:t>
            </a:r>
            <a:endParaRPr lang="en-US" altLang="zh-CN" sz="2400" b="1" dirty="0">
              <a:latin typeface="微软雅黑" panose="020B0503020204020204" pitchFamily="34" charset="-122"/>
              <a:ea typeface="微软雅黑" panose="020B0503020204020204" pitchFamily="34" charset="-122"/>
            </a:endParaRPr>
          </a:p>
          <a:p>
            <a:pPr>
              <a:lnSpc>
                <a:spcPct val="120000"/>
              </a:lnSpc>
              <a:spcBef>
                <a:spcPts val="800"/>
              </a:spcBef>
            </a:pPr>
            <a:r>
              <a:rPr lang="en-US" altLang="zh-CN" sz="2400" b="1" dirty="0">
                <a:solidFill>
                  <a:srgbClr val="C00000"/>
                </a:solidFill>
                <a:latin typeface="微软雅黑" panose="020B0503020204020204" pitchFamily="34" charset="-122"/>
                <a:ea typeface="微软雅黑" panose="020B0503020204020204" pitchFamily="34" charset="-122"/>
              </a:rPr>
              <a:t>HTML</a:t>
            </a:r>
            <a:r>
              <a:rPr lang="zh-CN" altLang="en-US" sz="2400" b="1" dirty="0">
                <a:solidFill>
                  <a:srgbClr val="C00000"/>
                </a:solidFill>
                <a:latin typeface="微软雅黑" panose="020B0503020204020204" pitchFamily="34" charset="-122"/>
                <a:ea typeface="微软雅黑" panose="020B0503020204020204" pitchFamily="34" charset="-122"/>
              </a:rPr>
              <a:t>语言（</a:t>
            </a:r>
            <a:r>
              <a:rPr lang="en-US" altLang="zh-CN" sz="2400" b="1" dirty="0">
                <a:solidFill>
                  <a:srgbClr val="C00000"/>
                </a:solidFill>
                <a:latin typeface="微软雅黑" panose="020B0503020204020204" pitchFamily="34" charset="-122"/>
                <a:ea typeface="微软雅黑" panose="020B0503020204020204" pitchFamily="34" charset="-122"/>
              </a:rPr>
              <a:t>Hypertext Markup Language</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a:p>
            <a:pPr lvl="1">
              <a:lnSpc>
                <a:spcPct val="120000"/>
              </a:lnSpc>
              <a:spcBef>
                <a:spcPts val="800"/>
              </a:spcBef>
            </a:pPr>
            <a:r>
              <a:rPr lang="zh-CN" altLang="en-US" sz="2400" b="1" dirty="0">
                <a:latin typeface="微软雅黑" panose="020B0503020204020204" pitchFamily="34" charset="-122"/>
                <a:ea typeface="微软雅黑" panose="020B0503020204020204" pitchFamily="34" charset="-122"/>
              </a:rPr>
              <a:t>制作网页的标准语言，使用</a:t>
            </a:r>
            <a:r>
              <a:rPr lang="en-US" altLang="zh-CN" sz="2400" b="1" dirty="0">
                <a:latin typeface="微软雅黑" panose="020B0503020204020204" pitchFamily="34" charset="-122"/>
                <a:ea typeface="微软雅黑" panose="020B0503020204020204" pitchFamily="34" charset="-122"/>
              </a:rPr>
              <a:t>HTML</a:t>
            </a:r>
            <a:r>
              <a:rPr lang="zh-CN" altLang="en-US" sz="2400" b="1" dirty="0">
                <a:latin typeface="微软雅黑" panose="020B0503020204020204" pitchFamily="34" charset="-122"/>
                <a:ea typeface="微软雅黑" panose="020B0503020204020204" pitchFamily="34" charset="-122"/>
              </a:rPr>
              <a:t>可以将各种资源组织在一个网页中。</a:t>
            </a:r>
            <a:endParaRPr lang="en-US" altLang="zh-CN" sz="2400" b="1" dirty="0">
              <a:latin typeface="微软雅黑" panose="020B0503020204020204" pitchFamily="34" charset="-122"/>
              <a:ea typeface="微软雅黑" panose="020B0503020204020204" pitchFamily="34" charset="-122"/>
            </a:endParaRPr>
          </a:p>
          <a:p>
            <a:pPr lvl="1">
              <a:lnSpc>
                <a:spcPct val="120000"/>
              </a:lnSpc>
              <a:spcBef>
                <a:spcPts val="800"/>
              </a:spcBef>
            </a:pPr>
            <a:r>
              <a:rPr lang="en-US" altLang="zh-CN" sz="2400" b="1" dirty="0">
                <a:latin typeface="微软雅黑" panose="020B0503020204020204" pitchFamily="34" charset="-122"/>
                <a:ea typeface="微软雅黑" panose="020B0503020204020204" pitchFamily="34" charset="-122"/>
              </a:rPr>
              <a:t>HTML</a:t>
            </a:r>
            <a:r>
              <a:rPr lang="zh-CN" altLang="en-US" sz="2400" b="1" dirty="0">
                <a:latin typeface="微软雅黑" panose="020B0503020204020204" pitchFamily="34" charset="-122"/>
                <a:ea typeface="微软雅黑" panose="020B0503020204020204" pitchFamily="34" charset="-122"/>
              </a:rPr>
              <a:t>定义了很多标签（</a:t>
            </a:r>
            <a:r>
              <a:rPr lang="en-US" altLang="zh-CN" sz="2400" b="1" dirty="0">
                <a:latin typeface="微软雅黑" panose="020B0503020204020204" pitchFamily="34" charset="-122"/>
                <a:ea typeface="微软雅黑" panose="020B0503020204020204" pitchFamily="34" charset="-122"/>
              </a:rPr>
              <a:t>tag</a:t>
            </a:r>
            <a:r>
              <a:rPr lang="zh-CN" altLang="en-US" sz="2400" b="1" dirty="0">
                <a:latin typeface="微软雅黑" panose="020B0503020204020204" pitchFamily="34" charset="-122"/>
                <a:ea typeface="微软雅黑" panose="020B0503020204020204" pitchFamily="34" charset="-122"/>
              </a:rPr>
              <a:t>），标签的主要用途：</a:t>
            </a:r>
            <a:endParaRPr lang="en-US" altLang="zh-CN" sz="2400" b="1" dirty="0">
              <a:latin typeface="微软雅黑" panose="020B0503020204020204" pitchFamily="34" charset="-122"/>
              <a:ea typeface="微软雅黑" panose="020B0503020204020204" pitchFamily="34" charset="-122"/>
            </a:endParaRPr>
          </a:p>
          <a:p>
            <a:pPr lvl="2">
              <a:spcBef>
                <a:spcPts val="800"/>
              </a:spcBef>
            </a:pPr>
            <a:r>
              <a:rPr lang="zh-CN" altLang="en-US" b="1" dirty="0">
                <a:latin typeface="微软雅黑" panose="020B0503020204020204" pitchFamily="34" charset="-122"/>
                <a:ea typeface="微软雅黑" panose="020B0503020204020204" pitchFamily="34" charset="-122"/>
              </a:rPr>
              <a:t>文字排版</a:t>
            </a:r>
            <a:endParaRPr lang="en-US" altLang="zh-CN" b="1" dirty="0">
              <a:latin typeface="微软雅黑" panose="020B0503020204020204" pitchFamily="34" charset="-122"/>
              <a:ea typeface="微软雅黑" panose="020B0503020204020204" pitchFamily="34" charset="-122"/>
            </a:endParaRPr>
          </a:p>
          <a:p>
            <a:pPr lvl="2">
              <a:spcBef>
                <a:spcPts val="800"/>
              </a:spcBef>
            </a:pPr>
            <a:r>
              <a:rPr lang="zh-CN" altLang="en-US" b="1" dirty="0">
                <a:latin typeface="微软雅黑" panose="020B0503020204020204" pitchFamily="34" charset="-122"/>
                <a:ea typeface="微软雅黑" panose="020B0503020204020204" pitchFamily="34" charset="-122"/>
              </a:rPr>
              <a:t>设置超链接</a:t>
            </a:r>
            <a:endParaRPr lang="en-US" altLang="zh-CN"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7569606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wipe(up)">
                                      <p:cBhvr>
                                        <p:cTn id="10" dur="500"/>
                                        <p:tgtEl>
                                          <p:spTgt spid="11">
                                            <p:txEl>
                                              <p:pRg st="1" end="1"/>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wipe(up)">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wipe(up)">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wipe(up)">
                                      <p:cBhvr>
                                        <p:cTn id="23" dur="500"/>
                                        <p:tgtEl>
                                          <p:spTgt spid="1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wipe(up)">
                                      <p:cBhvr>
                                        <p:cTn id="28" dur="500"/>
                                        <p:tgtEl>
                                          <p:spTgt spid="11">
                                            <p:txEl>
                                              <p:pRg st="5" end="5"/>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wipe(up)">
                                      <p:cBhvr>
                                        <p:cTn id="31" dur="500"/>
                                        <p:tgtEl>
                                          <p:spTgt spid="11">
                                            <p:txEl>
                                              <p:pRg st="6" end="6"/>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11">
                                            <p:txEl>
                                              <p:pRg st="7" end="7"/>
                                            </p:txEl>
                                          </p:spTgt>
                                        </p:tgtEl>
                                        <p:attrNameLst>
                                          <p:attrName>style.visibility</p:attrName>
                                        </p:attrNameLst>
                                      </p:cBhvr>
                                      <p:to>
                                        <p:strVal val="visible"/>
                                      </p:to>
                                    </p:set>
                                    <p:animEffect transition="in" filter="wipe(up)">
                                      <p:cBhvr>
                                        <p:cTn id="34"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计算机网络的分类</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81" name="内容占位符 2"/>
          <p:cNvSpPr txBox="1">
            <a:spLocks/>
          </p:cNvSpPr>
          <p:nvPr/>
        </p:nvSpPr>
        <p:spPr bwMode="auto">
          <a:xfrm>
            <a:off x="1993807" y="1075455"/>
            <a:ext cx="8280920"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20000"/>
              </a:lnSpc>
              <a:spcBef>
                <a:spcPts val="600"/>
              </a:spcBef>
              <a:spcAft>
                <a:spcPts val="0"/>
              </a:spcAft>
              <a:buClr>
                <a:srgbClr val="3333CC"/>
              </a:buClr>
              <a:buSzPct val="60000"/>
              <a:buFont typeface="Wingdings" pitchFamily="2" charset="2"/>
              <a:buChar char="n"/>
              <a:tabLst/>
              <a:defRPr/>
            </a:pPr>
            <a:r>
              <a:rPr kumimoji="0" lang="zh-CN" altLang="en-US" sz="26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按地域范围分类</a:t>
            </a:r>
            <a:endParaRPr kumimoji="0" lang="en-US" altLang="zh-CN" sz="26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局域网（</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Local Area Network </a:t>
            </a: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LAN</a:t>
            </a: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城域网（</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Metropolitan Area Network </a:t>
            </a: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MAN</a:t>
            </a: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20000"/>
              </a:lnSpc>
              <a:spcBef>
                <a:spcPts val="600"/>
              </a:spcBef>
              <a:spcAft>
                <a:spcPts val="0"/>
              </a:spcAft>
              <a:buClr>
                <a:srgbClr val="FF0000"/>
              </a:buClr>
              <a:buSzPct val="55000"/>
              <a:buFont typeface="Wingdings" pitchFamily="2" charset="2"/>
              <a:buChar char="n"/>
              <a:tabLst/>
              <a:defRPr/>
            </a:pP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广域网（</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Wide Area Network </a:t>
            </a: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WAN</a:t>
            </a:r>
            <a:r>
              <a:rPr kumimoji="0" lang="zh-CN" altLang="en-US"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en-US" altLang="zh-CN" sz="2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ts val="1200"/>
              </a:spcBef>
              <a:spcAft>
                <a:spcPts val="0"/>
              </a:spcAft>
              <a:buClr>
                <a:srgbClr val="3333CC"/>
              </a:buClr>
              <a:buSzPct val="60000"/>
              <a:buFont typeface="Wingdings" pitchFamily="2" charset="2"/>
              <a:buChar char="n"/>
              <a:tabLst/>
              <a:defRPr/>
            </a:pPr>
            <a:r>
              <a:rPr kumimoji="0" lang="zh-CN" altLang="en-US" sz="26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按拓扑结构分类</a:t>
            </a:r>
          </a:p>
        </p:txBody>
      </p:sp>
      <p:grpSp>
        <p:nvGrpSpPr>
          <p:cNvPr id="82" name="组合 81">
            <a:extLst>
              <a:ext uri="{FF2B5EF4-FFF2-40B4-BE49-F238E27FC236}">
                <a16:creationId xmlns:a16="http://schemas.microsoft.com/office/drawing/2014/main" id="{1043A0C9-CAB4-45B6-89F5-79F52F92225C}"/>
              </a:ext>
            </a:extLst>
          </p:cNvPr>
          <p:cNvGrpSpPr>
            <a:grpSpLocks/>
          </p:cNvGrpSpPr>
          <p:nvPr/>
        </p:nvGrpSpPr>
        <p:grpSpPr bwMode="auto">
          <a:xfrm>
            <a:off x="2157885" y="3949524"/>
            <a:ext cx="1439862" cy="1951038"/>
            <a:chOff x="6804545" y="1412776"/>
            <a:chExt cx="1439863" cy="1950888"/>
          </a:xfrm>
        </p:grpSpPr>
        <p:grpSp>
          <p:nvGrpSpPr>
            <p:cNvPr id="83" name="Group 41">
              <a:extLst>
                <a:ext uri="{FF2B5EF4-FFF2-40B4-BE49-F238E27FC236}">
                  <a16:creationId xmlns:a16="http://schemas.microsoft.com/office/drawing/2014/main" id="{59EA85C3-C7E7-41B7-9EB1-5A3157BFC973}"/>
                </a:ext>
              </a:extLst>
            </p:cNvPr>
            <p:cNvGrpSpPr>
              <a:grpSpLocks/>
            </p:cNvGrpSpPr>
            <p:nvPr/>
          </p:nvGrpSpPr>
          <p:grpSpPr bwMode="auto">
            <a:xfrm>
              <a:off x="6804545" y="1412776"/>
              <a:ext cx="1439863" cy="1439863"/>
              <a:chOff x="549" y="328"/>
              <a:chExt cx="1478" cy="1486"/>
            </a:xfrm>
          </p:grpSpPr>
          <p:sp>
            <p:nvSpPr>
              <p:cNvPr id="85" name="Oval 42">
                <a:extLst>
                  <a:ext uri="{FF2B5EF4-FFF2-40B4-BE49-F238E27FC236}">
                    <a16:creationId xmlns:a16="http://schemas.microsoft.com/office/drawing/2014/main" id="{B9DC13CE-F014-4207-BC7E-78909E0778F4}"/>
                  </a:ext>
                </a:extLst>
              </p:cNvPr>
              <p:cNvSpPr>
                <a:spLocks noChangeArrowheads="1"/>
              </p:cNvSpPr>
              <p:nvPr/>
            </p:nvSpPr>
            <p:spPr bwMode="auto">
              <a:xfrm>
                <a:off x="1184" y="328"/>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86" name="Oval 43">
                <a:extLst>
                  <a:ext uri="{FF2B5EF4-FFF2-40B4-BE49-F238E27FC236}">
                    <a16:creationId xmlns:a16="http://schemas.microsoft.com/office/drawing/2014/main" id="{27C6C0DE-D159-4578-9828-0E4E82B8F065}"/>
                  </a:ext>
                </a:extLst>
              </p:cNvPr>
              <p:cNvSpPr>
                <a:spLocks noChangeArrowheads="1"/>
              </p:cNvSpPr>
              <p:nvPr/>
            </p:nvSpPr>
            <p:spPr bwMode="auto">
              <a:xfrm>
                <a:off x="731" y="1407"/>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87" name="Oval 44">
                <a:extLst>
                  <a:ext uri="{FF2B5EF4-FFF2-40B4-BE49-F238E27FC236}">
                    <a16:creationId xmlns:a16="http://schemas.microsoft.com/office/drawing/2014/main" id="{182616B3-C4FA-4D50-A696-6318E1D7C432}"/>
                  </a:ext>
                </a:extLst>
              </p:cNvPr>
              <p:cNvSpPr>
                <a:spLocks noChangeArrowheads="1"/>
              </p:cNvSpPr>
              <p:nvPr/>
            </p:nvSpPr>
            <p:spPr bwMode="auto">
              <a:xfrm>
                <a:off x="1619" y="509"/>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88" name="Oval 45">
                <a:extLst>
                  <a:ext uri="{FF2B5EF4-FFF2-40B4-BE49-F238E27FC236}">
                    <a16:creationId xmlns:a16="http://schemas.microsoft.com/office/drawing/2014/main" id="{65BB4A0A-8C2C-45AA-9C71-BA2F29331787}"/>
                  </a:ext>
                </a:extLst>
              </p:cNvPr>
              <p:cNvSpPr>
                <a:spLocks noChangeArrowheads="1"/>
              </p:cNvSpPr>
              <p:nvPr/>
            </p:nvSpPr>
            <p:spPr bwMode="auto">
              <a:xfrm>
                <a:off x="549" y="935"/>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89" name="Line 46">
                <a:extLst>
                  <a:ext uri="{FF2B5EF4-FFF2-40B4-BE49-F238E27FC236}">
                    <a16:creationId xmlns:a16="http://schemas.microsoft.com/office/drawing/2014/main" id="{2D6304D2-CC23-4D22-91F2-5CA9819D3ACC}"/>
                  </a:ext>
                </a:extLst>
              </p:cNvPr>
              <p:cNvSpPr>
                <a:spLocks noChangeShapeType="1"/>
              </p:cNvSpPr>
              <p:nvPr/>
            </p:nvSpPr>
            <p:spPr bwMode="auto">
              <a:xfrm flipH="1" flipV="1">
                <a:off x="1292" y="572"/>
                <a:ext cx="0" cy="9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0" name="Oval 47">
                <a:extLst>
                  <a:ext uri="{FF2B5EF4-FFF2-40B4-BE49-F238E27FC236}">
                    <a16:creationId xmlns:a16="http://schemas.microsoft.com/office/drawing/2014/main" id="{FD777E7E-1AAF-4542-AE3D-9F56D89F9415}"/>
                  </a:ext>
                </a:extLst>
              </p:cNvPr>
              <p:cNvSpPr>
                <a:spLocks noChangeArrowheads="1"/>
              </p:cNvSpPr>
              <p:nvPr/>
            </p:nvSpPr>
            <p:spPr bwMode="auto">
              <a:xfrm>
                <a:off x="1184" y="1588"/>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1" name="Oval 48">
                <a:extLst>
                  <a:ext uri="{FF2B5EF4-FFF2-40B4-BE49-F238E27FC236}">
                    <a16:creationId xmlns:a16="http://schemas.microsoft.com/office/drawing/2014/main" id="{C5674BE9-EB28-44EB-9B80-87FD7DC76744}"/>
                  </a:ext>
                </a:extLst>
              </p:cNvPr>
              <p:cNvSpPr>
                <a:spLocks noChangeArrowheads="1"/>
              </p:cNvSpPr>
              <p:nvPr/>
            </p:nvSpPr>
            <p:spPr bwMode="auto">
              <a:xfrm>
                <a:off x="1801" y="954"/>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2" name="Oval 49">
                <a:extLst>
                  <a:ext uri="{FF2B5EF4-FFF2-40B4-BE49-F238E27FC236}">
                    <a16:creationId xmlns:a16="http://schemas.microsoft.com/office/drawing/2014/main" id="{0EC0EAE4-53C6-483E-9F89-AA6E59F0E0F5}"/>
                  </a:ext>
                </a:extLst>
              </p:cNvPr>
              <p:cNvSpPr>
                <a:spLocks noChangeArrowheads="1"/>
              </p:cNvSpPr>
              <p:nvPr/>
            </p:nvSpPr>
            <p:spPr bwMode="auto">
              <a:xfrm>
                <a:off x="1610" y="1389"/>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3" name="Oval 50">
                <a:extLst>
                  <a:ext uri="{FF2B5EF4-FFF2-40B4-BE49-F238E27FC236}">
                    <a16:creationId xmlns:a16="http://schemas.microsoft.com/office/drawing/2014/main" id="{7F7DA6D4-15F5-4D3A-A884-B1AB19D0BB45}"/>
                  </a:ext>
                </a:extLst>
              </p:cNvPr>
              <p:cNvSpPr>
                <a:spLocks noChangeArrowheads="1"/>
              </p:cNvSpPr>
              <p:nvPr/>
            </p:nvSpPr>
            <p:spPr bwMode="auto">
              <a:xfrm>
                <a:off x="739" y="518"/>
                <a:ext cx="226" cy="226"/>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4" name="Line 51">
                <a:extLst>
                  <a:ext uri="{FF2B5EF4-FFF2-40B4-BE49-F238E27FC236}">
                    <a16:creationId xmlns:a16="http://schemas.microsoft.com/office/drawing/2014/main" id="{BC69A955-D62A-4848-9FEF-4E876228A7F2}"/>
                  </a:ext>
                </a:extLst>
              </p:cNvPr>
              <p:cNvSpPr>
                <a:spLocks noChangeShapeType="1"/>
              </p:cNvSpPr>
              <p:nvPr/>
            </p:nvSpPr>
            <p:spPr bwMode="auto">
              <a:xfrm>
                <a:off x="793" y="1053"/>
                <a:ext cx="99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5" name="Line 52">
                <a:extLst>
                  <a:ext uri="{FF2B5EF4-FFF2-40B4-BE49-F238E27FC236}">
                    <a16:creationId xmlns:a16="http://schemas.microsoft.com/office/drawing/2014/main" id="{75A4A555-8765-45FC-A77B-6A4C76950AEC}"/>
                  </a:ext>
                </a:extLst>
              </p:cNvPr>
              <p:cNvSpPr>
                <a:spLocks noChangeShapeType="1"/>
              </p:cNvSpPr>
              <p:nvPr/>
            </p:nvSpPr>
            <p:spPr bwMode="auto">
              <a:xfrm flipH="1">
                <a:off x="930" y="709"/>
                <a:ext cx="725" cy="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6" name="Line 53">
                <a:extLst>
                  <a:ext uri="{FF2B5EF4-FFF2-40B4-BE49-F238E27FC236}">
                    <a16:creationId xmlns:a16="http://schemas.microsoft.com/office/drawing/2014/main" id="{318B168E-E0E2-4C82-BDD3-601AC8A930EC}"/>
                  </a:ext>
                </a:extLst>
              </p:cNvPr>
              <p:cNvSpPr>
                <a:spLocks noChangeShapeType="1"/>
              </p:cNvSpPr>
              <p:nvPr/>
            </p:nvSpPr>
            <p:spPr bwMode="auto">
              <a:xfrm>
                <a:off x="930" y="709"/>
                <a:ext cx="725" cy="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97" name="Oval 54">
                <a:extLst>
                  <a:ext uri="{FF2B5EF4-FFF2-40B4-BE49-F238E27FC236}">
                    <a16:creationId xmlns:a16="http://schemas.microsoft.com/office/drawing/2014/main" id="{9AF9E017-2FC9-4A8F-BB6B-8200B2ABB468}"/>
                  </a:ext>
                </a:extLst>
              </p:cNvPr>
              <p:cNvSpPr>
                <a:spLocks noChangeArrowheads="1"/>
              </p:cNvSpPr>
              <p:nvPr/>
            </p:nvSpPr>
            <p:spPr bwMode="auto">
              <a:xfrm>
                <a:off x="1183" y="944"/>
                <a:ext cx="226" cy="226"/>
              </a:xfrm>
              <a:prstGeom prst="ellipse">
                <a:avLst/>
              </a:prstGeom>
              <a:solidFill>
                <a:srgbClr val="FF0000"/>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84" name="Text Box 55">
              <a:extLst>
                <a:ext uri="{FF2B5EF4-FFF2-40B4-BE49-F238E27FC236}">
                  <a16:creationId xmlns:a16="http://schemas.microsoft.com/office/drawing/2014/main" id="{9DEDB267-F448-419F-B521-33A17D5BD512}"/>
                </a:ext>
              </a:extLst>
            </p:cNvPr>
            <p:cNvSpPr txBox="1">
              <a:spLocks noChangeArrowheads="1"/>
            </p:cNvSpPr>
            <p:nvPr/>
          </p:nvSpPr>
          <p:spPr bwMode="auto">
            <a:xfrm>
              <a:off x="7020445" y="2996952"/>
              <a:ext cx="1223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星形拓扑</a:t>
              </a:r>
            </a:p>
          </p:txBody>
        </p:sp>
      </p:grpSp>
      <p:grpSp>
        <p:nvGrpSpPr>
          <p:cNvPr id="98" name="组合 4">
            <a:extLst>
              <a:ext uri="{FF2B5EF4-FFF2-40B4-BE49-F238E27FC236}">
                <a16:creationId xmlns:a16="http://schemas.microsoft.com/office/drawing/2014/main" id="{7ECA1AAA-4606-461D-9ED7-44A82548EF0C}"/>
              </a:ext>
            </a:extLst>
          </p:cNvPr>
          <p:cNvGrpSpPr>
            <a:grpSpLocks/>
          </p:cNvGrpSpPr>
          <p:nvPr/>
        </p:nvGrpSpPr>
        <p:grpSpPr bwMode="auto">
          <a:xfrm>
            <a:off x="3985378" y="3949524"/>
            <a:ext cx="1871663" cy="2022475"/>
            <a:chOff x="6732786" y="3645024"/>
            <a:chExt cx="1871662" cy="2022897"/>
          </a:xfrm>
        </p:grpSpPr>
        <p:grpSp>
          <p:nvGrpSpPr>
            <p:cNvPr id="99" name="Group 56">
              <a:extLst>
                <a:ext uri="{FF2B5EF4-FFF2-40B4-BE49-F238E27FC236}">
                  <a16:creationId xmlns:a16="http://schemas.microsoft.com/office/drawing/2014/main" id="{CD951899-75CF-439D-96D1-D94CF8EB582C}"/>
                </a:ext>
              </a:extLst>
            </p:cNvPr>
            <p:cNvGrpSpPr>
              <a:grpSpLocks/>
            </p:cNvGrpSpPr>
            <p:nvPr/>
          </p:nvGrpSpPr>
          <p:grpSpPr bwMode="auto">
            <a:xfrm>
              <a:off x="6732786" y="3645024"/>
              <a:ext cx="1871662" cy="1439863"/>
              <a:chOff x="2200" y="346"/>
              <a:chExt cx="1406" cy="1042"/>
            </a:xfrm>
          </p:grpSpPr>
          <p:sp>
            <p:nvSpPr>
              <p:cNvPr id="101" name="Oval 57">
                <a:extLst>
                  <a:ext uri="{FF2B5EF4-FFF2-40B4-BE49-F238E27FC236}">
                    <a16:creationId xmlns:a16="http://schemas.microsoft.com/office/drawing/2014/main" id="{9A18189C-A9EA-4590-8B6D-F2D544576C36}"/>
                  </a:ext>
                </a:extLst>
              </p:cNvPr>
              <p:cNvSpPr>
                <a:spLocks noChangeArrowheads="1"/>
              </p:cNvSpPr>
              <p:nvPr/>
            </p:nvSpPr>
            <p:spPr bwMode="auto">
              <a:xfrm>
                <a:off x="2835" y="34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2" name="Line 58">
                <a:extLst>
                  <a:ext uri="{FF2B5EF4-FFF2-40B4-BE49-F238E27FC236}">
                    <a16:creationId xmlns:a16="http://schemas.microsoft.com/office/drawing/2014/main" id="{3BEEDE12-50B6-491A-A4B9-E8F91A63B138}"/>
                  </a:ext>
                </a:extLst>
              </p:cNvPr>
              <p:cNvSpPr>
                <a:spLocks noChangeShapeType="1"/>
              </p:cNvSpPr>
              <p:nvPr/>
            </p:nvSpPr>
            <p:spPr bwMode="auto">
              <a:xfrm flipH="1">
                <a:off x="2336" y="482"/>
                <a:ext cx="499" cy="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3" name="Line 59">
                <a:extLst>
                  <a:ext uri="{FF2B5EF4-FFF2-40B4-BE49-F238E27FC236}">
                    <a16:creationId xmlns:a16="http://schemas.microsoft.com/office/drawing/2014/main" id="{2B2CD543-D21F-4830-81FA-7289E37293AB}"/>
                  </a:ext>
                </a:extLst>
              </p:cNvPr>
              <p:cNvSpPr>
                <a:spLocks noChangeShapeType="1"/>
              </p:cNvSpPr>
              <p:nvPr/>
            </p:nvSpPr>
            <p:spPr bwMode="auto">
              <a:xfrm>
                <a:off x="3016" y="482"/>
                <a:ext cx="499"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4" name="Oval 60">
                <a:extLst>
                  <a:ext uri="{FF2B5EF4-FFF2-40B4-BE49-F238E27FC236}">
                    <a16:creationId xmlns:a16="http://schemas.microsoft.com/office/drawing/2014/main" id="{99B96969-136A-40D3-B09F-F48853D049EB}"/>
                  </a:ext>
                </a:extLst>
              </p:cNvPr>
              <p:cNvSpPr>
                <a:spLocks noChangeArrowheads="1"/>
              </p:cNvSpPr>
              <p:nvPr/>
            </p:nvSpPr>
            <p:spPr bwMode="auto">
              <a:xfrm>
                <a:off x="2490" y="772"/>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5" name="Oval 61">
                <a:extLst>
                  <a:ext uri="{FF2B5EF4-FFF2-40B4-BE49-F238E27FC236}">
                    <a16:creationId xmlns:a16="http://schemas.microsoft.com/office/drawing/2014/main" id="{1F9734CF-6087-44EE-A7B8-02B17DB784AA}"/>
                  </a:ext>
                </a:extLst>
              </p:cNvPr>
              <p:cNvSpPr>
                <a:spLocks noChangeArrowheads="1"/>
              </p:cNvSpPr>
              <p:nvPr/>
            </p:nvSpPr>
            <p:spPr bwMode="auto">
              <a:xfrm>
                <a:off x="3179" y="791"/>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6" name="Line 62">
                <a:extLst>
                  <a:ext uri="{FF2B5EF4-FFF2-40B4-BE49-F238E27FC236}">
                    <a16:creationId xmlns:a16="http://schemas.microsoft.com/office/drawing/2014/main" id="{647C20EA-A954-4CFC-A519-35F8E9B4120E}"/>
                  </a:ext>
                </a:extLst>
              </p:cNvPr>
              <p:cNvSpPr>
                <a:spLocks noChangeShapeType="1"/>
              </p:cNvSpPr>
              <p:nvPr/>
            </p:nvSpPr>
            <p:spPr bwMode="auto">
              <a:xfrm>
                <a:off x="2608" y="935"/>
                <a:ext cx="182" cy="27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7" name="Line 63">
                <a:extLst>
                  <a:ext uri="{FF2B5EF4-FFF2-40B4-BE49-F238E27FC236}">
                    <a16:creationId xmlns:a16="http://schemas.microsoft.com/office/drawing/2014/main" id="{2D27E444-8876-4774-B193-535A43359888}"/>
                  </a:ext>
                </a:extLst>
              </p:cNvPr>
              <p:cNvSpPr>
                <a:spLocks noChangeShapeType="1"/>
              </p:cNvSpPr>
              <p:nvPr/>
            </p:nvSpPr>
            <p:spPr bwMode="auto">
              <a:xfrm flipH="1">
                <a:off x="3107" y="981"/>
                <a:ext cx="136" cy="2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8" name="Oval 64">
                <a:extLst>
                  <a:ext uri="{FF2B5EF4-FFF2-40B4-BE49-F238E27FC236}">
                    <a16:creationId xmlns:a16="http://schemas.microsoft.com/office/drawing/2014/main" id="{2A47BCB6-05D8-4A17-BC0A-F304A29EFB93}"/>
                  </a:ext>
                </a:extLst>
              </p:cNvPr>
              <p:cNvSpPr>
                <a:spLocks noChangeArrowheads="1"/>
              </p:cNvSpPr>
              <p:nvPr/>
            </p:nvSpPr>
            <p:spPr bwMode="auto">
              <a:xfrm>
                <a:off x="2200" y="1207"/>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09" name="Oval 65">
                <a:extLst>
                  <a:ext uri="{FF2B5EF4-FFF2-40B4-BE49-F238E27FC236}">
                    <a16:creationId xmlns:a16="http://schemas.microsoft.com/office/drawing/2014/main" id="{8F4D2692-DDE1-485E-B9EA-DD6BE7222560}"/>
                  </a:ext>
                </a:extLst>
              </p:cNvPr>
              <p:cNvSpPr>
                <a:spLocks noChangeArrowheads="1"/>
              </p:cNvSpPr>
              <p:nvPr/>
            </p:nvSpPr>
            <p:spPr bwMode="auto">
              <a:xfrm>
                <a:off x="2699" y="1207"/>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0" name="Oval 66">
                <a:extLst>
                  <a:ext uri="{FF2B5EF4-FFF2-40B4-BE49-F238E27FC236}">
                    <a16:creationId xmlns:a16="http://schemas.microsoft.com/office/drawing/2014/main" id="{988330C2-615F-4B36-9835-C0D5A77734FE}"/>
                  </a:ext>
                </a:extLst>
              </p:cNvPr>
              <p:cNvSpPr>
                <a:spLocks noChangeArrowheads="1"/>
              </p:cNvSpPr>
              <p:nvPr/>
            </p:nvSpPr>
            <p:spPr bwMode="auto">
              <a:xfrm>
                <a:off x="2971" y="1207"/>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1" name="Oval 67">
                <a:extLst>
                  <a:ext uri="{FF2B5EF4-FFF2-40B4-BE49-F238E27FC236}">
                    <a16:creationId xmlns:a16="http://schemas.microsoft.com/office/drawing/2014/main" id="{52F067E6-BEBF-43D6-B135-BEAFBFEC40FD}"/>
                  </a:ext>
                </a:extLst>
              </p:cNvPr>
              <p:cNvSpPr>
                <a:spLocks noChangeArrowheads="1"/>
              </p:cNvSpPr>
              <p:nvPr/>
            </p:nvSpPr>
            <p:spPr bwMode="auto">
              <a:xfrm>
                <a:off x="3424" y="1207"/>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00" name="Text Box 68">
              <a:extLst>
                <a:ext uri="{FF2B5EF4-FFF2-40B4-BE49-F238E27FC236}">
                  <a16:creationId xmlns:a16="http://schemas.microsoft.com/office/drawing/2014/main" id="{B6513926-53D3-497B-9F80-AA418315358B}"/>
                </a:ext>
              </a:extLst>
            </p:cNvPr>
            <p:cNvSpPr txBox="1">
              <a:spLocks noChangeArrowheads="1"/>
            </p:cNvSpPr>
            <p:nvPr/>
          </p:nvSpPr>
          <p:spPr bwMode="auto">
            <a:xfrm>
              <a:off x="7236023" y="5301208"/>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树形拓扑</a:t>
              </a:r>
            </a:p>
          </p:txBody>
        </p:sp>
      </p:grpSp>
      <p:grpSp>
        <p:nvGrpSpPr>
          <p:cNvPr id="112" name="组合 111">
            <a:extLst>
              <a:ext uri="{FF2B5EF4-FFF2-40B4-BE49-F238E27FC236}">
                <a16:creationId xmlns:a16="http://schemas.microsoft.com/office/drawing/2014/main" id="{CB0F5EA9-A710-46A6-99A3-1FD7747F4BBD}"/>
              </a:ext>
            </a:extLst>
          </p:cNvPr>
          <p:cNvGrpSpPr>
            <a:grpSpLocks/>
          </p:cNvGrpSpPr>
          <p:nvPr/>
        </p:nvGrpSpPr>
        <p:grpSpPr bwMode="auto">
          <a:xfrm>
            <a:off x="6260378" y="4451497"/>
            <a:ext cx="2447925" cy="1160462"/>
            <a:chOff x="6011863" y="2341563"/>
            <a:chExt cx="2447925" cy="1159445"/>
          </a:xfrm>
        </p:grpSpPr>
        <p:grpSp>
          <p:nvGrpSpPr>
            <p:cNvPr id="113" name="Group 30">
              <a:extLst>
                <a:ext uri="{FF2B5EF4-FFF2-40B4-BE49-F238E27FC236}">
                  <a16:creationId xmlns:a16="http://schemas.microsoft.com/office/drawing/2014/main" id="{37CE7D8A-BC2A-4A99-84FA-CB78B8107055}"/>
                </a:ext>
              </a:extLst>
            </p:cNvPr>
            <p:cNvGrpSpPr>
              <a:grpSpLocks/>
            </p:cNvGrpSpPr>
            <p:nvPr/>
          </p:nvGrpSpPr>
          <p:grpSpPr bwMode="auto">
            <a:xfrm>
              <a:off x="6011863" y="2341563"/>
              <a:ext cx="2447925" cy="647700"/>
              <a:chOff x="3697" y="1389"/>
              <a:chExt cx="1542" cy="408"/>
            </a:xfrm>
          </p:grpSpPr>
          <p:sp>
            <p:nvSpPr>
              <p:cNvPr id="115" name="Line 8">
                <a:extLst>
                  <a:ext uri="{FF2B5EF4-FFF2-40B4-BE49-F238E27FC236}">
                    <a16:creationId xmlns:a16="http://schemas.microsoft.com/office/drawing/2014/main" id="{5986B78D-E324-498C-A35A-094AD513598F}"/>
                  </a:ext>
                </a:extLst>
              </p:cNvPr>
              <p:cNvSpPr>
                <a:spLocks noChangeShapeType="1"/>
              </p:cNvSpPr>
              <p:nvPr/>
            </p:nvSpPr>
            <p:spPr bwMode="auto">
              <a:xfrm>
                <a:off x="3697" y="1389"/>
                <a:ext cx="1542" cy="0"/>
              </a:xfrm>
              <a:prstGeom prst="line">
                <a:avLst/>
              </a:prstGeom>
              <a:noFill/>
              <a:ln w="38100">
                <a:solidFill>
                  <a:srgbClr val="FF66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6" name="Oval 9">
                <a:extLst>
                  <a:ext uri="{FF2B5EF4-FFF2-40B4-BE49-F238E27FC236}">
                    <a16:creationId xmlns:a16="http://schemas.microsoft.com/office/drawing/2014/main" id="{FEBEB747-0504-4ABA-83F8-7C6391E7510B}"/>
                  </a:ext>
                </a:extLst>
              </p:cNvPr>
              <p:cNvSpPr>
                <a:spLocks noChangeArrowheads="1"/>
              </p:cNvSpPr>
              <p:nvPr/>
            </p:nvSpPr>
            <p:spPr bwMode="auto">
              <a:xfrm>
                <a:off x="3787" y="161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7" name="Oval 10">
                <a:extLst>
                  <a:ext uri="{FF2B5EF4-FFF2-40B4-BE49-F238E27FC236}">
                    <a16:creationId xmlns:a16="http://schemas.microsoft.com/office/drawing/2014/main" id="{0A0F3487-A777-4151-A495-8CC7BA247F76}"/>
                  </a:ext>
                </a:extLst>
              </p:cNvPr>
              <p:cNvSpPr>
                <a:spLocks noChangeArrowheads="1"/>
              </p:cNvSpPr>
              <p:nvPr/>
            </p:nvSpPr>
            <p:spPr bwMode="auto">
              <a:xfrm>
                <a:off x="5012" y="161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8" name="Oval 11">
                <a:extLst>
                  <a:ext uri="{FF2B5EF4-FFF2-40B4-BE49-F238E27FC236}">
                    <a16:creationId xmlns:a16="http://schemas.microsoft.com/office/drawing/2014/main" id="{D46E8933-72DF-4C35-9DEC-AC5B5665DE04}"/>
                  </a:ext>
                </a:extLst>
              </p:cNvPr>
              <p:cNvSpPr>
                <a:spLocks noChangeArrowheads="1"/>
              </p:cNvSpPr>
              <p:nvPr/>
            </p:nvSpPr>
            <p:spPr bwMode="auto">
              <a:xfrm>
                <a:off x="4196" y="161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19" name="Oval 12">
                <a:extLst>
                  <a:ext uri="{FF2B5EF4-FFF2-40B4-BE49-F238E27FC236}">
                    <a16:creationId xmlns:a16="http://schemas.microsoft.com/office/drawing/2014/main" id="{93A4C4B8-DD6E-4DD7-A5BC-567474EF99A2}"/>
                  </a:ext>
                </a:extLst>
              </p:cNvPr>
              <p:cNvSpPr>
                <a:spLocks noChangeArrowheads="1"/>
              </p:cNvSpPr>
              <p:nvPr/>
            </p:nvSpPr>
            <p:spPr bwMode="auto">
              <a:xfrm>
                <a:off x="4604" y="161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0" name="Line 13">
                <a:extLst>
                  <a:ext uri="{FF2B5EF4-FFF2-40B4-BE49-F238E27FC236}">
                    <a16:creationId xmlns:a16="http://schemas.microsoft.com/office/drawing/2014/main" id="{3615B921-B269-4EE3-94B6-608CD98D93E9}"/>
                  </a:ext>
                </a:extLst>
              </p:cNvPr>
              <p:cNvSpPr>
                <a:spLocks noChangeShapeType="1"/>
              </p:cNvSpPr>
              <p:nvPr/>
            </p:nvSpPr>
            <p:spPr bwMode="auto">
              <a:xfrm>
                <a:off x="3878" y="1389"/>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1" name="Line 14">
                <a:extLst>
                  <a:ext uri="{FF2B5EF4-FFF2-40B4-BE49-F238E27FC236}">
                    <a16:creationId xmlns:a16="http://schemas.microsoft.com/office/drawing/2014/main" id="{4643F8FD-7AA9-46FE-A332-96E7A87C4CFA}"/>
                  </a:ext>
                </a:extLst>
              </p:cNvPr>
              <p:cNvSpPr>
                <a:spLocks noChangeShapeType="1"/>
              </p:cNvSpPr>
              <p:nvPr/>
            </p:nvSpPr>
            <p:spPr bwMode="auto">
              <a:xfrm>
                <a:off x="4286" y="1389"/>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2" name="Line 15">
                <a:extLst>
                  <a:ext uri="{FF2B5EF4-FFF2-40B4-BE49-F238E27FC236}">
                    <a16:creationId xmlns:a16="http://schemas.microsoft.com/office/drawing/2014/main" id="{DDA4C18E-E582-4098-B54B-C6EB42D991EA}"/>
                  </a:ext>
                </a:extLst>
              </p:cNvPr>
              <p:cNvSpPr>
                <a:spLocks noChangeShapeType="1"/>
              </p:cNvSpPr>
              <p:nvPr/>
            </p:nvSpPr>
            <p:spPr bwMode="auto">
              <a:xfrm>
                <a:off x="4694" y="1389"/>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3" name="Line 16">
                <a:extLst>
                  <a:ext uri="{FF2B5EF4-FFF2-40B4-BE49-F238E27FC236}">
                    <a16:creationId xmlns:a16="http://schemas.microsoft.com/office/drawing/2014/main" id="{5D7EF54F-0A45-47D6-94E6-EB4F8D63FB64}"/>
                  </a:ext>
                </a:extLst>
              </p:cNvPr>
              <p:cNvSpPr>
                <a:spLocks noChangeShapeType="1"/>
              </p:cNvSpPr>
              <p:nvPr/>
            </p:nvSpPr>
            <p:spPr bwMode="auto">
              <a:xfrm>
                <a:off x="5103" y="1389"/>
                <a:ext cx="0" cy="2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14" name="Text Box 17">
              <a:extLst>
                <a:ext uri="{FF2B5EF4-FFF2-40B4-BE49-F238E27FC236}">
                  <a16:creationId xmlns:a16="http://schemas.microsoft.com/office/drawing/2014/main" id="{CBE6BD88-B0BC-49BE-BF60-BEB41287A52F}"/>
                </a:ext>
              </a:extLst>
            </p:cNvPr>
            <p:cNvSpPr txBox="1">
              <a:spLocks noChangeArrowheads="1"/>
            </p:cNvSpPr>
            <p:nvPr/>
          </p:nvSpPr>
          <p:spPr bwMode="auto">
            <a:xfrm>
              <a:off x="6660530" y="3134295"/>
              <a:ext cx="1439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itchFamily="2" charset="-122"/>
                  <a:ea typeface="华文中宋" pitchFamily="2" charset="-122"/>
                </a:rPr>
                <a:t>总线形拓扑</a:t>
              </a:r>
            </a:p>
          </p:txBody>
        </p:sp>
      </p:grpSp>
      <p:grpSp>
        <p:nvGrpSpPr>
          <p:cNvPr id="124" name="组合 123">
            <a:extLst>
              <a:ext uri="{FF2B5EF4-FFF2-40B4-BE49-F238E27FC236}">
                <a16:creationId xmlns:a16="http://schemas.microsoft.com/office/drawing/2014/main" id="{13746698-9965-4253-BD5B-71D08F875C77}"/>
              </a:ext>
            </a:extLst>
          </p:cNvPr>
          <p:cNvGrpSpPr>
            <a:grpSpLocks/>
          </p:cNvGrpSpPr>
          <p:nvPr/>
        </p:nvGrpSpPr>
        <p:grpSpPr bwMode="auto">
          <a:xfrm>
            <a:off x="9206437" y="3850331"/>
            <a:ext cx="1439862" cy="1887537"/>
            <a:chOff x="6516688" y="4292600"/>
            <a:chExt cx="1439862" cy="1887844"/>
          </a:xfrm>
        </p:grpSpPr>
        <p:grpSp>
          <p:nvGrpSpPr>
            <p:cNvPr id="125" name="Group 18">
              <a:extLst>
                <a:ext uri="{FF2B5EF4-FFF2-40B4-BE49-F238E27FC236}">
                  <a16:creationId xmlns:a16="http://schemas.microsoft.com/office/drawing/2014/main" id="{0B1136D5-506D-4A73-BFA4-FCB0804AA043}"/>
                </a:ext>
              </a:extLst>
            </p:cNvPr>
            <p:cNvGrpSpPr>
              <a:grpSpLocks/>
            </p:cNvGrpSpPr>
            <p:nvPr/>
          </p:nvGrpSpPr>
          <p:grpSpPr bwMode="auto">
            <a:xfrm>
              <a:off x="6516688" y="4292600"/>
              <a:ext cx="1439862" cy="1439863"/>
              <a:chOff x="657" y="1797"/>
              <a:chExt cx="1090" cy="1088"/>
            </a:xfrm>
          </p:grpSpPr>
          <p:sp>
            <p:nvSpPr>
              <p:cNvPr id="127" name="Oval 19">
                <a:extLst>
                  <a:ext uri="{FF2B5EF4-FFF2-40B4-BE49-F238E27FC236}">
                    <a16:creationId xmlns:a16="http://schemas.microsoft.com/office/drawing/2014/main" id="{F8D22323-C410-4DE5-96BA-C00F6E4C1F97}"/>
                  </a:ext>
                </a:extLst>
              </p:cNvPr>
              <p:cNvSpPr>
                <a:spLocks noChangeArrowheads="1"/>
              </p:cNvSpPr>
              <p:nvPr/>
            </p:nvSpPr>
            <p:spPr bwMode="auto">
              <a:xfrm>
                <a:off x="748" y="1888"/>
                <a:ext cx="907" cy="907"/>
              </a:xfrm>
              <a:prstGeom prst="ellipse">
                <a:avLst/>
              </a:prstGeom>
              <a:solidFill>
                <a:srgbClr val="00E4A8">
                  <a:alpha val="0"/>
                </a:srgbClr>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8" name="Oval 20">
                <a:extLst>
                  <a:ext uri="{FF2B5EF4-FFF2-40B4-BE49-F238E27FC236}">
                    <a16:creationId xmlns:a16="http://schemas.microsoft.com/office/drawing/2014/main" id="{7B964E5A-5D42-4FB3-8FFC-F5F358DEC9BB}"/>
                  </a:ext>
                </a:extLst>
              </p:cNvPr>
              <p:cNvSpPr>
                <a:spLocks noChangeArrowheads="1"/>
              </p:cNvSpPr>
              <p:nvPr/>
            </p:nvSpPr>
            <p:spPr bwMode="auto">
              <a:xfrm>
                <a:off x="1111" y="1797"/>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29" name="Oval 21">
                <a:extLst>
                  <a:ext uri="{FF2B5EF4-FFF2-40B4-BE49-F238E27FC236}">
                    <a16:creationId xmlns:a16="http://schemas.microsoft.com/office/drawing/2014/main" id="{4B8B160E-4FD0-46FE-A71E-7BEF6E06AF94}"/>
                  </a:ext>
                </a:extLst>
              </p:cNvPr>
              <p:cNvSpPr>
                <a:spLocks noChangeArrowheads="1"/>
              </p:cNvSpPr>
              <p:nvPr/>
            </p:nvSpPr>
            <p:spPr bwMode="auto">
              <a:xfrm>
                <a:off x="1429" y="1933"/>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0" name="Oval 22">
                <a:extLst>
                  <a:ext uri="{FF2B5EF4-FFF2-40B4-BE49-F238E27FC236}">
                    <a16:creationId xmlns:a16="http://schemas.microsoft.com/office/drawing/2014/main" id="{1DEB64D4-EA2A-40A6-8439-B58622DB622F}"/>
                  </a:ext>
                </a:extLst>
              </p:cNvPr>
              <p:cNvSpPr>
                <a:spLocks noChangeArrowheads="1"/>
              </p:cNvSpPr>
              <p:nvPr/>
            </p:nvSpPr>
            <p:spPr bwMode="auto">
              <a:xfrm>
                <a:off x="1565" y="2251"/>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1" name="Oval 23">
                <a:extLst>
                  <a:ext uri="{FF2B5EF4-FFF2-40B4-BE49-F238E27FC236}">
                    <a16:creationId xmlns:a16="http://schemas.microsoft.com/office/drawing/2014/main" id="{B33E63B5-E991-4DC0-A3AC-353FABD56335}"/>
                  </a:ext>
                </a:extLst>
              </p:cNvPr>
              <p:cNvSpPr>
                <a:spLocks noChangeArrowheads="1"/>
              </p:cNvSpPr>
              <p:nvPr/>
            </p:nvSpPr>
            <p:spPr bwMode="auto">
              <a:xfrm>
                <a:off x="1428" y="2568"/>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2" name="Oval 24">
                <a:extLst>
                  <a:ext uri="{FF2B5EF4-FFF2-40B4-BE49-F238E27FC236}">
                    <a16:creationId xmlns:a16="http://schemas.microsoft.com/office/drawing/2014/main" id="{1CDA5CA7-65AB-42AF-8CDE-856F9AC664F0}"/>
                  </a:ext>
                </a:extLst>
              </p:cNvPr>
              <p:cNvSpPr>
                <a:spLocks noChangeArrowheads="1"/>
              </p:cNvSpPr>
              <p:nvPr/>
            </p:nvSpPr>
            <p:spPr bwMode="auto">
              <a:xfrm>
                <a:off x="1111" y="2704"/>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3" name="Oval 25">
                <a:extLst>
                  <a:ext uri="{FF2B5EF4-FFF2-40B4-BE49-F238E27FC236}">
                    <a16:creationId xmlns:a16="http://schemas.microsoft.com/office/drawing/2014/main" id="{86B3F72C-0CEF-441B-BBDA-182F6F91F54B}"/>
                  </a:ext>
                </a:extLst>
              </p:cNvPr>
              <p:cNvSpPr>
                <a:spLocks noChangeArrowheads="1"/>
              </p:cNvSpPr>
              <p:nvPr/>
            </p:nvSpPr>
            <p:spPr bwMode="auto">
              <a:xfrm>
                <a:off x="793" y="2568"/>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4" name="Oval 26">
                <a:extLst>
                  <a:ext uri="{FF2B5EF4-FFF2-40B4-BE49-F238E27FC236}">
                    <a16:creationId xmlns:a16="http://schemas.microsoft.com/office/drawing/2014/main" id="{8DFE3E04-F098-42FF-A671-679120B6B40B}"/>
                  </a:ext>
                </a:extLst>
              </p:cNvPr>
              <p:cNvSpPr>
                <a:spLocks noChangeArrowheads="1"/>
              </p:cNvSpPr>
              <p:nvPr/>
            </p:nvSpPr>
            <p:spPr bwMode="auto">
              <a:xfrm>
                <a:off x="657" y="2251"/>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sp>
            <p:nvSpPr>
              <p:cNvPr id="135" name="Oval 27">
                <a:extLst>
                  <a:ext uri="{FF2B5EF4-FFF2-40B4-BE49-F238E27FC236}">
                    <a16:creationId xmlns:a16="http://schemas.microsoft.com/office/drawing/2014/main" id="{1CF00C72-7AAD-4DEC-A7EE-CE261041F5B6}"/>
                  </a:ext>
                </a:extLst>
              </p:cNvPr>
              <p:cNvSpPr>
                <a:spLocks noChangeArrowheads="1"/>
              </p:cNvSpPr>
              <p:nvPr/>
            </p:nvSpPr>
            <p:spPr bwMode="auto">
              <a:xfrm>
                <a:off x="811" y="1906"/>
                <a:ext cx="182" cy="181"/>
              </a:xfrm>
              <a:prstGeom prst="ellipse">
                <a:avLst/>
              </a:prstGeom>
              <a:solidFill>
                <a:srgbClr val="00E4A8"/>
              </a:solidFill>
              <a:ln w="9525">
                <a:solidFill>
                  <a:srgbClr val="000000"/>
                </a:solidFill>
                <a:round/>
                <a:headEnd/>
                <a:tailEnd/>
              </a:ln>
            </p:spPr>
            <p:txBody>
              <a:bodyPr wrap="none" anchor="ct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Tahoma" pitchFamily="34" charset="0"/>
                  <a:ea typeface="宋体" pitchFamily="2" charset="-122"/>
                </a:endParaRPr>
              </a:p>
            </p:txBody>
          </p:sp>
        </p:grpSp>
        <p:sp>
          <p:nvSpPr>
            <p:cNvPr id="126" name="Text Box 28">
              <a:extLst>
                <a:ext uri="{FF2B5EF4-FFF2-40B4-BE49-F238E27FC236}">
                  <a16:creationId xmlns:a16="http://schemas.microsoft.com/office/drawing/2014/main" id="{7FDE55E1-4CA5-40CC-A759-0B6E9ABBDE48}"/>
                </a:ext>
              </a:extLst>
            </p:cNvPr>
            <p:cNvSpPr txBox="1">
              <a:spLocks noChangeArrowheads="1"/>
            </p:cNvSpPr>
            <p:nvPr/>
          </p:nvSpPr>
          <p:spPr bwMode="auto">
            <a:xfrm>
              <a:off x="6567018" y="5813731"/>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lnSpc>
                  <a:spcPct val="110000"/>
                </a:lnSpc>
                <a:spcBef>
                  <a:spcPct val="20000"/>
                </a:spcBef>
                <a:spcAft>
                  <a:spcPct val="5000"/>
                </a:spcAft>
                <a:buClr>
                  <a:schemeClr val="folHlink"/>
                </a:buClr>
                <a:buSzPct val="60000"/>
                <a:buFont typeface="Wingdings" pitchFamily="2" charset="2"/>
                <a:buChar char="n"/>
                <a:defRPr sz="2800" b="1">
                  <a:solidFill>
                    <a:schemeClr val="tx2"/>
                  </a:solidFill>
                  <a:latin typeface="Tahoma" pitchFamily="34" charset="0"/>
                  <a:ea typeface="楷体_GB2312" pitchFamily="49" charset="-122"/>
                </a:defRPr>
              </a:lvl1pPr>
              <a:lvl2pPr marL="742950" indent="-285750" eaLnBrk="0" hangingPunct="0">
                <a:lnSpc>
                  <a:spcPct val="110000"/>
                </a:lnSpc>
                <a:spcBef>
                  <a:spcPct val="20000"/>
                </a:spcBef>
                <a:spcAft>
                  <a:spcPct val="5000"/>
                </a:spcAft>
                <a:buClr>
                  <a:schemeClr val="hlink"/>
                </a:buClr>
                <a:buSzPct val="55000"/>
                <a:buFont typeface="Wingdings" pitchFamily="2" charset="2"/>
                <a:buChar char="n"/>
                <a:defRPr sz="2400" b="1">
                  <a:solidFill>
                    <a:schemeClr val="tx1"/>
                  </a:solidFill>
                  <a:latin typeface="Tahoma" pitchFamily="34" charset="0"/>
                  <a:ea typeface="楷体_GB2312" pitchFamily="49" charset="-122"/>
                </a:defRPr>
              </a:lvl2pPr>
              <a:lvl3pPr marL="1143000" indent="-228600" eaLnBrk="0" hangingPunct="0">
                <a:lnSpc>
                  <a:spcPct val="110000"/>
                </a:lnSpc>
                <a:spcBef>
                  <a:spcPct val="20000"/>
                </a:spcBef>
                <a:spcAft>
                  <a:spcPct val="5000"/>
                </a:spcAft>
                <a:buClr>
                  <a:schemeClr val="folHlink"/>
                </a:buClr>
                <a:buSzPct val="50000"/>
                <a:buFont typeface="Wingdings" pitchFamily="2" charset="2"/>
                <a:buChar char="n"/>
                <a:defRPr sz="2000" b="1">
                  <a:solidFill>
                    <a:schemeClr val="hlink"/>
                  </a:solidFill>
                  <a:latin typeface="Tahoma" pitchFamily="34" charset="0"/>
                  <a:ea typeface="宋体" pitchFamily="2" charset="-122"/>
                </a:defRPr>
              </a:lvl3pPr>
              <a:lvl4pPr marL="1600200" indent="-228600" eaLnBrk="0" hangingPunct="0">
                <a:spcBef>
                  <a:spcPct val="20000"/>
                </a:spcBef>
                <a:buClr>
                  <a:schemeClr val="accent2"/>
                </a:buClr>
                <a:buSzPct val="55000"/>
                <a:buFont typeface="Wingdings" pitchFamily="2" charset="2"/>
                <a:buChar char="n"/>
                <a:defRPr sz="2000">
                  <a:solidFill>
                    <a:schemeClr val="tx1"/>
                  </a:solidFill>
                  <a:latin typeface="Tahoma" pitchFamily="34" charset="0"/>
                  <a:ea typeface="宋体" pitchFamily="2" charset="-122"/>
                </a:defRPr>
              </a:lvl4pPr>
              <a:lvl5pPr marL="2057400" indent="-228600" eaLnBrk="0" hangingPunct="0">
                <a:spcBef>
                  <a:spcPct val="20000"/>
                </a:spcBef>
                <a:buClr>
                  <a:schemeClr val="accent1"/>
                </a:buClr>
                <a:buSzPct val="50000"/>
                <a:buFont typeface="Wingdings" pitchFamily="2" charset="2"/>
                <a:buChar char="n"/>
                <a:defRPr sz="2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ea typeface="宋体" pitchFamily="2" charset="-122"/>
                </a:defRPr>
              </a:lvl9pPr>
            </a:lstStyle>
            <a:p>
              <a:pPr marL="0" marR="0" lvl="0" indent="0" algn="ctr" defTabSz="914400" eaLnBrk="1" fontAlgn="base" latinLnBrk="0" hangingPunct="1">
                <a:lnSpc>
                  <a:spcPct val="100000"/>
                </a:lnSpc>
                <a:spcBef>
                  <a:spcPct val="50000"/>
                </a:spcBef>
                <a:spcAft>
                  <a:spcPct val="0"/>
                </a:spcAft>
                <a:buClrTx/>
                <a:buSzTx/>
                <a:buFontTx/>
                <a:buNone/>
                <a:tabLst/>
                <a:defRPr/>
              </a:pPr>
              <a:r>
                <a:rPr kumimoji="0" lang="zh-CN"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itchFamily="2" charset="-122"/>
                  <a:ea typeface="华文中宋" pitchFamily="2" charset="-122"/>
                </a:rPr>
                <a:t>环形拓扑</a:t>
              </a:r>
            </a:p>
          </p:txBody>
        </p:sp>
      </p:grpSp>
      <p:cxnSp>
        <p:nvCxnSpPr>
          <p:cNvPr id="136" name="直接箭头连接符 135">
            <a:extLst>
              <a:ext uri="{FF2B5EF4-FFF2-40B4-BE49-F238E27FC236}">
                <a16:creationId xmlns:a16="http://schemas.microsoft.com/office/drawing/2014/main" id="{102A7BB2-2495-4AB2-8779-2BF782C75554}"/>
              </a:ext>
            </a:extLst>
          </p:cNvPr>
          <p:cNvCxnSpPr>
            <a:cxnSpLocks/>
          </p:cNvCxnSpPr>
          <p:nvPr/>
        </p:nvCxnSpPr>
        <p:spPr bwMode="auto">
          <a:xfrm>
            <a:off x="7435816" y="1931902"/>
            <a:ext cx="524529" cy="2300981"/>
          </a:xfrm>
          <a:prstGeom prst="straightConnector1">
            <a:avLst/>
          </a:prstGeom>
          <a:noFill/>
          <a:ln w="92075" cap="flat" cmpd="sng" algn="ctr">
            <a:solidFill>
              <a:srgbClr val="C00000"/>
            </a:solidFill>
            <a:prstDash val="solid"/>
            <a:headEnd type="none" w="med" len="med"/>
            <a:tailEnd type="triangle"/>
          </a:ln>
          <a:effectLst>
            <a:outerShdw blurRad="40000" dist="23000" dir="5400000" rotWithShape="0">
              <a:srgbClr val="000000">
                <a:alpha val="35000"/>
              </a:srgbClr>
            </a:outerShdw>
          </a:effectLst>
        </p:spPr>
      </p:cxnSp>
      <p:cxnSp>
        <p:nvCxnSpPr>
          <p:cNvPr id="137" name="直接箭头连接符 136">
            <a:extLst>
              <a:ext uri="{FF2B5EF4-FFF2-40B4-BE49-F238E27FC236}">
                <a16:creationId xmlns:a16="http://schemas.microsoft.com/office/drawing/2014/main" id="{54992FCB-A39B-4C24-896B-C6023830BA87}"/>
              </a:ext>
            </a:extLst>
          </p:cNvPr>
          <p:cNvCxnSpPr>
            <a:cxnSpLocks/>
          </p:cNvCxnSpPr>
          <p:nvPr/>
        </p:nvCxnSpPr>
        <p:spPr bwMode="auto">
          <a:xfrm>
            <a:off x="7796495" y="1802342"/>
            <a:ext cx="2250081" cy="2026845"/>
          </a:xfrm>
          <a:prstGeom prst="straightConnector1">
            <a:avLst/>
          </a:prstGeom>
          <a:noFill/>
          <a:ln w="92075" cap="flat" cmpd="sng" algn="ctr">
            <a:solidFill>
              <a:srgbClr val="C00000"/>
            </a:solidFill>
            <a:prstDash val="solid"/>
            <a:headEnd type="none" w="med" len="med"/>
            <a:tailEnd type="triangle"/>
          </a:ln>
          <a:effectLst>
            <a:outerShdw blurRad="40000" dist="23000" dir="5400000" rotWithShape="0">
              <a:srgbClr val="000000">
                <a:alpha val="35000"/>
              </a:srgbClr>
            </a:outerShdw>
          </a:effectLst>
        </p:spPr>
      </p:cxnSp>
      <p:cxnSp>
        <p:nvCxnSpPr>
          <p:cNvPr id="138" name="直接箭头连接符 137">
            <a:extLst>
              <a:ext uri="{FF2B5EF4-FFF2-40B4-BE49-F238E27FC236}">
                <a16:creationId xmlns:a16="http://schemas.microsoft.com/office/drawing/2014/main" id="{5BAB5197-B056-4AF5-854D-2CF78C9584BA}"/>
              </a:ext>
            </a:extLst>
          </p:cNvPr>
          <p:cNvCxnSpPr>
            <a:cxnSpLocks/>
          </p:cNvCxnSpPr>
          <p:nvPr/>
        </p:nvCxnSpPr>
        <p:spPr bwMode="auto">
          <a:xfrm>
            <a:off x="6153894" y="2515615"/>
            <a:ext cx="598361" cy="1999733"/>
          </a:xfrm>
          <a:prstGeom prst="straightConnector1">
            <a:avLst/>
          </a:prstGeom>
          <a:noFill/>
          <a:ln w="92075" cap="flat" cmpd="sng" algn="ctr">
            <a:solidFill>
              <a:srgbClr val="C00000"/>
            </a:solidFill>
            <a:prstDash val="solid"/>
            <a:headEnd type="none" w="med" len="med"/>
            <a:tailEnd type="triangle"/>
          </a:ln>
          <a:effectLst>
            <a:outerShdw blurRad="40000" dist="23000" dir="5400000" rotWithShape="0">
              <a:srgbClr val="000000">
                <a:alpha val="35000"/>
              </a:srgbClr>
            </a:outerShdw>
          </a:effectLst>
        </p:spPr>
      </p:cxnSp>
    </p:spTree>
    <p:custDataLst>
      <p:tags r:id="rId1"/>
    </p:custDataLst>
    <p:extLst>
      <p:ext uri="{BB962C8B-B14F-4D97-AF65-F5344CB8AC3E}">
        <p14:creationId xmlns:p14="http://schemas.microsoft.com/office/powerpoint/2010/main" val="234477820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1000"/>
                                        <p:tgtEl>
                                          <p:spTgt spid="112"/>
                                        </p:tgtEl>
                                      </p:cBhvr>
                                    </p:animEffect>
                                  </p:childTnLst>
                                </p:cTn>
                              </p:par>
                            </p:childTnLst>
                          </p:cTn>
                        </p:par>
                        <p:par>
                          <p:cTn id="16" fill="hold">
                            <p:stCondLst>
                              <p:cond delay="2000"/>
                            </p:stCondLst>
                            <p:childTnLst>
                              <p:par>
                                <p:cTn id="17" presetID="2" presetClass="entr" presetSubtype="4" fill="hold" nodeType="afterEffect">
                                  <p:stCondLst>
                                    <p:cond delay="0"/>
                                  </p:stCondLst>
                                  <p:childTnLst>
                                    <p:set>
                                      <p:cBhvr>
                                        <p:cTn id="18" dur="1" fill="hold">
                                          <p:stCondLst>
                                            <p:cond delay="0"/>
                                          </p:stCondLst>
                                        </p:cTn>
                                        <p:tgtEl>
                                          <p:spTgt spid="124"/>
                                        </p:tgtEl>
                                        <p:attrNameLst>
                                          <p:attrName>style.visibility</p:attrName>
                                        </p:attrNameLst>
                                      </p:cBhvr>
                                      <p:to>
                                        <p:strVal val="visible"/>
                                      </p:to>
                                    </p:set>
                                    <p:anim calcmode="lin" valueType="num">
                                      <p:cBhvr additive="base">
                                        <p:cTn id="19" dur="750" fill="hold"/>
                                        <p:tgtEl>
                                          <p:spTgt spid="124"/>
                                        </p:tgtEl>
                                        <p:attrNameLst>
                                          <p:attrName>ppt_x</p:attrName>
                                        </p:attrNameLst>
                                      </p:cBhvr>
                                      <p:tavLst>
                                        <p:tav tm="0">
                                          <p:val>
                                            <p:strVal val="#ppt_x"/>
                                          </p:val>
                                        </p:tav>
                                        <p:tav tm="100000">
                                          <p:val>
                                            <p:strVal val="#ppt_x"/>
                                          </p:val>
                                        </p:tav>
                                      </p:tavLst>
                                    </p:anim>
                                    <p:anim calcmode="lin" valueType="num">
                                      <p:cBhvr additive="base">
                                        <p:cTn id="20" dur="75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948" cy="6858000"/>
          </a:xfrm>
          <a:prstGeom prst="rect">
            <a:avLst/>
          </a:prstGeom>
        </p:spPr>
      </p:pic>
      <p:sp>
        <p:nvSpPr>
          <p:cNvPr id="28" name="圆角矩形 27"/>
          <p:cNvSpPr/>
          <p:nvPr/>
        </p:nvSpPr>
        <p:spPr bwMode="auto">
          <a:xfrm rot="18784635">
            <a:off x="1817615" y="1905815"/>
            <a:ext cx="3095768" cy="3103526"/>
          </a:xfrm>
          <a:prstGeom prst="roundRect">
            <a:avLst>
              <a:gd name="adj" fmla="val 6182"/>
            </a:avLst>
          </a:prstGeom>
          <a:solidFill>
            <a:srgbClr val="37DFE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29" name="圆角矩形 28"/>
          <p:cNvSpPr/>
          <p:nvPr/>
        </p:nvSpPr>
        <p:spPr bwMode="auto">
          <a:xfrm rot="18784635">
            <a:off x="4586818" y="2815167"/>
            <a:ext cx="1136651" cy="1119715"/>
          </a:xfrm>
          <a:prstGeom prst="roundRect">
            <a:avLst>
              <a:gd name="adj" fmla="val 10833"/>
            </a:avLst>
          </a:prstGeom>
          <a:solidFill>
            <a:srgbClr val="1EF6D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0" name="圆角矩形 29"/>
          <p:cNvSpPr/>
          <p:nvPr/>
        </p:nvSpPr>
        <p:spPr bwMode="auto">
          <a:xfrm rot="18784635">
            <a:off x="2098676" y="2187577"/>
            <a:ext cx="2533649" cy="2540000"/>
          </a:xfrm>
          <a:prstGeom prst="roundRect">
            <a:avLst>
              <a:gd name="adj" fmla="val 6182"/>
            </a:avLst>
          </a:prstGeom>
          <a:solidFill>
            <a:srgbClr val="37DF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1" name="圆角矩形 30"/>
          <p:cNvSpPr/>
          <p:nvPr/>
        </p:nvSpPr>
        <p:spPr bwMode="auto">
          <a:xfrm rot="18784635">
            <a:off x="4548718" y="4123267"/>
            <a:ext cx="510116" cy="531284"/>
          </a:xfrm>
          <a:prstGeom prst="roundRect">
            <a:avLst/>
          </a:prstGeom>
          <a:solidFill>
            <a:srgbClr val="32AAE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cs typeface="+mn-ea"/>
              <a:sym typeface="+mn-lt"/>
            </a:endParaRPr>
          </a:p>
        </p:txBody>
      </p:sp>
      <p:sp>
        <p:nvSpPr>
          <p:cNvPr id="32" name="TextBox 7"/>
          <p:cNvSpPr txBox="1">
            <a:spLocks noChangeArrowheads="1"/>
          </p:cNvSpPr>
          <p:nvPr/>
        </p:nvSpPr>
        <p:spPr bwMode="auto">
          <a:xfrm>
            <a:off x="2381251" y="2476500"/>
            <a:ext cx="1710725" cy="189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735" b="1" dirty="0">
                <a:latin typeface="+mn-lt"/>
                <a:ea typeface="+mn-ea"/>
                <a:cs typeface="+mn-ea"/>
                <a:sym typeface="+mn-lt"/>
              </a:rPr>
              <a:t>06</a:t>
            </a:r>
            <a:endParaRPr lang="zh-CN" altLang="en-US" sz="11735" b="1" dirty="0">
              <a:latin typeface="+mn-lt"/>
              <a:ea typeface="+mn-ea"/>
              <a:cs typeface="+mn-ea"/>
              <a:sym typeface="+mn-lt"/>
            </a:endParaRPr>
          </a:p>
        </p:txBody>
      </p:sp>
      <p:grpSp>
        <p:nvGrpSpPr>
          <p:cNvPr id="33" name="组合 32"/>
          <p:cNvGrpSpPr/>
          <p:nvPr/>
        </p:nvGrpSpPr>
        <p:grpSpPr>
          <a:xfrm>
            <a:off x="6312024" y="2476500"/>
            <a:ext cx="5879976" cy="1897892"/>
            <a:chOff x="6312024" y="2476500"/>
            <a:chExt cx="5879976" cy="1897892"/>
          </a:xfrm>
        </p:grpSpPr>
        <p:sp>
          <p:nvSpPr>
            <p:cNvPr id="34" name="同侧圆角矩形 33"/>
            <p:cNvSpPr/>
            <p:nvPr/>
          </p:nvSpPr>
          <p:spPr>
            <a:xfrm rot="16200000">
              <a:off x="8303066" y="485458"/>
              <a:ext cx="1897892" cy="5879976"/>
            </a:xfrm>
            <a:prstGeom prst="round2SameRect">
              <a:avLst/>
            </a:prstGeom>
            <a:solidFill>
              <a:srgbClr val="38465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cs typeface="+mn-ea"/>
              </a:endParaRPr>
            </a:p>
          </p:txBody>
        </p:sp>
        <p:sp>
          <p:nvSpPr>
            <p:cNvPr id="35" name="TextBox 20"/>
            <p:cNvSpPr txBox="1"/>
            <p:nvPr/>
          </p:nvSpPr>
          <p:spPr>
            <a:xfrm>
              <a:off x="6373734" y="3009946"/>
              <a:ext cx="5756555" cy="830997"/>
            </a:xfrm>
            <a:prstGeom prst="rect">
              <a:avLst/>
            </a:prstGeom>
            <a:noFill/>
          </p:spPr>
          <p:txBody>
            <a:bodyPr wrap="square" rtlCol="0">
              <a:spAutoFit/>
            </a:bodyPr>
            <a:lstStyle/>
            <a:p>
              <a:pPr algn="ctr"/>
              <a:r>
                <a:rPr lang="zh-CN" altLang="en-US" sz="4800" b="1" dirty="0">
                  <a:solidFill>
                    <a:srgbClr val="1EF6DF"/>
                  </a:solidFill>
                  <a:latin typeface="黑体" panose="02010609060101010101" pitchFamily="49" charset="-122"/>
                  <a:ea typeface="黑体" panose="02010609060101010101" pitchFamily="49" charset="-122"/>
                </a:rPr>
                <a:t>物联网的基本概述</a:t>
              </a:r>
            </a:p>
          </p:txBody>
        </p:sp>
      </p:grpSp>
    </p:spTree>
    <p:extLst>
      <p:ext uri="{BB962C8B-B14F-4D97-AF65-F5344CB8AC3E}">
        <p14:creationId xmlns:p14="http://schemas.microsoft.com/office/powerpoint/2010/main" val="1136321453"/>
      </p:ext>
    </p:extLst>
  </p:cSld>
  <p:clrMapOvr>
    <a:masterClrMapping/>
  </p:clrMapOvr>
  <mc:AlternateContent xmlns:mc="http://schemas.openxmlformats.org/markup-compatibility/2006" xmlns:p14="http://schemas.microsoft.com/office/powerpoint/2010/main">
    <mc:Choice Requires="p14">
      <p:transition p14:dur="10" advTm="4373"/>
    </mc:Choice>
    <mc:Fallback xmlns="">
      <p:transition advTm="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0"/>
                                        <p:tgtEl>
                                          <p:spTgt spid="28"/>
                                        </p:tgtEl>
                                      </p:cBhvr>
                                    </p:animEffect>
                                    <p:anim calcmode="lin" valueType="num">
                                      <p:cBhvr>
                                        <p:cTn id="8" dur="2000" fill="hold"/>
                                        <p:tgtEl>
                                          <p:spTgt spid="28"/>
                                        </p:tgtEl>
                                        <p:attrNameLst>
                                          <p:attrName>ppt_w</p:attrName>
                                        </p:attrNameLst>
                                      </p:cBhvr>
                                      <p:tavLst>
                                        <p:tav tm="0" fmla="#ppt_w*sin(2.5*pi*$)">
                                          <p:val>
                                            <p:fltVal val="0"/>
                                          </p:val>
                                        </p:tav>
                                        <p:tav tm="100000">
                                          <p:val>
                                            <p:fltVal val="1"/>
                                          </p:val>
                                        </p:tav>
                                      </p:tavLst>
                                    </p:anim>
                                    <p:anim calcmode="lin" valueType="num">
                                      <p:cBhvr>
                                        <p:cTn id="9" dur="2000" fill="hold"/>
                                        <p:tgtEl>
                                          <p:spTgt spid="28"/>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000"/>
                                        <p:tgtEl>
                                          <p:spTgt spid="29"/>
                                        </p:tgtEl>
                                      </p:cBhvr>
                                    </p:animEffect>
                                    <p:anim calcmode="lin" valueType="num">
                                      <p:cBhvr>
                                        <p:cTn id="13" dur="2000" fill="hold"/>
                                        <p:tgtEl>
                                          <p:spTgt spid="29"/>
                                        </p:tgtEl>
                                        <p:attrNameLst>
                                          <p:attrName>ppt_w</p:attrName>
                                        </p:attrNameLst>
                                      </p:cBhvr>
                                      <p:tavLst>
                                        <p:tav tm="0" fmla="#ppt_w*sin(2.5*pi*$)">
                                          <p:val>
                                            <p:fltVal val="0"/>
                                          </p:val>
                                        </p:tav>
                                        <p:tav tm="100000">
                                          <p:val>
                                            <p:fltVal val="1"/>
                                          </p:val>
                                        </p:tav>
                                      </p:tavLst>
                                    </p:anim>
                                    <p:anim calcmode="lin" valueType="num">
                                      <p:cBhvr>
                                        <p:cTn id="14" dur="2000" fill="hold"/>
                                        <p:tgtEl>
                                          <p:spTgt spid="29"/>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2000"/>
                                        <p:tgtEl>
                                          <p:spTgt spid="30"/>
                                        </p:tgtEl>
                                      </p:cBhvr>
                                    </p:animEffect>
                                    <p:anim calcmode="lin" valueType="num">
                                      <p:cBhvr>
                                        <p:cTn id="18" dur="2000" fill="hold"/>
                                        <p:tgtEl>
                                          <p:spTgt spid="30"/>
                                        </p:tgtEl>
                                        <p:attrNameLst>
                                          <p:attrName>ppt_w</p:attrName>
                                        </p:attrNameLst>
                                      </p:cBhvr>
                                      <p:tavLst>
                                        <p:tav tm="0" fmla="#ppt_w*sin(2.5*pi*$)">
                                          <p:val>
                                            <p:fltVal val="0"/>
                                          </p:val>
                                        </p:tav>
                                        <p:tav tm="100000">
                                          <p:val>
                                            <p:fltVal val="1"/>
                                          </p:val>
                                        </p:tav>
                                      </p:tavLst>
                                    </p:anim>
                                    <p:anim calcmode="lin" valueType="num">
                                      <p:cBhvr>
                                        <p:cTn id="19" dur="2000" fill="hold"/>
                                        <p:tgtEl>
                                          <p:spTgt spid="30"/>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2000"/>
                                        <p:tgtEl>
                                          <p:spTgt spid="31"/>
                                        </p:tgtEl>
                                      </p:cBhvr>
                                    </p:animEffect>
                                    <p:anim calcmode="lin" valueType="num">
                                      <p:cBhvr>
                                        <p:cTn id="23" dur="2000" fill="hold"/>
                                        <p:tgtEl>
                                          <p:spTgt spid="31"/>
                                        </p:tgtEl>
                                        <p:attrNameLst>
                                          <p:attrName>ppt_w</p:attrName>
                                        </p:attrNameLst>
                                      </p:cBhvr>
                                      <p:tavLst>
                                        <p:tav tm="0" fmla="#ppt_w*sin(2.5*pi*$)">
                                          <p:val>
                                            <p:fltVal val="0"/>
                                          </p:val>
                                        </p:tav>
                                        <p:tav tm="100000">
                                          <p:val>
                                            <p:fltVal val="1"/>
                                          </p:val>
                                        </p:tav>
                                      </p:tavLst>
                                    </p:anim>
                                    <p:anim calcmode="lin" valueType="num">
                                      <p:cBhvr>
                                        <p:cTn id="24" dur="2000" fill="hold"/>
                                        <p:tgtEl>
                                          <p:spTgt spid="31"/>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2000"/>
                                        <p:tgtEl>
                                          <p:spTgt spid="32"/>
                                        </p:tgtEl>
                                      </p:cBhvr>
                                    </p:animEffect>
                                    <p:anim calcmode="lin" valueType="num">
                                      <p:cBhvr>
                                        <p:cTn id="28" dur="2000" fill="hold"/>
                                        <p:tgtEl>
                                          <p:spTgt spid="32"/>
                                        </p:tgtEl>
                                        <p:attrNameLst>
                                          <p:attrName>ppt_w</p:attrName>
                                        </p:attrNameLst>
                                      </p:cBhvr>
                                      <p:tavLst>
                                        <p:tav tm="0" fmla="#ppt_w*sin(2.5*pi*$)">
                                          <p:val>
                                            <p:fltVal val="0"/>
                                          </p:val>
                                        </p:tav>
                                        <p:tav tm="100000">
                                          <p:val>
                                            <p:fltVal val="1"/>
                                          </p:val>
                                        </p:tav>
                                      </p:tavLst>
                                    </p:anim>
                                    <p:anim calcmode="lin" valueType="num">
                                      <p:cBhvr>
                                        <p:cTn id="29" dur="2000" fill="hold"/>
                                        <p:tgtEl>
                                          <p:spTgt spid="32"/>
                                        </p:tgtEl>
                                        <p:attrNameLst>
                                          <p:attrName>ppt_h</p:attrName>
                                        </p:attrNameLst>
                                      </p:cBhvr>
                                      <p:tavLst>
                                        <p:tav tm="0">
                                          <p:val>
                                            <p:strVal val="#ppt_h"/>
                                          </p:val>
                                        </p:tav>
                                        <p:tav tm="100000">
                                          <p:val>
                                            <p:strVal val="#ppt_h"/>
                                          </p:val>
                                        </p:tav>
                                      </p:tavLst>
                                    </p:anim>
                                  </p:childTnLst>
                                </p:cTn>
                              </p:par>
                              <p:par>
                                <p:cTn id="30" presetID="2" presetClass="entr" presetSubtype="2" accel="50000" decel="50000"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500" fill="hold"/>
                                        <p:tgtEl>
                                          <p:spTgt spid="33"/>
                                        </p:tgtEl>
                                        <p:attrNameLst>
                                          <p:attrName>ppt_x</p:attrName>
                                        </p:attrNameLst>
                                      </p:cBhvr>
                                      <p:tavLst>
                                        <p:tav tm="0">
                                          <p:val>
                                            <p:strVal val="1+#ppt_w/2"/>
                                          </p:val>
                                        </p:tav>
                                        <p:tav tm="100000">
                                          <p:val>
                                            <p:strVal val="#ppt_x"/>
                                          </p:val>
                                        </p:tav>
                                      </p:tavLst>
                                    </p:anim>
                                    <p:anim calcmode="lin" valueType="num">
                                      <p:cBhvr additive="base">
                                        <p:cTn id="33" dur="1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物联网的基本概念</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9" name="矩形 8"/>
          <p:cNvSpPr/>
          <p:nvPr/>
        </p:nvSpPr>
        <p:spPr>
          <a:xfrm>
            <a:off x="1131693" y="855605"/>
            <a:ext cx="9970477" cy="5445401"/>
          </a:xfrm>
          <a:prstGeom prst="rect">
            <a:avLst/>
          </a:prstGeom>
        </p:spPr>
        <p:txBody>
          <a:bodyPr wrap="square">
            <a:spAutoFit/>
          </a:bodyPr>
          <a:lstStyle/>
          <a:p>
            <a:pPr marL="342900" indent="-342900" algn="just">
              <a:lnSpc>
                <a:spcPct val="150000"/>
              </a:lnSpc>
              <a:spcBef>
                <a:spcPct val="20000"/>
              </a:spcBef>
              <a:buClr>
                <a:srgbClr val="FF0000"/>
              </a:buClr>
              <a:buSzPct val="80000"/>
              <a:buFont typeface="Wingdings" pitchFamily="2" charset="2"/>
              <a:buChar char="n"/>
            </a:pPr>
            <a:r>
              <a:rPr lang="en-US" altLang="zh-CN" sz="2800" b="1" dirty="0">
                <a:solidFill>
                  <a:prstClr val="black"/>
                </a:solidFill>
                <a:latin typeface="微软雅黑" panose="020B0503020204020204" pitchFamily="34" charset="-122"/>
                <a:ea typeface="微软雅黑" panose="020B0503020204020204" pitchFamily="34" charset="-122"/>
              </a:rPr>
              <a:t>Internet of Things</a:t>
            </a:r>
            <a:r>
              <a:rPr lang="zh-CN" altLang="en-US" sz="2800" b="1" dirty="0">
                <a:solidFill>
                  <a:prstClr val="black"/>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物物相连的网络</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spcBef>
                <a:spcPct val="20000"/>
              </a:spcBef>
              <a:buClr>
                <a:srgbClr val="FF0000"/>
              </a:buClr>
              <a:buSzPct val="80000"/>
              <a:buFont typeface="Wingdings" pitchFamily="2" charset="2"/>
              <a:buChar char="n"/>
            </a:pPr>
            <a:r>
              <a:rPr lang="zh-CN" altLang="en-US" sz="2800" b="1" dirty="0">
                <a:solidFill>
                  <a:prstClr val="black"/>
                </a:solidFill>
                <a:latin typeface="微软雅黑" panose="020B0503020204020204" pitchFamily="34" charset="-122"/>
                <a:ea typeface="微软雅黑" panose="020B0503020204020204" pitchFamily="34" charset="-122"/>
              </a:rPr>
              <a:t>是通过使用射频识别技术、传感器、全球定位系统、红外感应器、激光扫描器等信息采集设备，按约定的协议，把任何物品与互联网相连接，进行信息交换和通信，以实现对物品的智能化识别、定位、跟踪、监控和管理的一种网络。</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spcBef>
                <a:spcPct val="20000"/>
              </a:spcBef>
              <a:buClr>
                <a:srgbClr val="FF0000"/>
              </a:buClr>
              <a:buSzPct val="80000"/>
              <a:buFont typeface="Wingdings" pitchFamily="2" charset="2"/>
              <a:buChar char="n"/>
            </a:pPr>
            <a:r>
              <a:rPr lang="zh-CN" altLang="en-US" sz="2800" b="1" dirty="0">
                <a:solidFill>
                  <a:prstClr val="black"/>
                </a:solidFill>
                <a:latin typeface="微软雅黑" panose="020B0503020204020204" pitchFamily="34" charset="-122"/>
                <a:ea typeface="微软雅黑" panose="020B0503020204020204" pitchFamily="34" charset="-122"/>
              </a:rPr>
              <a:t>是互联网的延伸和扩展。</a:t>
            </a:r>
            <a:endParaRPr lang="en-US" altLang="zh-CN" sz="2800" b="1" dirty="0">
              <a:solidFill>
                <a:prstClr val="black"/>
              </a:solidFill>
              <a:latin typeface="微软雅黑" panose="020B0503020204020204" pitchFamily="34" charset="-122"/>
              <a:ea typeface="微软雅黑" panose="020B0503020204020204" pitchFamily="34" charset="-122"/>
            </a:endParaRPr>
          </a:p>
          <a:p>
            <a:pPr marL="342900" lvl="0" indent="-342900" algn="just">
              <a:lnSpc>
                <a:spcPct val="150000"/>
              </a:lnSpc>
              <a:spcBef>
                <a:spcPct val="20000"/>
              </a:spcBef>
              <a:buClr>
                <a:srgbClr val="FF0000"/>
              </a:buClr>
              <a:buSzPct val="80000"/>
              <a:buFont typeface="Wingdings" pitchFamily="2" charset="2"/>
              <a:buChar char="n"/>
            </a:pPr>
            <a:r>
              <a:rPr lang="zh-CN" altLang="en-US" sz="2800" b="1" dirty="0">
                <a:solidFill>
                  <a:prstClr val="black"/>
                </a:solidFill>
                <a:latin typeface="微软雅黑" panose="020B0503020204020204" pitchFamily="34" charset="-122"/>
                <a:ea typeface="微软雅黑" panose="020B0503020204020204" pitchFamily="34" charset="-122"/>
              </a:rPr>
              <a:t>简单说，把所有物品通过信息传感设备与互联网连接起来，进行信息交换，即物物相息，以实现智能化识别和管理。</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2063559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物联网的体系结构</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p:cNvSpPr txBox="1">
            <a:spLocks/>
          </p:cNvSpPr>
          <p:nvPr/>
        </p:nvSpPr>
        <p:spPr>
          <a:xfrm>
            <a:off x="9181721" y="1197560"/>
            <a:ext cx="1854407" cy="552012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应用层</a:t>
            </a: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数据处理层</a:t>
            </a: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数据传输层</a:t>
            </a: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endPar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00000"/>
              </a:lnSpc>
              <a:spcBef>
                <a:spcPct val="20000"/>
              </a:spcBef>
              <a:spcAft>
                <a:spcPts val="0"/>
              </a:spcAft>
              <a:buClr>
                <a:srgbClr val="FF0000"/>
              </a:buClr>
              <a:buSzPct val="80000"/>
              <a:buFont typeface="Wingdings" pitchFamily="2" charset="2"/>
              <a:buNone/>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感知层</a:t>
            </a:r>
          </a:p>
        </p:txBody>
      </p:sp>
      <p:pic>
        <p:nvPicPr>
          <p:cNvPr id="1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84129" y="756137"/>
            <a:ext cx="7526861" cy="5960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9302247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物联网的关键技术</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5" name="内容占位符 2"/>
          <p:cNvSpPr txBox="1">
            <a:spLocks/>
          </p:cNvSpPr>
          <p:nvPr/>
        </p:nvSpPr>
        <p:spPr>
          <a:xfrm>
            <a:off x="903610" y="873959"/>
            <a:ext cx="11053928" cy="51845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感知与标识</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457200" marR="0" lvl="1" indent="0" algn="l" defTabSz="914400" rtl="0" eaLnBrk="1" fontAlgn="auto" latinLnBrk="0" hangingPunct="1">
              <a:lnSpc>
                <a:spcPct val="100000"/>
              </a:lnSpc>
              <a:spcBef>
                <a:spcPct val="20000"/>
              </a:spcBef>
              <a:spcAft>
                <a:spcPts val="0"/>
              </a:spcAft>
              <a:buClr>
                <a:srgbClr val="0000CC"/>
              </a:buClr>
              <a:buSzPct val="80000"/>
              <a:buFont typeface="Wingdings" pitchFamily="2" charset="2"/>
              <a:buNone/>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物品信息编码、自动识别、定位技术、传感器、无线传感网络、嵌入式系统</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网络与融合</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457200" marR="0" lvl="1" indent="0" algn="l" defTabSz="914400" rtl="0" eaLnBrk="1" fontAlgn="auto" latinLnBrk="0" hangingPunct="1">
              <a:lnSpc>
                <a:spcPct val="100000"/>
              </a:lnSpc>
              <a:spcBef>
                <a:spcPct val="20000"/>
              </a:spcBef>
              <a:spcAft>
                <a:spcPts val="0"/>
              </a:spcAft>
              <a:buClr>
                <a:srgbClr val="0000CC"/>
              </a:buClr>
              <a:buSzPct val="80000"/>
              <a:buFont typeface="Wingdings" pitchFamily="2" charset="2"/>
              <a:buNone/>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接入与组网、</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457200" marR="0" lvl="1" indent="0" algn="l" defTabSz="914400" rtl="0" eaLnBrk="1" fontAlgn="auto" latinLnBrk="0" hangingPunct="1">
              <a:lnSpc>
                <a:spcPct val="100000"/>
              </a:lnSpc>
              <a:spcBef>
                <a:spcPct val="20000"/>
              </a:spcBef>
              <a:spcAft>
                <a:spcPts val="0"/>
              </a:spcAft>
              <a:buClr>
                <a:srgbClr val="0000CC"/>
              </a:buClr>
              <a:buSzPct val="80000"/>
              <a:buFont typeface="Wingdings" pitchFamily="2" charset="2"/>
              <a:buNone/>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通信技术特别是无线通信：</a:t>
            </a:r>
            <a:r>
              <a:rPr kumimoji="0" lang="en-US" altLang="zh-CN" b="0" i="0" u="none" strike="noStrike" kern="1200" cap="none" spc="0" normalizeH="0" baseline="0" noProof="0" dirty="0" err="1">
                <a:ln>
                  <a:noFill/>
                </a:ln>
                <a:solidFill>
                  <a:sysClr val="windowText" lastClr="000000"/>
                </a:solidFill>
                <a:effectLst/>
                <a:uLnTx/>
                <a:uFillTx/>
                <a:latin typeface="微软雅黑" panose="020B0503020204020204" pitchFamily="34" charset="-122"/>
                <a:ea typeface="微软雅黑" panose="020B0503020204020204" pitchFamily="34" charset="-122"/>
              </a:rPr>
              <a:t>WiFi</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、蓝牙、</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UWB(</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超宽带</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ZigBee</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云计算：</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按需使用网络上的软硬件资源，</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CPU</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，内存、</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OS</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Storage</a:t>
            </a: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，算力</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智能信息处理</a:t>
            </a:r>
            <a:endParaRPr kumimoji="0" lang="en-US" altLang="zh-CN" sz="24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数据挖掘：从海量数据中提取有用的信息和知识</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普适计算：每件物体都携带计算机并有通信功能，无意识中使用计算。信息空间和物理空间透明融合</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人工智能</a:t>
            </a:r>
            <a:endParaRPr kumimoji="0" lang="en-US" altLang="zh-CN"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88065839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5.4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自动识别技术</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p:cNvSpPr txBox="1">
            <a:spLocks/>
          </p:cNvSpPr>
          <p:nvPr/>
        </p:nvSpPr>
        <p:spPr>
          <a:xfrm>
            <a:off x="879230" y="1197560"/>
            <a:ext cx="10832123" cy="48617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自动识别技术</a:t>
            </a: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Automatic Identification and Data Capture</a:t>
            </a: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应用一定的识别装置，通过被识别物品和识别装置之间的接近活动，自动地获取被识别物品的相关信息，并提供给后台的计算机处理系统来完成相关后续处理的一种技术。</a:t>
            </a: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机器自动数据采集</a:t>
            </a:r>
            <a:endParaRPr kumimoji="0" lang="en-US" altLang="zh-CN"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机器检测和分析事物或现象，并做出辨别。</a:t>
            </a:r>
          </a:p>
        </p:txBody>
      </p:sp>
    </p:spTree>
    <p:custDataLst>
      <p:tags r:id="rId1"/>
    </p:custDataLst>
    <p:extLst>
      <p:ext uri="{BB962C8B-B14F-4D97-AF65-F5344CB8AC3E}">
        <p14:creationId xmlns:p14="http://schemas.microsoft.com/office/powerpoint/2010/main" val="80329414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892582"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物品信息编码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内容占位符 2"/>
          <p:cNvSpPr txBox="1">
            <a:spLocks/>
          </p:cNvSpPr>
          <p:nvPr/>
        </p:nvSpPr>
        <p:spPr>
          <a:xfrm>
            <a:off x="1858215" y="947228"/>
            <a:ext cx="8229600" cy="20162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给全球每一个事物都分配唯一的编号。</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1"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条形码，</a:t>
            </a:r>
            <a:r>
              <a:rPr kumimoji="0" lang="zh-CN"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是由宽度不同、反射率不同的条（黑色）和空（白色），按照一定的编码规则编制而成，用来表达一组数字或字母符号信息的图形标识符。</a:t>
            </a: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7267" y="4247308"/>
            <a:ext cx="2414940"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7271" y="3991455"/>
            <a:ext cx="2381250" cy="2381250"/>
          </a:xfrm>
          <a:prstGeom prst="rect">
            <a:avLst/>
          </a:prstGeom>
        </p:spPr>
      </p:pic>
      <p:sp>
        <p:nvSpPr>
          <p:cNvPr id="20" name="内容占位符 2"/>
          <p:cNvSpPr txBox="1">
            <a:spLocks/>
          </p:cNvSpPr>
          <p:nvPr/>
        </p:nvSpPr>
        <p:spPr>
          <a:xfrm>
            <a:off x="1858215" y="2911335"/>
            <a:ext cx="8229600" cy="108012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prstClr val="black"/>
                </a:solidFill>
                <a:ea typeface="宋体" panose="02010600030101010101" pitchFamily="2" charset="-122"/>
              </a:rPr>
              <a:t>一维条码，横向上由竖直的条和空组成。</a:t>
            </a:r>
            <a:endParaRPr lang="en-US" altLang="zh-CN" dirty="0">
              <a:solidFill>
                <a:prstClr val="black"/>
              </a:solidFill>
              <a:ea typeface="宋体" panose="02010600030101010101" pitchFamily="2" charset="-122"/>
            </a:endParaRPr>
          </a:p>
          <a:p>
            <a:r>
              <a:rPr lang="zh-CN" altLang="en-US" dirty="0">
                <a:solidFill>
                  <a:prstClr val="black"/>
                </a:solidFill>
                <a:ea typeface="宋体" panose="02010600030101010101" pitchFamily="2" charset="-122"/>
              </a:rPr>
              <a:t>二维码，在二维平面上按一定规律分布矩形的条和空</a:t>
            </a:r>
            <a:endParaRPr lang="en-US" altLang="zh-CN" dirty="0">
              <a:solidFill>
                <a:prstClr val="black"/>
              </a:solidFill>
              <a:ea typeface="宋体" panose="02010600030101010101" pitchFamily="2" charset="-122"/>
            </a:endParaRPr>
          </a:p>
        </p:txBody>
      </p:sp>
    </p:spTree>
    <p:custDataLst>
      <p:tags r:id="rId1"/>
    </p:custDataLst>
    <p:extLst>
      <p:ext uri="{BB962C8B-B14F-4D97-AF65-F5344CB8AC3E}">
        <p14:creationId xmlns:p14="http://schemas.microsoft.com/office/powerpoint/2010/main" val="112888786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5.5.1 European Article Number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欧洲物品编码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3" name="内容占位符 2"/>
          <p:cNvSpPr txBox="1">
            <a:spLocks/>
          </p:cNvSpPr>
          <p:nvPr/>
        </p:nvSpPr>
        <p:spPr>
          <a:xfrm>
            <a:off x="1926831" y="1075455"/>
            <a:ext cx="8229600" cy="5184576"/>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1981</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年改为国际物品编码协会协会</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1991</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年我国加入</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EAN</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暗条代表“</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空代表“</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0</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EAN-13</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EAN-8</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EAN-13</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13</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位十进制数</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国家码</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-3</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位，中国</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690-691</a:t>
            </a:r>
          </a:p>
          <a:p>
            <a:pPr>
              <a:defRPr/>
            </a:pPr>
            <a:r>
              <a:rPr lang="zh-CN" altLang="en-US" sz="2400" dirty="0">
                <a:solidFill>
                  <a:sysClr val="windowText" lastClr="000000"/>
                </a:solidFill>
                <a:ea typeface="宋体" panose="02010600030101010101" pitchFamily="2" charset="-122"/>
              </a:rPr>
              <a:t>产品代码      </a:t>
            </a:r>
            <a:r>
              <a:rPr lang="en-US" altLang="zh-CN" sz="2400" dirty="0">
                <a:solidFill>
                  <a:sysClr val="windowText" lastClr="000000"/>
                </a:solidFill>
                <a:ea typeface="宋体" panose="02010600030101010101" pitchFamily="2" charset="-122"/>
              </a:rPr>
              <a:t>-5</a:t>
            </a:r>
            <a:r>
              <a:rPr lang="zh-CN" altLang="en-US" sz="2400" dirty="0">
                <a:solidFill>
                  <a:sysClr val="windowText" lastClr="000000"/>
                </a:solidFill>
                <a:ea typeface="宋体" panose="02010600030101010101" pitchFamily="2" charset="-122"/>
              </a:rPr>
              <a:t>，厂商</a:t>
            </a:r>
            <a:endParaRPr lang="en-US" altLang="zh-CN" sz="2400" dirty="0">
              <a:solidFill>
                <a:sysClr val="windowText" lastClr="000000"/>
              </a:solidFill>
              <a:ea typeface="宋体" panose="02010600030101010101" pitchFamily="2"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厂商码</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-4</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，中国物品编码在线</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校验码</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-1 </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ISBN</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，十进制</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13</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位，</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a:defRPr/>
            </a:pPr>
            <a:r>
              <a:rPr lang="en-US" altLang="zh-CN" sz="2400" b="0" dirty="0"/>
              <a:t>International Standard Book Number</a:t>
            </a:r>
            <a:endParaRPr lang="en-US" altLang="zh-CN" sz="2400" dirty="0">
              <a:solidFill>
                <a:sysClr val="windowText" lastClr="000000"/>
              </a:solidFill>
              <a:ea typeface="宋体" panose="02010600030101010101" pitchFamily="2" charset="-122"/>
            </a:endParaRPr>
          </a:p>
          <a:p>
            <a:pPr lvl="0">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国际标准书号</a:t>
            </a:r>
            <a:endParaRPr lang="en-US" altLang="zh-CN" sz="2400" b="0" noProof="0" dirty="0"/>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978+7+</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出版商</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书号</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校验码</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校验码：</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用以检验一组数据正确性的额外数据</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a:t>
            </a:r>
            <a:endPar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2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008" y="2870871"/>
            <a:ext cx="2340000" cy="173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4936" y="1050569"/>
            <a:ext cx="2340000" cy="167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圆角矩形 25"/>
          <p:cNvSpPr/>
          <p:nvPr/>
        </p:nvSpPr>
        <p:spPr>
          <a:xfrm>
            <a:off x="8174936" y="4861834"/>
            <a:ext cx="2728648" cy="648072"/>
          </a:xfrm>
          <a:prstGeom prst="round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还有其他规则的条码</a:t>
            </a:r>
          </a:p>
        </p:txBody>
      </p:sp>
    </p:spTree>
    <p:custDataLst>
      <p:tags r:id="rId1"/>
    </p:custDataLst>
    <p:extLst>
      <p:ext uri="{BB962C8B-B14F-4D97-AF65-F5344CB8AC3E}">
        <p14:creationId xmlns:p14="http://schemas.microsoft.com/office/powerpoint/2010/main" val="326626252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5.5.1 European Article Number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欧洲物品编码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27650" name="Picture 2" descr="https://gss0.baidu.com/9vo3dSag_xI4khGko9WTAnF6hhy/zhidao/wh%3D600%2C800/sign=b5159b72fd1f3a295a9dddc8a9159009/d52a2834349b033b62f4c67618ce36d3d539bd19.jpg">
            <a:hlinkClick r:id="rId6" tooltip="点击查看大图"/>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501" y="2469304"/>
            <a:ext cx="9987366" cy="438869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14501" y="899644"/>
            <a:ext cx="11206565" cy="1569660"/>
          </a:xfrm>
          <a:prstGeom prst="rect">
            <a:avLst/>
          </a:prstGeom>
        </p:spPr>
        <p:txBody>
          <a:bodyPr wrap="square">
            <a:spAutoFit/>
          </a:bodyPr>
          <a:lstStyle/>
          <a:p>
            <a:r>
              <a:rPr lang="zh-CN" altLang="en-US" sz="2400" dirty="0">
                <a:solidFill>
                  <a:srgbClr val="333333"/>
                </a:solidFill>
                <a:latin typeface="华文楷体" panose="02010600040101010101" pitchFamily="2" charset="-122"/>
                <a:ea typeface="华文楷体" panose="02010600040101010101" pitchFamily="2" charset="-122"/>
              </a:rPr>
              <a:t>商品条形码是指由一组规则排列的条、空及其对应字符组成的标识，用以表示一定的商品信息的符号。其中条为深色、空为浅色，用于条形码识读设备的扫描识读。其对应字符由一组阿拉伯数字组成，供人们直接识读或通过键盘向计算机输入数据使用。这一组条空和相应的字符所表示的信息是相同的。</a:t>
            </a:r>
            <a:endParaRPr lang="zh-CN" altLang="en-US" sz="2400" dirty="0">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53554082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5.5.2 EAN</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a:t>
            </a:r>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ISBN</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的校验码？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内容占位符 2"/>
          <p:cNvSpPr txBox="1">
            <a:spLocks/>
          </p:cNvSpPr>
          <p:nvPr/>
        </p:nvSpPr>
        <p:spPr>
          <a:xfrm>
            <a:off x="1987062" y="873959"/>
            <a:ext cx="4330824" cy="518457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EAN</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的校验：</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设信息码</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12</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位，</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6</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9</a:t>
            </a: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2</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1</a:t>
            </a: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7</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7</a:t>
            </a: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4</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2</a:t>
            </a: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6</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0</a:t>
            </a:r>
            <a:r>
              <a:rPr kumimoji="0" lang="en-US" altLang="zh-CN" sz="36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0</a:t>
            </a: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6</a:t>
            </a:r>
            <a:endParaRPr kumimoji="0" lang="zh-CN" altLang="en-US"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从左向右，奇数位求和</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s1=6+2+7+4+6+0=25</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偶数位求和</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s2=9+1+7+2+0+6=25</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s1+s2*3=100</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10-100%10=10, </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校验码为</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10%10=0</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6</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9</a:t>
            </a: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2</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1</a:t>
            </a: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7</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7</a:t>
            </a: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4</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2</a:t>
            </a: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6</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0</a:t>
            </a:r>
            <a:r>
              <a:rPr kumimoji="0" lang="en-US" altLang="zh-CN" sz="2800" b="1" i="0" u="none" strike="noStrike" kern="1200" cap="none" spc="0" normalizeH="0" baseline="0" noProof="0">
                <a:ln>
                  <a:noFill/>
                </a:ln>
                <a:solidFill>
                  <a:srgbClr val="FF0000"/>
                </a:solidFill>
                <a:effectLst/>
                <a:uLnTx/>
                <a:uFillTx/>
                <a:latin typeface="Calibri"/>
                <a:ea typeface="宋体" panose="02010600030101010101" pitchFamily="2" charset="-122"/>
                <a:cs typeface="+mn-cs"/>
              </a:rPr>
              <a:t>0</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6</a:t>
            </a:r>
            <a:r>
              <a:rPr kumimoji="0" lang="en-US" altLang="zh-CN" sz="2800" b="1" i="0" u="none" strike="noStrike" kern="1200" cap="none" spc="0" normalizeH="0" baseline="0" noProof="0">
                <a:ln>
                  <a:noFill/>
                </a:ln>
                <a:solidFill>
                  <a:srgbClr val="0000CC"/>
                </a:solidFill>
                <a:effectLst/>
                <a:uLnTx/>
                <a:uFillTx/>
                <a:latin typeface="Calibri"/>
                <a:ea typeface="宋体" panose="02010600030101010101" pitchFamily="2" charset="-122"/>
                <a:cs typeface="+mn-cs"/>
              </a:rPr>
              <a:t>0</a:t>
            </a:r>
            <a:endParaRPr kumimoji="0" lang="zh-CN" altLang="en-US" sz="2800" b="1" i="0" u="none" strike="noStrike" kern="1200" cap="none" spc="0" normalizeH="0" baseline="0" noProof="0" dirty="0">
              <a:ln>
                <a:noFill/>
              </a:ln>
              <a:solidFill>
                <a:srgbClr val="0000CC"/>
              </a:solidFill>
              <a:effectLst/>
              <a:uLnTx/>
              <a:uFillTx/>
              <a:latin typeface="Calibri"/>
              <a:ea typeface="宋体" panose="02010600030101010101" pitchFamily="2" charset="-122"/>
              <a:cs typeface="+mn-cs"/>
            </a:endParaRPr>
          </a:p>
        </p:txBody>
      </p:sp>
      <p:sp>
        <p:nvSpPr>
          <p:cNvPr id="18" name="内容占位符 2"/>
          <p:cNvSpPr txBox="1">
            <a:spLocks/>
          </p:cNvSpPr>
          <p:nvPr/>
        </p:nvSpPr>
        <p:spPr>
          <a:xfrm>
            <a:off x="6343038" y="873959"/>
            <a:ext cx="4330824"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prstClr val="black"/>
                </a:solidFill>
                <a:ea typeface="宋体" panose="02010600030101010101" pitchFamily="2" charset="-122"/>
              </a:rPr>
              <a:t>练习：</a:t>
            </a:r>
            <a:endParaRPr lang="en-US" altLang="zh-CN" dirty="0">
              <a:solidFill>
                <a:prstClr val="black"/>
              </a:solidFill>
              <a:ea typeface="宋体" panose="02010600030101010101" pitchFamily="2" charset="-122"/>
            </a:endParaRPr>
          </a:p>
          <a:p>
            <a:r>
              <a:rPr lang="zh-CN" altLang="en-US" dirty="0">
                <a:solidFill>
                  <a:prstClr val="black"/>
                </a:solidFill>
                <a:ea typeface="宋体" panose="02010600030101010101" pitchFamily="2" charset="-122"/>
              </a:rPr>
              <a:t>计算</a:t>
            </a:r>
            <a:r>
              <a:rPr lang="en-US" altLang="zh-CN" dirty="0">
                <a:solidFill>
                  <a:prstClr val="black"/>
                </a:solidFill>
                <a:ea typeface="宋体" panose="02010600030101010101" pitchFamily="2" charset="-122"/>
              </a:rPr>
              <a:t>ISBN</a:t>
            </a:r>
            <a:r>
              <a:rPr lang="zh-CN" altLang="en-US" dirty="0">
                <a:solidFill>
                  <a:prstClr val="black"/>
                </a:solidFill>
                <a:ea typeface="宋体" panose="02010600030101010101" pitchFamily="2" charset="-122"/>
              </a:rPr>
              <a:t>书号的校验码</a:t>
            </a:r>
            <a:endParaRPr lang="en-US" altLang="zh-CN" dirty="0">
              <a:solidFill>
                <a:prstClr val="black"/>
              </a:solidFill>
              <a:ea typeface="宋体" panose="02010600030101010101" pitchFamily="2" charset="-122"/>
            </a:endParaRPr>
          </a:p>
          <a:p>
            <a:r>
              <a:rPr lang="en-US" altLang="zh-CN" dirty="0">
                <a:solidFill>
                  <a:prstClr val="black"/>
                </a:solidFill>
                <a:ea typeface="宋体" panose="02010600030101010101" pitchFamily="2" charset="-122"/>
              </a:rPr>
              <a:t>978730248132</a:t>
            </a:r>
          </a:p>
          <a:p>
            <a:r>
              <a:rPr lang="en-US" altLang="zh-CN" dirty="0">
                <a:solidFill>
                  <a:prstClr val="black"/>
                </a:solidFill>
                <a:ea typeface="宋体" panose="02010600030101010101" pitchFamily="2" charset="-122"/>
              </a:rPr>
              <a:t>s1=9+8+3+2+8+3=33</a:t>
            </a:r>
          </a:p>
          <a:p>
            <a:r>
              <a:rPr lang="en-US" altLang="zh-CN" dirty="0">
                <a:solidFill>
                  <a:prstClr val="black"/>
                </a:solidFill>
                <a:ea typeface="宋体" panose="02010600030101010101" pitchFamily="2" charset="-122"/>
              </a:rPr>
              <a:t>s2=7+7+0+4+1+2=21</a:t>
            </a:r>
          </a:p>
          <a:p>
            <a:r>
              <a:rPr lang="en-US" altLang="zh-CN" dirty="0">
                <a:solidFill>
                  <a:prstClr val="black"/>
                </a:solidFill>
                <a:ea typeface="宋体" panose="02010600030101010101" pitchFamily="2" charset="-122"/>
              </a:rPr>
              <a:t>33+21*3=96</a:t>
            </a:r>
          </a:p>
          <a:p>
            <a:r>
              <a:rPr lang="en-US" altLang="zh-CN" dirty="0">
                <a:solidFill>
                  <a:srgbClr val="0000CC"/>
                </a:solidFill>
                <a:ea typeface="宋体" panose="02010600030101010101" pitchFamily="2" charset="-122"/>
              </a:rPr>
              <a:t>96%10=6</a:t>
            </a:r>
          </a:p>
          <a:p>
            <a:r>
              <a:rPr lang="en-US" altLang="zh-CN" dirty="0">
                <a:solidFill>
                  <a:srgbClr val="0000CC"/>
                </a:solidFill>
                <a:ea typeface="宋体" panose="02010600030101010101" pitchFamily="2" charset="-122"/>
              </a:rPr>
              <a:t>10-6=4</a:t>
            </a:r>
          </a:p>
          <a:p>
            <a:r>
              <a:rPr lang="zh-CN" altLang="en-US" dirty="0">
                <a:solidFill>
                  <a:srgbClr val="0000CC"/>
                </a:solidFill>
                <a:ea typeface="宋体" panose="02010600030101010101" pitchFamily="2" charset="-122"/>
              </a:rPr>
              <a:t>校验编码为</a:t>
            </a:r>
            <a:r>
              <a:rPr lang="en-US" altLang="zh-CN" dirty="0">
                <a:solidFill>
                  <a:srgbClr val="0000CC"/>
                </a:solidFill>
                <a:ea typeface="宋体" panose="02010600030101010101" pitchFamily="2" charset="-122"/>
              </a:rPr>
              <a:t>4</a:t>
            </a:r>
          </a:p>
          <a:p>
            <a:r>
              <a:rPr lang="en-US" altLang="zh-CN" dirty="0">
                <a:solidFill>
                  <a:prstClr val="black"/>
                </a:solidFill>
                <a:ea typeface="宋体" panose="02010600030101010101" pitchFamily="2" charset="-122"/>
              </a:rPr>
              <a:t>978730248132</a:t>
            </a:r>
            <a:r>
              <a:rPr lang="en-US" altLang="zh-CN" dirty="0">
                <a:solidFill>
                  <a:srgbClr val="0000CC"/>
                </a:solidFill>
                <a:ea typeface="宋体" panose="02010600030101010101" pitchFamily="2" charset="-122"/>
              </a:rPr>
              <a:t>4</a:t>
            </a:r>
            <a:endParaRPr lang="zh-CN" altLang="en-US" dirty="0">
              <a:solidFill>
                <a:srgbClr val="0000CC"/>
              </a:solidFill>
              <a:ea typeface="宋体" panose="02010600030101010101" pitchFamily="2" charset="-122"/>
            </a:endParaRPr>
          </a:p>
        </p:txBody>
      </p:sp>
    </p:spTree>
    <p:custDataLst>
      <p:tags r:id="rId1"/>
    </p:custDataLst>
    <p:extLst>
      <p:ext uri="{BB962C8B-B14F-4D97-AF65-F5344CB8AC3E}">
        <p14:creationId xmlns:p14="http://schemas.microsoft.com/office/powerpoint/2010/main" val="276538231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fade">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fade">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fade">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fade">
                                      <p:cBhvr>
                                        <p:cTn id="42" dur="500"/>
                                        <p:tgtEl>
                                          <p:spTgt spid="1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xEl>
                                              <p:pRg st="8" end="8"/>
                                            </p:txEl>
                                          </p:spTgt>
                                        </p:tgtEl>
                                        <p:attrNameLst>
                                          <p:attrName>style.visibility</p:attrName>
                                        </p:attrNameLst>
                                      </p:cBhvr>
                                      <p:to>
                                        <p:strVal val="visible"/>
                                      </p:to>
                                    </p:set>
                                    <p:animEffect transition="in" filter="fade">
                                      <p:cBhvr>
                                        <p:cTn id="47" dur="500"/>
                                        <p:tgtEl>
                                          <p:spTgt spid="1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xEl>
                                              <p:pRg st="9" end="9"/>
                                            </p:txEl>
                                          </p:spTgt>
                                        </p:tgtEl>
                                        <p:attrNameLst>
                                          <p:attrName>style.visibility</p:attrName>
                                        </p:attrNameLst>
                                      </p:cBhvr>
                                      <p:to>
                                        <p:strVal val="visible"/>
                                      </p:to>
                                    </p:set>
                                    <p:animEffect transition="in" filter="fade">
                                      <p:cBhvr>
                                        <p:cTn id="52" dur="500"/>
                                        <p:tgtEl>
                                          <p:spTgt spid="1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xEl>
                                              <p:pRg st="10" end="10"/>
                                            </p:txEl>
                                          </p:spTgt>
                                        </p:tgtEl>
                                        <p:attrNameLst>
                                          <p:attrName>style.visibility</p:attrName>
                                        </p:attrNameLst>
                                      </p:cBhvr>
                                      <p:to>
                                        <p:strVal val="visible"/>
                                      </p:to>
                                    </p:set>
                                    <p:animEffect transition="in" filter="fade">
                                      <p:cBhvr>
                                        <p:cTn id="57" dur="500"/>
                                        <p:tgtEl>
                                          <p:spTgt spid="1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fade">
                                      <p:cBhvr>
                                        <p:cTn id="62" dur="500"/>
                                        <p:tgtEl>
                                          <p:spTgt spid="1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xEl>
                                              <p:pRg st="1" end="1"/>
                                            </p:txEl>
                                          </p:spTgt>
                                        </p:tgtEl>
                                        <p:attrNameLst>
                                          <p:attrName>style.visibility</p:attrName>
                                        </p:attrNameLst>
                                      </p:cBhvr>
                                      <p:to>
                                        <p:strVal val="visible"/>
                                      </p:to>
                                    </p:set>
                                    <p:animEffect transition="in" filter="fade">
                                      <p:cBhvr>
                                        <p:cTn id="67" dur="500"/>
                                        <p:tgtEl>
                                          <p:spTgt spid="1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xEl>
                                              <p:pRg st="2" end="2"/>
                                            </p:txEl>
                                          </p:spTgt>
                                        </p:tgtEl>
                                        <p:attrNameLst>
                                          <p:attrName>style.visibility</p:attrName>
                                        </p:attrNameLst>
                                      </p:cBhvr>
                                      <p:to>
                                        <p:strVal val="visible"/>
                                      </p:to>
                                    </p:set>
                                    <p:animEffect transition="in" filter="fade">
                                      <p:cBhvr>
                                        <p:cTn id="72" dur="500"/>
                                        <p:tgtEl>
                                          <p:spTgt spid="1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xEl>
                                              <p:pRg st="3" end="3"/>
                                            </p:txEl>
                                          </p:spTgt>
                                        </p:tgtEl>
                                        <p:attrNameLst>
                                          <p:attrName>style.visibility</p:attrName>
                                        </p:attrNameLst>
                                      </p:cBhvr>
                                      <p:to>
                                        <p:strVal val="visible"/>
                                      </p:to>
                                    </p:set>
                                    <p:animEffect transition="in" filter="fade">
                                      <p:cBhvr>
                                        <p:cTn id="77" dur="500"/>
                                        <p:tgtEl>
                                          <p:spTgt spid="1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
                                            <p:txEl>
                                              <p:pRg st="4" end="4"/>
                                            </p:txEl>
                                          </p:spTgt>
                                        </p:tgtEl>
                                        <p:attrNameLst>
                                          <p:attrName>style.visibility</p:attrName>
                                        </p:attrNameLst>
                                      </p:cBhvr>
                                      <p:to>
                                        <p:strVal val="visible"/>
                                      </p:to>
                                    </p:set>
                                    <p:animEffect transition="in" filter="fade">
                                      <p:cBhvr>
                                        <p:cTn id="82" dur="500"/>
                                        <p:tgtEl>
                                          <p:spTgt spid="1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8">
                                            <p:txEl>
                                              <p:pRg st="5" end="5"/>
                                            </p:txEl>
                                          </p:spTgt>
                                        </p:tgtEl>
                                        <p:attrNameLst>
                                          <p:attrName>style.visibility</p:attrName>
                                        </p:attrNameLst>
                                      </p:cBhvr>
                                      <p:to>
                                        <p:strVal val="visible"/>
                                      </p:to>
                                    </p:set>
                                    <p:animEffect transition="in" filter="fade">
                                      <p:cBhvr>
                                        <p:cTn id="87" dur="500"/>
                                        <p:tgtEl>
                                          <p:spTgt spid="1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8">
                                            <p:txEl>
                                              <p:pRg st="6" end="6"/>
                                            </p:txEl>
                                          </p:spTgt>
                                        </p:tgtEl>
                                        <p:attrNameLst>
                                          <p:attrName>style.visibility</p:attrName>
                                        </p:attrNameLst>
                                      </p:cBhvr>
                                      <p:to>
                                        <p:strVal val="visible"/>
                                      </p:to>
                                    </p:set>
                                    <p:animEffect transition="in" filter="fade">
                                      <p:cBhvr>
                                        <p:cTn id="92" dur="500"/>
                                        <p:tgtEl>
                                          <p:spTgt spid="18">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xEl>
                                              <p:pRg st="7" end="7"/>
                                            </p:txEl>
                                          </p:spTgt>
                                        </p:tgtEl>
                                        <p:attrNameLst>
                                          <p:attrName>style.visibility</p:attrName>
                                        </p:attrNameLst>
                                      </p:cBhvr>
                                      <p:to>
                                        <p:strVal val="visible"/>
                                      </p:to>
                                    </p:set>
                                    <p:animEffect transition="in" filter="fade">
                                      <p:cBhvr>
                                        <p:cTn id="97" dur="500"/>
                                        <p:tgtEl>
                                          <p:spTgt spid="18">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8">
                                            <p:txEl>
                                              <p:pRg st="8" end="8"/>
                                            </p:txEl>
                                          </p:spTgt>
                                        </p:tgtEl>
                                        <p:attrNameLst>
                                          <p:attrName>style.visibility</p:attrName>
                                        </p:attrNameLst>
                                      </p:cBhvr>
                                      <p:to>
                                        <p:strVal val="visible"/>
                                      </p:to>
                                    </p:set>
                                    <p:animEffect transition="in" filter="fade">
                                      <p:cBhvr>
                                        <p:cTn id="102" dur="500"/>
                                        <p:tgtEl>
                                          <p:spTgt spid="18">
                                            <p:txEl>
                                              <p:pRg st="8" end="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8">
                                            <p:txEl>
                                              <p:pRg st="9" end="9"/>
                                            </p:txEl>
                                          </p:spTgt>
                                        </p:tgtEl>
                                        <p:attrNameLst>
                                          <p:attrName>style.visibility</p:attrName>
                                        </p:attrNameLst>
                                      </p:cBhvr>
                                      <p:to>
                                        <p:strVal val="visible"/>
                                      </p:to>
                                    </p:set>
                                    <p:animEffect transition="in" filter="fade">
                                      <p:cBhvr>
                                        <p:cTn id="107" dur="500"/>
                                        <p:tgtEl>
                                          <p:spTgt spid="1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二维码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p:cNvSpPr txBox="1">
            <a:spLocks/>
          </p:cNvSpPr>
          <p:nvPr/>
        </p:nvSpPr>
        <p:spPr>
          <a:xfrm>
            <a:off x="2451662" y="1075455"/>
            <a:ext cx="8650508"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常用二维码</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QR code</a:t>
            </a: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日本</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Denso</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公司于</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1994</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年</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9</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月研制</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符号规格从版本</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21×21</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模块）到版本</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40</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177×177 </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模块），每提高一个版本，每边增加</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4</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个模块</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回字型方格是定位图案</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容量</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1143000" marR="0" lvl="2" indent="-228600" algn="l" defTabSz="914400" rtl="0" eaLnBrk="1" fontAlgn="auto" latinLnBrk="0" hangingPunct="1">
              <a:lnSpc>
                <a:spcPct val="100000"/>
              </a:lnSpc>
              <a:spcBef>
                <a:spcPct val="20000"/>
              </a:spcBef>
              <a:spcAft>
                <a:spcPts val="0"/>
              </a:spcAft>
              <a:buClr>
                <a:srgbClr val="9900FF"/>
              </a:buClr>
              <a:buSzPct val="60000"/>
              <a:buFont typeface="Wingdings" pitchFamily="2" charset="2"/>
              <a:buChar char="p"/>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数字数据</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7,089</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个字符</a:t>
            </a:r>
          </a:p>
          <a:p>
            <a:pPr marL="1143000" marR="0" lvl="2" indent="-228600" algn="l" defTabSz="914400" rtl="0" eaLnBrk="1" fontAlgn="auto" latinLnBrk="0" hangingPunct="1">
              <a:lnSpc>
                <a:spcPct val="100000"/>
              </a:lnSpc>
              <a:spcBef>
                <a:spcPct val="20000"/>
              </a:spcBef>
              <a:spcAft>
                <a:spcPts val="0"/>
              </a:spcAft>
              <a:buClr>
                <a:srgbClr val="9900FF"/>
              </a:buClr>
              <a:buSzPct val="60000"/>
              <a:buFont typeface="Wingdings" pitchFamily="2" charset="2"/>
              <a:buChar char="p"/>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字母数据</a:t>
            </a:r>
            <a:r>
              <a:rPr kumimoji="0" lang="en-US" altLang="zh-CN"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4,296</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个字符</a:t>
            </a:r>
          </a:p>
          <a:p>
            <a:pPr marL="1143000" marR="0" lvl="2" indent="-228600" algn="l" defTabSz="914400" rtl="0" eaLnBrk="1" fontAlgn="auto" latinLnBrk="0" hangingPunct="1">
              <a:lnSpc>
                <a:spcPct val="100000"/>
              </a:lnSpc>
              <a:spcBef>
                <a:spcPct val="20000"/>
              </a:spcBef>
              <a:spcAft>
                <a:spcPts val="0"/>
              </a:spcAft>
              <a:buClr>
                <a:srgbClr val="9900FF"/>
              </a:buClr>
              <a:buSzPct val="60000"/>
              <a:buFont typeface="Wingdings" pitchFamily="2" charset="2"/>
              <a:buChar char="p"/>
              <a:tabLst/>
              <a:defRPr/>
            </a:pPr>
            <a:r>
              <a:rPr kumimoji="0" lang="en-US" altLang="zh-CN"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8</a:t>
            </a: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位字节数据</a:t>
            </a:r>
            <a:r>
              <a:rPr kumimoji="0" lang="en-US" altLang="zh-CN"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 2,953</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个字符</a:t>
            </a:r>
          </a:p>
          <a:p>
            <a:pPr marL="1143000" marR="0" lvl="2" indent="-228600" algn="l" defTabSz="914400" rtl="0" eaLnBrk="1" fontAlgn="auto" latinLnBrk="0" hangingPunct="1">
              <a:lnSpc>
                <a:spcPct val="100000"/>
              </a:lnSpc>
              <a:spcBef>
                <a:spcPct val="20000"/>
              </a:spcBef>
              <a:spcAft>
                <a:spcPts val="0"/>
              </a:spcAft>
              <a:buClr>
                <a:srgbClr val="9900FF"/>
              </a:buClr>
              <a:buSzPct val="60000"/>
              <a:buFont typeface="Wingdings" pitchFamily="2" charset="2"/>
              <a:buChar char="p"/>
              <a:tabLst/>
              <a:defRPr/>
            </a:pPr>
            <a:r>
              <a:rPr kumimoji="0" lang="zh-CN" altLang="en-US" sz="20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汉字数据</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t>
            </a:r>
            <a:r>
              <a:rPr kumimoji="0" lang="en-US" altLang="zh-CN"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1,817</a:t>
            </a:r>
            <a:r>
              <a:rPr kumimoji="0" lang="zh-CN" altLang="en-US" sz="2000" b="0"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个字符</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一维条码和二维码的比较？</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75961484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213013"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计算机网络的组成</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69" name="内容占位符 2"/>
          <p:cNvSpPr txBox="1">
            <a:spLocks/>
          </p:cNvSpPr>
          <p:nvPr/>
        </p:nvSpPr>
        <p:spPr bwMode="auto">
          <a:xfrm>
            <a:off x="1861461" y="885569"/>
            <a:ext cx="9240709" cy="560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zh-CN" altLang="en-US" sz="28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网络须具备以下</a:t>
            </a:r>
            <a:r>
              <a:rPr kumimoji="0" lang="en-US" altLang="zh-CN" sz="28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3</a:t>
            </a:r>
            <a:r>
              <a:rPr kumimoji="0" lang="zh-CN" altLang="en-US" sz="2800" b="1" i="0" u="none" strike="noStrike" kern="0" cap="none" spc="0" normalizeH="0" baseline="0" noProof="0" dirty="0">
                <a:ln>
                  <a:noFill/>
                </a:ln>
                <a:solidFill>
                  <a:srgbClr val="333399"/>
                </a:solidFill>
                <a:effectLst/>
                <a:uLnTx/>
                <a:uFillTx/>
                <a:latin typeface="微软雅黑" panose="020B0503020204020204" pitchFamily="34" charset="-122"/>
                <a:ea typeface="微软雅黑" panose="020B0503020204020204" pitchFamily="34" charset="-122"/>
              </a:rPr>
              <a:t>个要素：</a:t>
            </a:r>
          </a:p>
          <a:p>
            <a:pPr marL="800100" marR="0" lvl="1" indent="-242888" algn="l" defTabSz="914400" rtl="0" eaLnBrk="1" fontAlgn="base" latinLnBrk="0" hangingPunct="1">
              <a:lnSpc>
                <a:spcPct val="120000"/>
              </a:lnSpc>
              <a:spcBef>
                <a:spcPts val="600"/>
              </a:spcBef>
              <a:spcAft>
                <a:spcPct val="0"/>
              </a:spcAft>
              <a:buClr>
                <a:srgbClr val="FF0000"/>
              </a:buClr>
              <a:buSzPct val="60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至少有两台具有独立操作系统的计算机系统 </a:t>
            </a:r>
          </a:p>
          <a:p>
            <a:pPr marL="800100" marR="0" lvl="1" indent="-242888" algn="l" defTabSz="914400" rtl="0" eaLnBrk="1" fontAlgn="base" latinLnBrk="0" hangingPunct="1">
              <a:lnSpc>
                <a:spcPct val="120000"/>
              </a:lnSpc>
              <a:spcBef>
                <a:spcPts val="600"/>
              </a:spcBef>
              <a:spcAft>
                <a:spcPct val="0"/>
              </a:spcAft>
              <a:buClr>
                <a:srgbClr val="FF0000"/>
              </a:buClr>
              <a:buSzPct val="60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计算机之间要有通信手段将其互连</a:t>
            </a:r>
          </a:p>
          <a:p>
            <a:pPr marL="800100" marR="0" lvl="1" indent="-242888" algn="l" defTabSz="914400" rtl="0" eaLnBrk="1" fontAlgn="base" latinLnBrk="0" hangingPunct="1">
              <a:lnSpc>
                <a:spcPct val="120000"/>
              </a:lnSpc>
              <a:spcBef>
                <a:spcPts val="600"/>
              </a:spcBef>
              <a:spcAft>
                <a:spcPct val="0"/>
              </a:spcAft>
              <a:buClr>
                <a:srgbClr val="FF0000"/>
              </a:buClr>
              <a:buSzPct val="60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网络协议 </a:t>
            </a:r>
          </a:p>
          <a:p>
            <a:pPr marL="1208088" lvl="2" eaLnBrk="1" hangingPunct="1">
              <a:spcAft>
                <a:spcPct val="0"/>
              </a:spcAft>
              <a:buClr>
                <a:srgbClr val="000000"/>
              </a:buClr>
            </a:pPr>
            <a:r>
              <a:rPr lang="zh-CN" altLang="en-US" sz="2400" kern="0" dirty="0">
                <a:solidFill>
                  <a:schemeClr val="tx1"/>
                </a:solidFill>
                <a:effectLst/>
                <a:latin typeface="微软雅黑" panose="020B0503020204020204" pitchFamily="34" charset="-122"/>
                <a:ea typeface="微软雅黑" panose="020B0503020204020204" pitchFamily="34" charset="-122"/>
              </a:rPr>
              <a:t>为进行网络中的数据交换（通信）而建立的</a:t>
            </a:r>
            <a:r>
              <a:rPr lang="zh-CN" altLang="en-US" sz="2400" kern="0" dirty="0">
                <a:solidFill>
                  <a:srgbClr val="FF0000"/>
                </a:solidFill>
                <a:effectLst/>
                <a:latin typeface="微软雅黑" panose="020B0503020204020204" pitchFamily="34" charset="-122"/>
                <a:ea typeface="微软雅黑" panose="020B0503020204020204" pitchFamily="34" charset="-122"/>
              </a:rPr>
              <a:t>规则、标准或约定</a:t>
            </a:r>
            <a:r>
              <a:rPr lang="zh-CN" altLang="en-US" sz="2400" kern="0" dirty="0">
                <a:solidFill>
                  <a:schemeClr val="tx1"/>
                </a:solidFill>
                <a:effectLst/>
                <a:latin typeface="微软雅黑" panose="020B0503020204020204" pitchFamily="34" charset="-122"/>
                <a:ea typeface="微软雅黑" panose="020B0503020204020204" pitchFamily="34" charset="-122"/>
              </a:rPr>
              <a:t>，用以确保交流各方清晰地表达思想。 </a:t>
            </a:r>
            <a:endParaRPr lang="en-US" altLang="zh-CN" sz="2400" kern="0" dirty="0">
              <a:solidFill>
                <a:schemeClr val="tx1"/>
              </a:solidFill>
              <a:effectLst/>
              <a:latin typeface="微软雅黑" panose="020B0503020204020204" pitchFamily="34" charset="-122"/>
              <a:ea typeface="微软雅黑" panose="020B0503020204020204" pitchFamily="34" charset="-122"/>
            </a:endParaRPr>
          </a:p>
          <a:p>
            <a:pPr marL="1208088" lvl="2" eaLnBrk="1" hangingPunct="1">
              <a:spcAft>
                <a:spcPct val="0"/>
              </a:spcAft>
              <a:buClr>
                <a:srgbClr val="000000"/>
              </a:buClr>
            </a:pPr>
            <a:r>
              <a:rPr lang="zh-CN" altLang="en-US" sz="2400" kern="0" dirty="0">
                <a:solidFill>
                  <a:schemeClr val="tx1"/>
                </a:solidFill>
                <a:effectLst/>
                <a:latin typeface="微软雅黑" panose="020B0503020204020204" pitchFamily="34" charset="-122"/>
                <a:ea typeface="微软雅黑" panose="020B0503020204020204" pitchFamily="34" charset="-122"/>
              </a:rPr>
              <a:t>是定义并实现网络通信的</a:t>
            </a:r>
            <a:r>
              <a:rPr lang="zh-CN" altLang="en-US" sz="2400" kern="0" dirty="0">
                <a:solidFill>
                  <a:srgbClr val="FF0000"/>
                </a:solidFill>
                <a:effectLst/>
                <a:latin typeface="微软雅黑" panose="020B0503020204020204" pitchFamily="34" charset="-122"/>
                <a:ea typeface="微软雅黑" panose="020B0503020204020204" pitchFamily="34" charset="-122"/>
              </a:rPr>
              <a:t>一组规则和参数</a:t>
            </a:r>
            <a:r>
              <a:rPr lang="zh-CN" altLang="en-US" sz="2400" kern="0" dirty="0">
                <a:solidFill>
                  <a:schemeClr val="tx1"/>
                </a:solidFill>
                <a:effectLst/>
                <a:latin typeface="微软雅黑" panose="020B0503020204020204" pitchFamily="34" charset="-122"/>
                <a:ea typeface="微软雅黑" panose="020B0503020204020204" pitchFamily="34" charset="-122"/>
              </a:rPr>
              <a:t>。计算机之间、</a:t>
            </a:r>
            <a:r>
              <a:rPr lang="en-US" altLang="zh-CN" sz="2400" kern="0" dirty="0">
                <a:solidFill>
                  <a:schemeClr val="tx1"/>
                </a:solidFill>
                <a:effectLst/>
                <a:latin typeface="微软雅黑" panose="020B0503020204020204" pitchFamily="34" charset="-122"/>
                <a:ea typeface="微软雅黑" panose="020B0503020204020204" pitchFamily="34" charset="-122"/>
              </a:rPr>
              <a:t>Internet</a:t>
            </a:r>
            <a:r>
              <a:rPr lang="zh-CN" altLang="en-US" sz="2400" kern="0" dirty="0">
                <a:solidFill>
                  <a:schemeClr val="tx1"/>
                </a:solidFill>
                <a:effectLst/>
                <a:latin typeface="微软雅黑" panose="020B0503020204020204" pitchFamily="34" charset="-122"/>
                <a:ea typeface="微软雅黑" panose="020B0503020204020204" pitchFamily="34" charset="-122"/>
              </a:rPr>
              <a:t>中所有的通信活动都是由协议所控制。</a:t>
            </a:r>
          </a:p>
          <a:p>
            <a:pPr marL="1208088" lvl="2" eaLnBrk="1" hangingPunct="1">
              <a:spcAft>
                <a:spcPct val="0"/>
              </a:spcAft>
              <a:buClr>
                <a:srgbClr val="000000"/>
              </a:buClr>
            </a:pPr>
            <a:r>
              <a:rPr lang="zh-CN" altLang="en-US" sz="2400" kern="0" dirty="0">
                <a:solidFill>
                  <a:schemeClr val="tx1"/>
                </a:solidFill>
                <a:effectLst/>
                <a:latin typeface="微软雅黑" panose="020B0503020204020204" pitchFamily="34" charset="-122"/>
                <a:ea typeface="微软雅黑" panose="020B0503020204020204" pitchFamily="34" charset="-122"/>
              </a:rPr>
              <a:t>定义了</a:t>
            </a:r>
            <a:r>
              <a:rPr lang="zh-CN" altLang="en-US" sz="2400" kern="0" dirty="0">
                <a:solidFill>
                  <a:srgbClr val="FF0000"/>
                </a:solidFill>
                <a:effectLst/>
                <a:latin typeface="微软雅黑" panose="020B0503020204020204" pitchFamily="34" charset="-122"/>
                <a:ea typeface="微软雅黑" panose="020B0503020204020204" pitchFamily="34" charset="-122"/>
              </a:rPr>
              <a:t>网络实体间发送和接收报文的格式</a:t>
            </a:r>
            <a:r>
              <a:rPr lang="zh-CN" altLang="en-US" sz="2400" kern="0" dirty="0">
                <a:solidFill>
                  <a:schemeClr val="tx1"/>
                </a:solidFill>
                <a:effectLst/>
                <a:latin typeface="微软雅黑" panose="020B0503020204020204" pitchFamily="34" charset="-122"/>
                <a:ea typeface="微软雅黑" panose="020B0503020204020204" pitchFamily="34" charset="-122"/>
              </a:rPr>
              <a:t>、顺序以及当传送和接收消息时应采取的动作。</a:t>
            </a:r>
          </a:p>
          <a:p>
            <a:pPr marL="1208088" lvl="2" eaLnBrk="1" hangingPunct="1">
              <a:spcAft>
                <a:spcPct val="0"/>
              </a:spcAft>
              <a:buClr>
                <a:srgbClr val="000000"/>
              </a:buClr>
            </a:pPr>
            <a:endParaRPr lang="zh-CN" altLang="en-US" kern="0" dirty="0"/>
          </a:p>
          <a:p>
            <a:pPr marL="342900" marR="0" lvl="0" indent="-342900" algn="l" defTabSz="914400" rtl="0" eaLnBrk="0" fontAlgn="base" latinLnBrk="0" hangingPunct="0">
              <a:lnSpc>
                <a:spcPct val="120000"/>
              </a:lnSpc>
              <a:spcBef>
                <a:spcPts val="600"/>
              </a:spcBef>
              <a:spcAft>
                <a:spcPct val="0"/>
              </a:spcAft>
              <a:buClr>
                <a:srgbClr val="3333CC"/>
              </a:buClr>
              <a:buSzPct val="60000"/>
              <a:buFont typeface="Wingdings" pitchFamily="2" charset="2"/>
              <a:buChar char="n"/>
              <a:tabLst/>
              <a:defRPr/>
            </a:pPr>
            <a:endParaRPr kumimoji="0" lang="zh-CN" altLang="en-US" sz="26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p:txBody>
      </p:sp>
    </p:spTree>
    <p:custDataLst>
      <p:tags r:id="rId1"/>
    </p:custDataLst>
    <p:extLst>
      <p:ext uri="{BB962C8B-B14F-4D97-AF65-F5344CB8AC3E}">
        <p14:creationId xmlns:p14="http://schemas.microsoft.com/office/powerpoint/2010/main" val="320894636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9">
                                            <p:txEl>
                                              <p:pRg st="2" end="2"/>
                                            </p:txEl>
                                          </p:spTgt>
                                        </p:tgtEl>
                                        <p:attrNameLst>
                                          <p:attrName>style.visibility</p:attrName>
                                        </p:attrNameLst>
                                      </p:cBhvr>
                                      <p:to>
                                        <p:strVal val="visible"/>
                                      </p:to>
                                    </p:set>
                                    <p:animEffect transition="in" filter="wipe(left)">
                                      <p:cBhvr>
                                        <p:cTn id="7" dur="500"/>
                                        <p:tgtEl>
                                          <p:spTgt spid="6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9">
                                            <p:txEl>
                                              <p:pRg st="3" end="3"/>
                                            </p:txEl>
                                          </p:spTgt>
                                        </p:tgtEl>
                                        <p:attrNameLst>
                                          <p:attrName>style.visibility</p:attrName>
                                        </p:attrNameLst>
                                      </p:cBhvr>
                                      <p:to>
                                        <p:strVal val="visible"/>
                                      </p:to>
                                    </p:set>
                                    <p:animEffect transition="in" filter="wipe(left)">
                                      <p:cBhvr>
                                        <p:cTn id="12" dur="500"/>
                                        <p:tgtEl>
                                          <p:spTgt spid="6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二维码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1" name="内容占位符 2"/>
          <p:cNvSpPr txBox="1">
            <a:spLocks/>
          </p:cNvSpPr>
          <p:nvPr/>
        </p:nvSpPr>
        <p:spPr>
          <a:xfrm>
            <a:off x="1649303" y="788186"/>
            <a:ext cx="8229600" cy="50405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线性堆叠式二维码</a:t>
            </a: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7605" y="1295578"/>
            <a:ext cx="503867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内容占位符 2"/>
          <p:cNvSpPr txBox="1">
            <a:spLocks/>
          </p:cNvSpPr>
          <p:nvPr/>
        </p:nvSpPr>
        <p:spPr>
          <a:xfrm>
            <a:off x="1652142" y="3296552"/>
            <a:ext cx="8229600" cy="50405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solidFill>
                  <a:prstClr val="black"/>
                </a:solidFill>
                <a:ea typeface="宋体" panose="02010600030101010101" pitchFamily="2" charset="-122"/>
              </a:rPr>
              <a:t>矩阵式二维码</a:t>
            </a:r>
          </a:p>
        </p:txBody>
      </p:sp>
      <p:pic>
        <p:nvPicPr>
          <p:cNvPr id="2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9835" y="3880136"/>
            <a:ext cx="7034213" cy="284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9642" y="3897892"/>
            <a:ext cx="2406506"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矩形 25"/>
          <p:cNvSpPr/>
          <p:nvPr/>
        </p:nvSpPr>
        <p:spPr>
          <a:xfrm>
            <a:off x="4836416" y="5666156"/>
            <a:ext cx="2252958" cy="999215"/>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CC"/>
                </a:solidFill>
                <a:effectLst/>
                <a:uLnTx/>
                <a:uFillTx/>
                <a:latin typeface="Calibri"/>
                <a:ea typeface="宋体" panose="02010600030101010101" pitchFamily="2" charset="-122"/>
                <a:cs typeface="+mn-cs"/>
              </a:rPr>
              <a:t>龙贝码</a:t>
            </a:r>
          </a:p>
        </p:txBody>
      </p:sp>
      <p:pic>
        <p:nvPicPr>
          <p:cNvPr id="28"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5906" y="3605526"/>
            <a:ext cx="2148142" cy="2085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矩形 28"/>
          <p:cNvSpPr/>
          <p:nvPr/>
        </p:nvSpPr>
        <p:spPr>
          <a:xfrm>
            <a:off x="7031090" y="5700300"/>
            <a:ext cx="2252958" cy="999215"/>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0000CC"/>
                </a:solidFill>
                <a:effectLst/>
                <a:uLnTx/>
                <a:uFillTx/>
                <a:latin typeface="Calibri"/>
                <a:ea typeface="宋体" panose="02010600030101010101" pitchFamily="2" charset="-122"/>
                <a:cs typeface="+mn-cs"/>
              </a:rPr>
              <a:t>汉信码</a:t>
            </a:r>
          </a:p>
        </p:txBody>
      </p:sp>
    </p:spTree>
    <p:custDataLst>
      <p:tags r:id="rId1"/>
    </p:custDataLst>
    <p:extLst>
      <p:ext uri="{BB962C8B-B14F-4D97-AF65-F5344CB8AC3E}">
        <p14:creationId xmlns:p14="http://schemas.microsoft.com/office/powerpoint/2010/main" val="195601960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animBg="1"/>
      <p:bldP spid="2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二维码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9" name="Picture 2" descr="http://dl.iteye.com/upload/attachment/502522/377ee701-b0fb-335e-9515-e966c16f5de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5352" y="830946"/>
            <a:ext cx="9507024" cy="562732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213338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二维码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348" y="734342"/>
            <a:ext cx="7144925" cy="6035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86886851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5.5.3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二维码</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6472" y="1666047"/>
            <a:ext cx="3240360" cy="3240360"/>
          </a:xfrm>
          <a:prstGeom prst="rect">
            <a:avLst/>
          </a:prstGeom>
        </p:spPr>
      </p:pic>
      <p:sp>
        <p:nvSpPr>
          <p:cNvPr id="16" name="内容占位符 4"/>
          <p:cNvSpPr txBox="1">
            <a:spLocks/>
          </p:cNvSpPr>
          <p:nvPr/>
        </p:nvSpPr>
        <p:spPr>
          <a:xfrm>
            <a:off x="2391508" y="945967"/>
            <a:ext cx="8229600"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https://cn.online-qrcode-generator.com/</a:t>
            </a: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sp>
        <p:nvSpPr>
          <p:cNvPr id="18" name="内容占位符 4"/>
          <p:cNvSpPr txBox="1">
            <a:spLocks/>
          </p:cNvSpPr>
          <p:nvPr/>
        </p:nvSpPr>
        <p:spPr>
          <a:xfrm>
            <a:off x="2401852" y="5266447"/>
            <a:ext cx="8229600"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prstClr val="black"/>
                </a:solidFill>
                <a:ea typeface="宋体" panose="02010600030101010101" pitchFamily="2" charset="-122"/>
              </a:rPr>
              <a:t>Python</a:t>
            </a:r>
            <a:r>
              <a:rPr lang="zh-CN" altLang="en-US" dirty="0">
                <a:solidFill>
                  <a:prstClr val="black"/>
                </a:solidFill>
                <a:ea typeface="宋体" panose="02010600030101010101" pitchFamily="2" charset="-122"/>
              </a:rPr>
              <a:t>二维码制作</a:t>
            </a:r>
          </a:p>
        </p:txBody>
      </p:sp>
    </p:spTree>
    <p:custDataLst>
      <p:tags r:id="rId1"/>
    </p:custDataLst>
    <p:extLst>
      <p:ext uri="{BB962C8B-B14F-4D97-AF65-F5344CB8AC3E}">
        <p14:creationId xmlns:p14="http://schemas.microsoft.com/office/powerpoint/2010/main" val="164921096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5.6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条码识别系统</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30" name="Picture 2" descr="C:\Users\ylzhao\AppData\Local\Microsoft\Windows\Temporary Internet Files\Content.IE5\NZXSBFTA\320px-UPC_EANUCC-12_barcode[1].png"/>
          <p:cNvPicPr>
            <a:picLocks noChangeAspect="1" noChangeArrowheads="1"/>
          </p:cNvPicPr>
          <p:nvPr/>
        </p:nvPicPr>
        <p:blipFill rotWithShape="1">
          <a:blip r:embed="rId6">
            <a:extLst>
              <a:ext uri="{28A0092B-C50C-407E-A947-70E740481C1C}">
                <a14:useLocalDpi xmlns:a14="http://schemas.microsoft.com/office/drawing/2010/main" val="0"/>
              </a:ext>
            </a:extLst>
          </a:blip>
          <a:srcRect t="50000" b="17054"/>
          <a:stretch/>
        </p:blipFill>
        <p:spPr bwMode="auto">
          <a:xfrm>
            <a:off x="5160420" y="5375955"/>
            <a:ext cx="1520271" cy="3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Program Files\Microsoft Office\MEDIA\CAGCAT10\j0292982.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98" y="3284404"/>
            <a:ext cx="1396337" cy="13782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C:\Users\ylzhao\AppData\Local\Microsoft\Windows\Temporary Internet Files\Content.IE5\MK0W476Z\server_PNG8[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92108" y="1595514"/>
            <a:ext cx="640871" cy="8640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http://img011.hc360.cn/m5/M01/72/9F/wKhQ6lSOqa6EKDcAAAAAAJZxrhM763.jpg"/>
          <p:cNvPicPr>
            <a:picLocks noChangeAspect="1" noChangeArrowheads="1"/>
          </p:cNvPicPr>
          <p:nvPr/>
        </p:nvPicPr>
        <p:blipFill rotWithShape="1">
          <a:blip r:embed="rId9">
            <a:extLst>
              <a:ext uri="{28A0092B-C50C-407E-A947-70E740481C1C}">
                <a14:useLocalDpi xmlns:a14="http://schemas.microsoft.com/office/drawing/2010/main" val="0"/>
              </a:ext>
            </a:extLst>
          </a:blip>
          <a:srcRect l="18196" t="7168" r="20360" b="13540"/>
          <a:stretch/>
        </p:blipFill>
        <p:spPr bwMode="auto">
          <a:xfrm>
            <a:off x="5204740" y="3358759"/>
            <a:ext cx="1418457" cy="126109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4" descr="http://m.360buyimg.com/n12/jfs/t1378/344/143710251/175909/f3d0cb05/55d585b1N1e057e9c.jpg%21q70.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898" r="11050"/>
          <a:stretch/>
        </p:blipFill>
        <p:spPr bwMode="auto">
          <a:xfrm flipH="1">
            <a:off x="2089859" y="4907883"/>
            <a:ext cx="1076954" cy="1328442"/>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直接箭头连接符 34"/>
          <p:cNvCxnSpPr>
            <a:stCxn id="31" idx="3"/>
            <a:endCxn id="33" idx="1"/>
          </p:cNvCxnSpPr>
          <p:nvPr/>
        </p:nvCxnSpPr>
        <p:spPr>
          <a:xfrm>
            <a:off x="1513835" y="3973553"/>
            <a:ext cx="3690905" cy="15752"/>
          </a:xfrm>
          <a:prstGeom prst="straightConnector1">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sp>
        <p:nvSpPr>
          <p:cNvPr id="36" name="Cloud"/>
          <p:cNvSpPr>
            <a:spLocks noChangeAspect="1" noEditPoints="1" noChangeArrowheads="1"/>
          </p:cNvSpPr>
          <p:nvPr/>
        </p:nvSpPr>
        <p:spPr bwMode="auto">
          <a:xfrm>
            <a:off x="1571119" y="1108400"/>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0"/>
                </a:cubicBezTo>
                <a:cubicBezTo>
                  <a:pt x="475" y="16325"/>
                  <a:pt x="1451" y="17650"/>
                  <a:pt x="2655" y="17650"/>
                </a:cubicBezTo>
                <a:cubicBezTo>
                  <a:pt x="2739" y="17649"/>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ltLang="zh-CN" dirty="0">
              <a:solidFill>
                <a:prstClr val="black"/>
              </a:solidFill>
              <a:ea typeface="宋体" panose="02010600030101010101" pitchFamily="2" charset="-122"/>
            </a:endParaRPr>
          </a:p>
          <a:p>
            <a:r>
              <a:rPr lang="zh-CN" altLang="en-US" sz="2400" b="1" dirty="0">
                <a:solidFill>
                  <a:prstClr val="black"/>
                </a:solidFill>
                <a:ea typeface="宋体" panose="02010600030101010101" pitchFamily="2" charset="-122"/>
              </a:rPr>
              <a:t>    </a:t>
            </a:r>
            <a:r>
              <a:rPr lang="zh-CN" altLang="en-US" sz="3200" b="1" dirty="0">
                <a:solidFill>
                  <a:prstClr val="black"/>
                </a:solidFill>
                <a:latin typeface="黑体" pitchFamily="49" charset="-122"/>
                <a:ea typeface="黑体" pitchFamily="49" charset="-122"/>
              </a:rPr>
              <a:t>互联网</a:t>
            </a:r>
          </a:p>
        </p:txBody>
      </p:sp>
      <p:cxnSp>
        <p:nvCxnSpPr>
          <p:cNvPr id="37" name="直接箭头连接符 36"/>
          <p:cNvCxnSpPr>
            <a:stCxn id="36" idx="2"/>
            <a:endCxn id="32" idx="1"/>
          </p:cNvCxnSpPr>
          <p:nvPr/>
        </p:nvCxnSpPr>
        <p:spPr>
          <a:xfrm flipV="1">
            <a:off x="4312033" y="2027562"/>
            <a:ext cx="1180075" cy="1"/>
          </a:xfrm>
          <a:prstGeom prst="straightConnector1">
            <a:avLst/>
          </a:prstGeom>
          <a:noFill/>
          <a:ln w="38100" cap="flat" cmpd="sng" algn="ctr">
            <a:solidFill>
              <a:srgbClr val="9BBB59"/>
            </a:solidFill>
            <a:prstDash val="solid"/>
            <a:headEnd type="arrow"/>
            <a:tailEnd type="arrow"/>
          </a:ln>
          <a:effectLst>
            <a:outerShdw blurRad="40000" dist="23000" dir="5400000" rotWithShape="0">
              <a:srgbClr val="000000">
                <a:alpha val="35000"/>
              </a:srgbClr>
            </a:outerShdw>
          </a:effectLst>
        </p:spPr>
      </p:cxnSp>
      <p:cxnSp>
        <p:nvCxnSpPr>
          <p:cNvPr id="38" name="肘形连接符 37"/>
          <p:cNvCxnSpPr>
            <a:stCxn id="36" idx="0"/>
            <a:endCxn id="31" idx="0"/>
          </p:cNvCxnSpPr>
          <p:nvPr/>
        </p:nvCxnSpPr>
        <p:spPr>
          <a:xfrm flipH="1">
            <a:off x="815667" y="2027563"/>
            <a:ext cx="763961" cy="1256841"/>
          </a:xfrm>
          <a:prstGeom prst="bentConnector4">
            <a:avLst>
              <a:gd name="adj1" fmla="val 99268"/>
              <a:gd name="adj2" fmla="val 86566"/>
            </a:avLst>
          </a:prstGeom>
          <a:noFill/>
          <a:ln w="38100" cap="flat" cmpd="sng" algn="ctr">
            <a:solidFill>
              <a:srgbClr val="9BBB59"/>
            </a:solidFill>
            <a:prstDash val="solid"/>
            <a:headEnd type="arrow"/>
            <a:tailEnd type="arrow"/>
          </a:ln>
          <a:effectLst>
            <a:outerShdw blurRad="40000" dist="23000" dir="5400000" rotWithShape="0">
              <a:srgbClr val="000000">
                <a:alpha val="35000"/>
              </a:srgbClr>
            </a:outerShdw>
          </a:effectLst>
        </p:spPr>
      </p:cxnSp>
      <p:cxnSp>
        <p:nvCxnSpPr>
          <p:cNvPr id="39" name="肘形连接符 38"/>
          <p:cNvCxnSpPr>
            <a:stCxn id="34" idx="3"/>
            <a:endCxn id="31" idx="2"/>
          </p:cNvCxnSpPr>
          <p:nvPr/>
        </p:nvCxnSpPr>
        <p:spPr>
          <a:xfrm rot="10800000">
            <a:off x="815667" y="4662702"/>
            <a:ext cx="1274192" cy="909403"/>
          </a:xfrm>
          <a:prstGeom prst="bentConnector2">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cxnSp>
        <p:nvCxnSpPr>
          <p:cNvPr id="40" name="直接箭头连接符 39"/>
          <p:cNvCxnSpPr>
            <a:stCxn id="33" idx="2"/>
            <a:endCxn id="30" idx="0"/>
          </p:cNvCxnSpPr>
          <p:nvPr/>
        </p:nvCxnSpPr>
        <p:spPr>
          <a:xfrm>
            <a:off x="5913969" y="4619851"/>
            <a:ext cx="6587" cy="756104"/>
          </a:xfrm>
          <a:prstGeom prst="straightConnector1">
            <a:avLst/>
          </a:prstGeom>
          <a:noFill/>
          <a:ln w="38100" cap="flat" cmpd="sng" algn="ctr">
            <a:solidFill>
              <a:srgbClr val="9BBB59"/>
            </a:solidFill>
            <a:prstDash val="solid"/>
            <a:tailEnd type="arrow"/>
          </a:ln>
          <a:effectLst>
            <a:outerShdw blurRad="40000" dist="23000" dir="5400000" rotWithShape="0">
              <a:srgbClr val="000000">
                <a:alpha val="35000"/>
              </a:srgbClr>
            </a:outerShdw>
          </a:effectLst>
        </p:spPr>
      </p:cxnSp>
      <p:cxnSp>
        <p:nvCxnSpPr>
          <p:cNvPr id="41" name="直接箭头连接符 40"/>
          <p:cNvCxnSpPr>
            <a:stCxn id="30" idx="1"/>
            <a:endCxn id="34" idx="1"/>
          </p:cNvCxnSpPr>
          <p:nvPr/>
        </p:nvCxnSpPr>
        <p:spPr>
          <a:xfrm flipH="1">
            <a:off x="3166813" y="5555955"/>
            <a:ext cx="1993607" cy="16149"/>
          </a:xfrm>
          <a:prstGeom prst="straightConnector1">
            <a:avLst/>
          </a:prstGeom>
          <a:noFill/>
          <a:ln w="25400" cap="flat" cmpd="sng" algn="ctr">
            <a:solidFill>
              <a:srgbClr val="9BBB59"/>
            </a:solidFill>
            <a:prstDash val="solid"/>
            <a:tailEnd type="arrow"/>
          </a:ln>
          <a:effectLst>
            <a:outerShdw blurRad="40000" dist="20000" dir="5400000" rotWithShape="0">
              <a:srgbClr val="000000">
                <a:alpha val="38000"/>
              </a:srgbClr>
            </a:outerShdw>
          </a:effectLst>
        </p:spPr>
      </p:cxnSp>
      <p:sp>
        <p:nvSpPr>
          <p:cNvPr id="9" name="矩形 8"/>
          <p:cNvSpPr/>
          <p:nvPr/>
        </p:nvSpPr>
        <p:spPr>
          <a:xfrm>
            <a:off x="7310768" y="1585637"/>
            <a:ext cx="4439432" cy="3970318"/>
          </a:xfrm>
          <a:prstGeom prst="rect">
            <a:avLst/>
          </a:prstGeom>
        </p:spPr>
        <p:txBody>
          <a:bodyPr wrap="square">
            <a:spAutoFit/>
          </a:bodyPr>
          <a:lstStyle/>
          <a:p>
            <a:pPr marL="457200" lvl="0" indent="-457200">
              <a:buFont typeface="Wingdings" panose="05000000000000000000" pitchFamily="2" charset="2"/>
              <a:buChar char="Ø"/>
            </a:pPr>
            <a:r>
              <a:rPr lang="zh-CN" altLang="en-US" sz="2800" b="1" dirty="0">
                <a:solidFill>
                  <a:prstClr val="black"/>
                </a:solidFill>
                <a:latin typeface="微软雅黑" panose="020B0503020204020204" pitchFamily="34" charset="-122"/>
                <a:ea typeface="微软雅黑" panose="020B0503020204020204" pitchFamily="34" charset="-122"/>
              </a:rPr>
              <a:t>打印机：</a:t>
            </a:r>
            <a:r>
              <a:rPr lang="zh-CN" altLang="en-US" sz="2800" dirty="0">
                <a:solidFill>
                  <a:prstClr val="black"/>
                </a:solidFill>
                <a:latin typeface="微软雅黑" panose="020B0503020204020204" pitchFamily="34" charset="-122"/>
                <a:ea typeface="微软雅黑" panose="020B0503020204020204" pitchFamily="34" charset="-122"/>
              </a:rPr>
              <a:t>打印条码</a:t>
            </a:r>
            <a:endParaRPr lang="en-US" altLang="zh-CN" sz="2800" dirty="0">
              <a:solidFill>
                <a:prstClr val="black"/>
              </a:solidFill>
              <a:latin typeface="微软雅黑" panose="020B0503020204020204" pitchFamily="34" charset="-122"/>
              <a:ea typeface="微软雅黑" panose="020B0503020204020204" pitchFamily="34" charset="-122"/>
            </a:endParaRPr>
          </a:p>
          <a:p>
            <a:pPr marL="457200" lvl="0" indent="-457200">
              <a:buFont typeface="Wingdings" panose="05000000000000000000" pitchFamily="2" charset="2"/>
              <a:buChar char="Ø"/>
            </a:pPr>
            <a:r>
              <a:rPr lang="zh-CN" altLang="en-US" sz="2800" b="1" dirty="0">
                <a:solidFill>
                  <a:prstClr val="black"/>
                </a:solidFill>
                <a:latin typeface="微软雅黑" panose="020B0503020204020204" pitchFamily="34" charset="-122"/>
                <a:ea typeface="微软雅黑" panose="020B0503020204020204" pitchFamily="34" charset="-122"/>
              </a:rPr>
              <a:t>扫面仪、扫描器：</a:t>
            </a:r>
            <a:r>
              <a:rPr lang="zh-CN" altLang="en-US" sz="2800" dirty="0">
                <a:solidFill>
                  <a:prstClr val="black"/>
                </a:solidFill>
                <a:latin typeface="微软雅黑" panose="020B0503020204020204" pitchFamily="34" charset="-122"/>
                <a:ea typeface="微软雅黑" panose="020B0503020204020204" pitchFamily="34" charset="-122"/>
              </a:rPr>
              <a:t>识读条码，转换信号</a:t>
            </a:r>
            <a:endParaRPr lang="en-US" altLang="zh-CN" sz="2800" dirty="0">
              <a:solidFill>
                <a:prstClr val="black"/>
              </a:solidFill>
              <a:latin typeface="微软雅黑" panose="020B0503020204020204" pitchFamily="34" charset="-122"/>
              <a:ea typeface="微软雅黑" panose="020B0503020204020204" pitchFamily="34" charset="-122"/>
            </a:endParaRPr>
          </a:p>
          <a:p>
            <a:pPr marL="457200" lvl="0" indent="-457200">
              <a:buFont typeface="Wingdings" panose="05000000000000000000" pitchFamily="2" charset="2"/>
              <a:buChar char="Ø"/>
            </a:pPr>
            <a:r>
              <a:rPr lang="zh-CN" altLang="en-US" sz="2800" b="1" dirty="0">
                <a:solidFill>
                  <a:prstClr val="black"/>
                </a:solidFill>
                <a:latin typeface="微软雅黑" panose="020B0503020204020204" pitchFamily="34" charset="-122"/>
                <a:ea typeface="微软雅黑" panose="020B0503020204020204" pitchFamily="34" charset="-122"/>
              </a:rPr>
              <a:t>计算机：</a:t>
            </a:r>
            <a:r>
              <a:rPr lang="zh-CN" altLang="en-US" sz="2800" dirty="0">
                <a:solidFill>
                  <a:prstClr val="black"/>
                </a:solidFill>
                <a:latin typeface="微软雅黑" panose="020B0503020204020204" pitchFamily="34" charset="-122"/>
                <a:ea typeface="微软雅黑" panose="020B0503020204020204" pitchFamily="34" charset="-122"/>
              </a:rPr>
              <a:t>根据产品编码信息，生成条码，在打印机打出，接收扫描器的输入数据，进行处理</a:t>
            </a:r>
            <a:endParaRPr lang="en-US" altLang="zh-CN" sz="2800" dirty="0">
              <a:solidFill>
                <a:prstClr val="black"/>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Ø"/>
            </a:pPr>
            <a:r>
              <a:rPr lang="zh-CN" altLang="en-US" sz="2800" b="1" dirty="0">
                <a:solidFill>
                  <a:prstClr val="black"/>
                </a:solidFill>
                <a:latin typeface="微软雅黑" panose="020B0503020204020204" pitchFamily="34" charset="-122"/>
                <a:ea typeface="微软雅黑" panose="020B0503020204020204" pitchFamily="34" charset="-122"/>
              </a:rPr>
              <a:t>服务器：</a:t>
            </a:r>
            <a:r>
              <a:rPr lang="zh-CN" altLang="en-US" sz="2800" dirty="0">
                <a:solidFill>
                  <a:prstClr val="black"/>
                </a:solidFill>
                <a:latin typeface="微软雅黑" panose="020B0503020204020204" pitchFamily="34" charset="-122"/>
                <a:ea typeface="微软雅黑" panose="020B0503020204020204" pitchFamily="34" charset="-122"/>
              </a:rPr>
              <a:t>保存产品信息</a:t>
            </a:r>
            <a:endParaRPr lang="en-US" altLang="zh-CN" sz="2800" dirty="0">
              <a:solidFill>
                <a:prstClr val="black"/>
              </a:solidFill>
              <a:latin typeface="微软雅黑" panose="020B0503020204020204" pitchFamily="34" charset="-122"/>
              <a:ea typeface="微软雅黑" panose="020B0503020204020204" pitchFamily="34" charset="-122"/>
            </a:endParaRPr>
          </a:p>
          <a:p>
            <a:pPr marL="457200" lvl="0" indent="-457200">
              <a:buFont typeface="Wingdings" panose="05000000000000000000" pitchFamily="2" charset="2"/>
              <a:buChar char="Ø"/>
            </a:pPr>
            <a:r>
              <a:rPr lang="zh-CN" altLang="en-US" sz="2800" b="1" dirty="0">
                <a:solidFill>
                  <a:prstClr val="black"/>
                </a:solidFill>
                <a:latin typeface="微软雅黑" panose="020B0503020204020204" pitchFamily="34" charset="-122"/>
                <a:ea typeface="微软雅黑" panose="020B0503020204020204" pitchFamily="34" charset="-122"/>
              </a:rPr>
              <a:t>计算机网络：</a:t>
            </a:r>
            <a:r>
              <a:rPr lang="zh-CN" altLang="en-US" sz="2800" dirty="0">
                <a:solidFill>
                  <a:prstClr val="black"/>
                </a:solidFill>
                <a:latin typeface="微软雅黑" panose="020B0503020204020204" pitchFamily="34" charset="-122"/>
                <a:ea typeface="微软雅黑" panose="020B0503020204020204" pitchFamily="34" charset="-122"/>
              </a:rPr>
              <a:t>信息传输</a:t>
            </a:r>
            <a:endParaRPr lang="en-US" altLang="zh-CN" sz="2800" dirty="0">
              <a:solidFill>
                <a:prstClr val="black"/>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34585207"/>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5.7 RFID</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0" name="内容占位符 2"/>
          <p:cNvSpPr txBox="1">
            <a:spLocks/>
          </p:cNvSpPr>
          <p:nvPr/>
        </p:nvSpPr>
        <p:spPr>
          <a:xfrm>
            <a:off x="762598" y="849452"/>
            <a:ext cx="11395165" cy="596053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射频识别（</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RFID</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）是 </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Radio Frequency Identification </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的缩写</a:t>
            </a: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组成</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电子标签：</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存放识别数据</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收发天线、</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AC/DC</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电路、解调电路、逻辑控制电路、存储器和调制电路组成</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阅读器</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将标签中的信息读出，或将标签所需要存储的信息写入标签的装置。</a:t>
            </a:r>
            <a:endPar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数据管理系统</a:t>
            </a:r>
          </a:p>
        </p:txBody>
      </p:sp>
      <p:pic>
        <p:nvPicPr>
          <p:cNvPr id="21" name="Picture 4" descr="https://timgsa.baidu.com/timg?image&amp;quality=80&amp;size=b9999_10000&amp;sec=1564766186022&amp;di=394ea44f488a6e35db26fd55f0091456&amp;imgtype=0&amp;src=http%3A%2F%2Ffile.elecfans.com%2Fweb1%2FM00%2F72%2FEB%2Fo4YBAFv3VEiAPyS2AAJQRH2WJtE8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120" y="4295317"/>
            <a:ext cx="2834323" cy="25146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i01.yizimg.com/uploads/succcaseimages/508800/2017219-93615674.jpg"/>
          <p:cNvPicPr>
            <a:picLocks noChangeAspect="1" noChangeArrowheads="1"/>
          </p:cNvPicPr>
          <p:nvPr/>
        </p:nvPicPr>
        <p:blipFill rotWithShape="1">
          <a:blip r:embed="rId7">
            <a:extLst>
              <a:ext uri="{28A0092B-C50C-407E-A947-70E740481C1C}">
                <a14:useLocalDpi xmlns:a14="http://schemas.microsoft.com/office/drawing/2010/main" val="0"/>
              </a:ext>
            </a:extLst>
          </a:blip>
          <a:srcRect t="12267" b="10123"/>
          <a:stretch/>
        </p:blipFill>
        <p:spPr bwMode="auto">
          <a:xfrm>
            <a:off x="7932653" y="4433317"/>
            <a:ext cx="2802860" cy="237666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2923720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5.7 RFID</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0" name="内容占位符 2"/>
          <p:cNvSpPr txBox="1">
            <a:spLocks/>
          </p:cNvSpPr>
          <p:nvPr/>
        </p:nvSpPr>
        <p:spPr>
          <a:xfrm>
            <a:off x="762598" y="849452"/>
            <a:ext cx="9713491" cy="48401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射频识别（</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RFID</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）是 </a:t>
            </a:r>
            <a:r>
              <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Radio Frequency Identification </a:t>
            </a: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的缩写</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0" lvl="0" indent="0">
              <a:buNone/>
              <a:defRPr/>
            </a:pPr>
            <a:r>
              <a:rPr lang="en-US" altLang="zh-CN" b="0" dirty="0">
                <a:latin typeface="华文楷体" panose="02010600040101010101" pitchFamily="2" charset="-122"/>
                <a:ea typeface="华文楷体" panose="02010600040101010101" pitchFamily="2" charset="-122"/>
              </a:rPr>
              <a:t>RFID</a:t>
            </a:r>
            <a:r>
              <a:rPr lang="zh-CN" altLang="en-US" b="0" dirty="0">
                <a:latin typeface="华文楷体" panose="02010600040101010101" pitchFamily="2" charset="-122"/>
                <a:ea typeface="华文楷体" panose="02010600040101010101" pitchFamily="2" charset="-122"/>
              </a:rPr>
              <a:t>技术的基本工作原理：</a:t>
            </a:r>
            <a:endParaRPr lang="en-US" altLang="zh-CN" b="0" dirty="0">
              <a:latin typeface="华文楷体" panose="02010600040101010101" pitchFamily="2" charset="-122"/>
              <a:ea typeface="华文楷体" panose="02010600040101010101" pitchFamily="2" charset="-122"/>
            </a:endParaRPr>
          </a:p>
          <a:p>
            <a:pPr marL="0" lvl="0" indent="0">
              <a:buNone/>
              <a:defRPr/>
            </a:pPr>
            <a:r>
              <a:rPr lang="zh-CN" altLang="en-US" b="0" dirty="0">
                <a:latin typeface="华文楷体" panose="02010600040101010101" pitchFamily="2" charset="-122"/>
                <a:ea typeface="华文楷体" panose="02010600040101010101" pitchFamily="2" charset="-122"/>
              </a:rPr>
              <a:t>        标签进入磁场后，接收解读器发出的</a:t>
            </a:r>
            <a:r>
              <a:rPr lang="zh-CN" altLang="en-US" b="0" dirty="0">
                <a:latin typeface="华文楷体" panose="02010600040101010101" pitchFamily="2" charset="-122"/>
                <a:ea typeface="华文楷体" panose="02010600040101010101" pitchFamily="2" charset="-122"/>
                <a:hlinkClick r:id="rId6"/>
              </a:rPr>
              <a:t>射频信号</a:t>
            </a:r>
            <a:r>
              <a:rPr lang="zh-CN" altLang="en-US" b="0" dirty="0">
                <a:latin typeface="华文楷体" panose="02010600040101010101" pitchFamily="2" charset="-122"/>
                <a:ea typeface="华文楷体" panose="02010600040101010101" pitchFamily="2" charset="-122"/>
              </a:rPr>
              <a:t>，凭借</a:t>
            </a:r>
            <a:r>
              <a:rPr lang="zh-CN" altLang="en-US" b="0" dirty="0">
                <a:latin typeface="华文楷体" panose="02010600040101010101" pitchFamily="2" charset="-122"/>
                <a:ea typeface="华文楷体" panose="02010600040101010101" pitchFamily="2" charset="-122"/>
                <a:hlinkClick r:id="rId7"/>
              </a:rPr>
              <a:t>感应电流</a:t>
            </a:r>
            <a:r>
              <a:rPr lang="zh-CN" altLang="en-US" b="0" dirty="0">
                <a:latin typeface="华文楷体" panose="02010600040101010101" pitchFamily="2" charset="-122"/>
                <a:ea typeface="华文楷体" panose="02010600040101010101" pitchFamily="2" charset="-122"/>
              </a:rPr>
              <a:t>所获得的能量发送出存储在芯片中的产品信息（无源标签或被动标签）。</a:t>
            </a:r>
            <a:endParaRPr lang="en-US" altLang="zh-CN" b="0" dirty="0">
              <a:latin typeface="华文楷体" panose="02010600040101010101" pitchFamily="2" charset="-122"/>
              <a:ea typeface="华文楷体" panose="02010600040101010101" pitchFamily="2" charset="-122"/>
            </a:endParaRPr>
          </a:p>
          <a:p>
            <a:pPr marL="0" lvl="0" indent="0">
              <a:buNone/>
              <a:defRPr/>
            </a:pPr>
            <a:r>
              <a:rPr lang="zh-CN" altLang="en-US" b="0" dirty="0">
                <a:latin typeface="华文楷体" panose="02010600040101010101" pitchFamily="2" charset="-122"/>
                <a:ea typeface="华文楷体" panose="02010600040101010101" pitchFamily="2" charset="-122"/>
              </a:rPr>
              <a:t>        或者由标签主动发送某一频率的信号（</a:t>
            </a:r>
            <a:r>
              <a:rPr lang="en-US" altLang="zh-CN" b="0" dirty="0">
                <a:latin typeface="华文楷体" panose="02010600040101010101" pitchFamily="2" charset="-122"/>
                <a:ea typeface="华文楷体" panose="02010600040101010101" pitchFamily="2" charset="-122"/>
              </a:rPr>
              <a:t>Active Tag</a:t>
            </a:r>
            <a:r>
              <a:rPr lang="zh-CN" altLang="en-US" b="0" dirty="0">
                <a:latin typeface="华文楷体" panose="02010600040101010101" pitchFamily="2" charset="-122"/>
                <a:ea typeface="华文楷体" panose="02010600040101010101" pitchFamily="2" charset="-122"/>
              </a:rPr>
              <a:t>，有源标签或主动标签），解读器读取信息并解码后，送至中央信息系统进行有关数据处理。</a:t>
            </a:r>
            <a:endParaRPr kumimoji="0" lang="zh-CN" altLang="en-US" sz="2800" b="1" i="0" u="none" strike="noStrike" kern="1200" cap="none" spc="0" normalizeH="0" baseline="0" noProof="0" dirty="0">
              <a:ln>
                <a:noFill/>
              </a:ln>
              <a:solidFill>
                <a:sysClr val="windowText" lastClr="000000"/>
              </a:solidFill>
              <a:effectLst/>
              <a:uLnTx/>
              <a:uFillTx/>
              <a:latin typeface="华文楷体" panose="02010600040101010101" pitchFamily="2" charset="-122"/>
              <a:ea typeface="华文楷体" panose="02010600040101010101" pitchFamily="2" charset="-122"/>
            </a:endParaRPr>
          </a:p>
        </p:txBody>
      </p:sp>
    </p:spTree>
    <p:custDataLst>
      <p:tags r:id="rId1"/>
    </p:custDataLst>
    <p:extLst>
      <p:ext uri="{BB962C8B-B14F-4D97-AF65-F5344CB8AC3E}">
        <p14:creationId xmlns:p14="http://schemas.microsoft.com/office/powerpoint/2010/main" val="380384232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5.7 RFID</a:t>
            </a:r>
            <a:endParaRPr lang="zh-CN" altLang="en-US"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8" name="标题 1"/>
          <p:cNvSpPr txBox="1">
            <a:spLocks/>
          </p:cNvSpPr>
          <p:nvPr/>
        </p:nvSpPr>
        <p:spPr>
          <a:xfrm>
            <a:off x="1858215" y="751310"/>
            <a:ext cx="8229600" cy="77809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j-cs"/>
              </a:rPr>
              <a:t>RFID</a:t>
            </a:r>
            <a:r>
              <a:rPr kumimoji="0" lang="zh-CN" altLang="en-US" sz="36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j-cs"/>
              </a:rPr>
              <a:t>工作原理图</a:t>
            </a:r>
            <a:endParaRPr kumimoji="0" lang="zh-CN" altLang="en-US" sz="36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j-cs"/>
            </a:endParaRPr>
          </a:p>
        </p:txBody>
      </p:sp>
      <p:pic>
        <p:nvPicPr>
          <p:cNvPr id="19" name="Picture 2" descr="http://www.dzsc.com/data/uploadfile/20131159527402.jpg"/>
          <p:cNvPicPr>
            <a:picLocks noChangeAspect="1" noChangeArrowheads="1"/>
          </p:cNvPicPr>
          <p:nvPr/>
        </p:nvPicPr>
        <p:blipFill rotWithShape="1">
          <a:blip r:embed="rId6">
            <a:extLst>
              <a:ext uri="{28A0092B-C50C-407E-A947-70E740481C1C}">
                <a14:useLocalDpi xmlns:a14="http://schemas.microsoft.com/office/drawing/2010/main" val="0"/>
              </a:ext>
            </a:extLst>
          </a:blip>
          <a:srcRect b="11065"/>
          <a:stretch/>
        </p:blipFill>
        <p:spPr bwMode="auto">
          <a:xfrm>
            <a:off x="1810546" y="1655867"/>
            <a:ext cx="7760158" cy="33279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5598" y="4635500"/>
            <a:ext cx="139065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descr="https://timgsa.baidu.com/timg?image&amp;quality=80&amp;size=b9999_10000&amp;sec=1564766687864&amp;di=260e2205d63c1276fc87710706eaf29a&amp;imgtype=0&amp;src=http%3A%2F%2Fimg.mp.itc.cn%2Fupload%2F20170706%2Fe7ff407638994d93aae806db93de6f85_th.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7934" y="5066065"/>
            <a:ext cx="2727951" cy="17251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7562601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5.8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其他自动识别技术</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22" name="内容占位符 2"/>
          <p:cNvSpPr txBox="1">
            <a:spLocks/>
          </p:cNvSpPr>
          <p:nvPr/>
        </p:nvSpPr>
        <p:spPr>
          <a:xfrm>
            <a:off x="1846384" y="968158"/>
            <a:ext cx="8229600"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卡识别</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磁卡</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IC</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卡（接触式、非接触式）</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语音识别</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光学字符识别</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生物识别</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指纹、视网膜、虹膜、掌型</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人脸</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25" name="Picture 2" descr="http://img.gtimg.hqps.com/info/big/2010/11/9/201011918845_794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8150" y="697053"/>
            <a:ext cx="2160000" cy="13968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8150" y="2111512"/>
            <a:ext cx="2160000" cy="138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4960" y="5160722"/>
            <a:ext cx="2160000" cy="129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9" descr="http://img54.afzhan.com/9/20160801/636056692457931100255.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3184" y="4159018"/>
            <a:ext cx="3600000" cy="2400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3264844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内容占位符 2"/>
          <p:cNvSpPr txBox="1">
            <a:spLocks/>
          </p:cNvSpPr>
          <p:nvPr/>
        </p:nvSpPr>
        <p:spPr>
          <a:xfrm>
            <a:off x="1196875" y="1108401"/>
            <a:ext cx="9945257" cy="518457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能够感受规定的被测量，并按照一定的规律转换成可用输出信号的器件或装置，通常由敏感元件和转换元件组成</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被测量？</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物理量、化学量、生物量？</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位移、速度、压力、温度、湿度、声强、光照、距离等</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酸、碱、盐浓度，有毒、可燃、易爆、二氧化碳</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酶、抗体、激素、微生物、细胞、组织、核酸</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输出信号？</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一般为电信号</a:t>
            </a:r>
          </a:p>
        </p:txBody>
      </p:sp>
    </p:spTree>
    <p:custDataLst>
      <p:tags r:id="rId1"/>
    </p:custDataLst>
    <p:extLst>
      <p:ext uri="{BB962C8B-B14F-4D97-AF65-F5344CB8AC3E}">
        <p14:creationId xmlns:p14="http://schemas.microsoft.com/office/powerpoint/2010/main" val="128411500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left)">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left)">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left)">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left)">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left)">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left)">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wipe(left)">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wipe(left)">
                                      <p:cBhvr>
                                        <p:cTn id="42"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3802644"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1.4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网络协议三要素</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Rectangle 3"/>
          <p:cNvSpPr txBox="1">
            <a:spLocks noChangeArrowheads="1"/>
          </p:cNvSpPr>
          <p:nvPr/>
        </p:nvSpPr>
        <p:spPr bwMode="auto">
          <a:xfrm>
            <a:off x="2322257" y="1355215"/>
            <a:ext cx="8581328"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85763" marR="0" lvl="0" indent="-385763"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zh-CN" altLang="en-US" sz="2800" b="1" i="0" u="none" strike="noStrike" kern="0" cap="none" spc="0" normalizeH="0" baseline="0" noProof="0" dirty="0">
                <a:ln>
                  <a:noFill/>
                </a:ln>
                <a:solidFill>
                  <a:srgbClr val="800000"/>
                </a:solidFill>
                <a:effectLst/>
                <a:uLnTx/>
                <a:uFillTx/>
                <a:latin typeface="微软雅黑" panose="020B0503020204020204" pitchFamily="34" charset="-122"/>
                <a:ea typeface="微软雅黑" panose="020B0503020204020204" pitchFamily="34" charset="-122"/>
              </a:rPr>
              <a:t>语法</a:t>
            </a:r>
            <a:r>
              <a:rPr kumimoji="0" lang="zh-CN" altLang="en-US"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 数据与控制信息的结构或格式</a:t>
            </a:r>
            <a:endParaRPr kumimoji="0" lang="en-US" altLang="zh-CN"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endParaRPr>
          </a:p>
          <a:p>
            <a:pPr marL="785813" marR="0" lvl="1" indent="-385763" algn="l" defTabSz="914400" rtl="0" eaLnBrk="1" fontAlgn="base" latinLnBrk="0" hangingPunct="1">
              <a:lnSpc>
                <a:spcPct val="120000"/>
              </a:lnSpc>
              <a:spcBef>
                <a:spcPts val="600"/>
              </a:spcBef>
              <a:spcAft>
                <a:spcPct val="0"/>
              </a:spcAft>
              <a:buClr>
                <a:srgbClr val="FF0000"/>
              </a:buClr>
              <a:buSzPct val="55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解决“怎么讲”的问题</a:t>
            </a:r>
          </a:p>
          <a:p>
            <a:pPr marL="385763" marR="0" lvl="0" indent="-385763"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zh-CN" altLang="en-US" sz="2800" b="1" i="0" u="none" strike="noStrike" kern="0" cap="none" spc="0" normalizeH="0" baseline="0" noProof="0" dirty="0">
                <a:ln>
                  <a:noFill/>
                </a:ln>
                <a:solidFill>
                  <a:srgbClr val="800000"/>
                </a:solidFill>
                <a:effectLst/>
                <a:uLnTx/>
                <a:uFillTx/>
                <a:latin typeface="微软雅黑" panose="020B0503020204020204" pitchFamily="34" charset="-122"/>
                <a:ea typeface="微软雅黑" panose="020B0503020204020204" pitchFamily="34" charset="-122"/>
              </a:rPr>
              <a:t>语义</a:t>
            </a:r>
            <a:r>
              <a:rPr kumimoji="0" lang="zh-CN" altLang="en-US"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 控制信息的含义，需要做出的动作及响应</a:t>
            </a:r>
            <a:endParaRPr kumimoji="0" lang="en-US" altLang="zh-CN"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endParaRPr>
          </a:p>
          <a:p>
            <a:pPr marL="785813" marR="0" lvl="1" indent="-385763" algn="l" defTabSz="914400" rtl="0" eaLnBrk="1" fontAlgn="base" latinLnBrk="0" hangingPunct="1">
              <a:lnSpc>
                <a:spcPct val="120000"/>
              </a:lnSpc>
              <a:spcBef>
                <a:spcPts val="600"/>
              </a:spcBef>
              <a:spcAft>
                <a:spcPct val="0"/>
              </a:spcAft>
              <a:buClr>
                <a:srgbClr val="FF0000"/>
              </a:buClr>
              <a:buSzPct val="55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解决“讲什么”的问题</a:t>
            </a:r>
          </a:p>
          <a:p>
            <a:pPr marL="385763" marR="0" lvl="0" indent="-385763" algn="l" defTabSz="914400" rtl="0" eaLnBrk="1" fontAlgn="base" latinLnBrk="0" hangingPunct="1">
              <a:lnSpc>
                <a:spcPct val="120000"/>
              </a:lnSpc>
              <a:spcBef>
                <a:spcPts val="600"/>
              </a:spcBef>
              <a:spcAft>
                <a:spcPct val="0"/>
              </a:spcAft>
              <a:buClr>
                <a:srgbClr val="3333CC"/>
              </a:buClr>
              <a:buSzPct val="60000"/>
              <a:buFont typeface="Wingdings" pitchFamily="2" charset="2"/>
              <a:buChar char="n"/>
              <a:tabLst/>
              <a:defRPr/>
            </a:pPr>
            <a:r>
              <a:rPr kumimoji="0" lang="zh-CN" altLang="en-US" sz="2800" b="1" i="0" u="none" strike="noStrike" kern="0" cap="none" spc="0" normalizeH="0" baseline="0" noProof="0" dirty="0">
                <a:ln>
                  <a:noFill/>
                </a:ln>
                <a:solidFill>
                  <a:srgbClr val="800000"/>
                </a:solidFill>
                <a:effectLst/>
                <a:uLnTx/>
                <a:uFillTx/>
                <a:latin typeface="微软雅黑" panose="020B0503020204020204" pitchFamily="34" charset="-122"/>
                <a:ea typeface="微软雅黑" panose="020B0503020204020204" pitchFamily="34" charset="-122"/>
              </a:rPr>
              <a:t>规则</a:t>
            </a:r>
            <a:r>
              <a:rPr kumimoji="0" lang="zh-CN" altLang="en-US"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rPr>
              <a:t> 规定了操作的执行顺序</a:t>
            </a:r>
            <a:endParaRPr kumimoji="0" lang="en-US" altLang="zh-CN" sz="2800" b="1" i="0" u="none" strike="noStrike" kern="0" cap="none" spc="0" normalizeH="0" baseline="0" noProof="0" dirty="0">
              <a:ln>
                <a:noFill/>
              </a:ln>
              <a:solidFill>
                <a:srgbClr val="000066"/>
              </a:solidFill>
              <a:effectLst/>
              <a:uLnTx/>
              <a:uFillTx/>
              <a:latin typeface="微软雅黑" panose="020B0503020204020204" pitchFamily="34" charset="-122"/>
              <a:ea typeface="微软雅黑" panose="020B0503020204020204" pitchFamily="34" charset="-122"/>
            </a:endParaRPr>
          </a:p>
          <a:p>
            <a:pPr marL="785813" marR="0" lvl="1" indent="-385763" algn="l" defTabSz="914400" rtl="0" eaLnBrk="1" fontAlgn="base" latinLnBrk="0" hangingPunct="1">
              <a:lnSpc>
                <a:spcPct val="120000"/>
              </a:lnSpc>
              <a:spcBef>
                <a:spcPts val="600"/>
              </a:spcBef>
              <a:spcAft>
                <a:spcPct val="0"/>
              </a:spcAft>
              <a:buClr>
                <a:srgbClr val="FF0000"/>
              </a:buClr>
              <a:buSzPct val="55000"/>
              <a:buFont typeface="Wingdings" pitchFamily="2" charset="2"/>
              <a:buChar char="n"/>
              <a:tabLst/>
              <a:defRPr/>
            </a:pPr>
            <a:r>
              <a:rPr kumimoji="0" lang="zh-CN" altLang="en-US" sz="28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解决“什么时候”做以及做的“先后顺序”问题</a:t>
            </a:r>
          </a:p>
        </p:txBody>
      </p:sp>
    </p:spTree>
    <p:custDataLst>
      <p:tags r:id="rId1"/>
    </p:custDataLst>
    <p:extLst>
      <p:ext uri="{BB962C8B-B14F-4D97-AF65-F5344CB8AC3E}">
        <p14:creationId xmlns:p14="http://schemas.microsoft.com/office/powerpoint/2010/main" val="202321317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500"/>
                                        <p:tgtEl>
                                          <p:spTgt spid="12">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blinds(horizontal)">
                                      <p:cBhvr>
                                        <p:cTn id="15" dur="500"/>
                                        <p:tgtEl>
                                          <p:spTgt spid="12">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Effect transition="in" filter="blinds(horizontal)">
                                      <p:cBhvr>
                                        <p:cTn id="19" dur="500"/>
                                        <p:tgtEl>
                                          <p:spTgt spid="12">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animEffect transition="in" filter="blinds(horizontal)">
                                      <p:cBhvr>
                                        <p:cTn id="23" dur="500"/>
                                        <p:tgtEl>
                                          <p:spTgt spid="12">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animEffect transition="in" filter="blinds(horizontal)">
                                      <p:cBhvr>
                                        <p:cTn id="27"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5.9.1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传感器的构成</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p:cNvSpPr txBox="1">
            <a:spLocks/>
          </p:cNvSpPr>
          <p:nvPr/>
        </p:nvSpPr>
        <p:spPr>
          <a:xfrm>
            <a:off x="1940566" y="2965121"/>
            <a:ext cx="8963017" cy="324036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敏感元件</a:t>
            </a:r>
            <a:r>
              <a:rPr kumimoji="0" lang="zh-CN" altLang="en-US"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能感受或相应被测量，并输出与被测量有确定关系的物理量信号；</a:t>
            </a:r>
            <a:endParaRPr kumimoji="0" lang="en-US" altLang="zh-CN"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转换元件</a:t>
            </a:r>
            <a:r>
              <a:rPr kumimoji="0" lang="zh-CN" altLang="en-US"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将敏感元件输出的物理量信号转换为电信号；</a:t>
            </a:r>
            <a:endParaRPr kumimoji="0" lang="en-US" altLang="zh-CN"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转换电路</a:t>
            </a:r>
            <a:r>
              <a:rPr kumimoji="0" lang="zh-CN" altLang="en-US"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负责对转换元件输出的电信号进行放大调制</a:t>
            </a:r>
            <a:endParaRPr kumimoji="0" lang="en-US" altLang="zh-CN"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转换元件和变换电路可能还需要</a:t>
            </a:r>
            <a:r>
              <a:rPr kumimoji="0" lang="zh-CN" altLang="en-US" b="1" i="0" u="none" strike="noStrike" kern="1200" cap="none" spc="0" normalizeH="0" baseline="0" noProof="0" dirty="0">
                <a:ln>
                  <a:noFill/>
                </a:ln>
                <a:solidFill>
                  <a:srgbClr val="FF0000"/>
                </a:solidFill>
                <a:effectLst/>
                <a:uLnTx/>
                <a:uFillTx/>
                <a:latin typeface="Calibri"/>
                <a:ea typeface="宋体" panose="02010600030101010101" pitchFamily="2" charset="-122"/>
                <a:cs typeface="+mn-cs"/>
              </a:rPr>
              <a:t>辅助电源</a:t>
            </a:r>
            <a:r>
              <a:rPr kumimoji="0" lang="zh-CN" altLang="en-US"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供电</a:t>
            </a:r>
          </a:p>
        </p:txBody>
      </p: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8322" y="944637"/>
            <a:ext cx="8079493" cy="165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48651518"/>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传感器原理举例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6" name="内容占位符 2"/>
          <p:cNvSpPr txBox="1">
            <a:spLocks/>
          </p:cNvSpPr>
          <p:nvPr/>
        </p:nvSpPr>
        <p:spPr>
          <a:xfrm>
            <a:off x="2127738" y="873959"/>
            <a:ext cx="8229600" cy="518457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温度传感器</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热电偶</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两种不同材料的导线，在一端连接在一起，对连接点加热，在它们的另一端就会产生电位差。</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材料：只要不同</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常用：</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铜</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铜镍合金</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铁</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铜镍合金</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30%</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铂铑</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+60%</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铂铑</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可实验材料：铜丝</a:t>
            </a: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a:t>
            </a: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铁丝</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0650" y="2946857"/>
            <a:ext cx="3221892" cy="3327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39551374"/>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传感器原理举例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02" y="665312"/>
            <a:ext cx="10924342"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3806130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传感器原理举例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4" name="内容占位符 2"/>
          <p:cNvSpPr txBox="1">
            <a:spLocks/>
          </p:cNvSpPr>
          <p:nvPr/>
        </p:nvSpPr>
        <p:spPr>
          <a:xfrm>
            <a:off x="714501" y="873958"/>
            <a:ext cx="10088966" cy="577519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热电阻</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阻值随温度增加而降低，温度的变化会引阻值的较大变化。</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铂热电阻</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铜热电阻</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半导体热敏电阻</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热敏电阻</a:t>
            </a:r>
            <a:endParaRPr kumimoji="0" lang="en-US" altLang="zh-CN"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温度范围：</a:t>
            </a: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B</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级： </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-70℃-500℃</a:t>
            </a: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A</a:t>
            </a:r>
            <a:r>
              <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级： </a:t>
            </a: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-50℃-300℃</a:t>
            </a:r>
          </a:p>
          <a:p>
            <a:pPr marL="914400" marR="0" lvl="1" indent="-457200" algn="l" defTabSz="914400" rtl="0" eaLnBrk="1" fontAlgn="auto" latinLnBrk="0" hangingPunct="1">
              <a:lnSpc>
                <a:spcPct val="100000"/>
              </a:lnSpc>
              <a:spcBef>
                <a:spcPct val="20000"/>
              </a:spcBef>
              <a:spcAft>
                <a:spcPts val="0"/>
              </a:spcAft>
              <a:buClr>
                <a:srgbClr val="0000CC"/>
              </a:buClr>
              <a:buSzPct val="80000"/>
              <a:buFont typeface="Wingdings" pitchFamily="2" charset="2"/>
              <a:buChar char="l"/>
              <a:tabLst/>
              <a:defRPr/>
            </a:pPr>
            <a:r>
              <a:rPr kumimoji="0" lang="en-US" altLang="zh-CN"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rPr>
              <a:t>1/3DIN: 0---150°C</a:t>
            </a:r>
            <a:endParaRPr kumimoji="0" lang="zh-CN" altLang="en-US" sz="24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pic>
        <p:nvPicPr>
          <p:cNvPr id="15"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5803" y="2458135"/>
            <a:ext cx="3168124"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132892552"/>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5.9.2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传感器原理举例</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4217518685"/>
              </p:ext>
            </p:extLst>
          </p:nvPr>
        </p:nvGraphicFramePr>
        <p:xfrm>
          <a:off x="1647089" y="636069"/>
          <a:ext cx="8568951" cy="6169176"/>
        </p:xfrm>
        <a:graphic>
          <a:graphicData uri="http://schemas.openxmlformats.org/drawingml/2006/table">
            <a:tbl>
              <a:tblPr/>
              <a:tblGrid>
                <a:gridCol w="1695285">
                  <a:extLst>
                    <a:ext uri="{9D8B030D-6E8A-4147-A177-3AD203B41FA5}">
                      <a16:colId xmlns:a16="http://schemas.microsoft.com/office/drawing/2014/main" val="111701837"/>
                    </a:ext>
                  </a:extLst>
                </a:gridCol>
                <a:gridCol w="2291222">
                  <a:extLst>
                    <a:ext uri="{9D8B030D-6E8A-4147-A177-3AD203B41FA5}">
                      <a16:colId xmlns:a16="http://schemas.microsoft.com/office/drawing/2014/main" val="596279607"/>
                    </a:ext>
                  </a:extLst>
                </a:gridCol>
                <a:gridCol w="2291222">
                  <a:extLst>
                    <a:ext uri="{9D8B030D-6E8A-4147-A177-3AD203B41FA5}">
                      <a16:colId xmlns:a16="http://schemas.microsoft.com/office/drawing/2014/main" val="1983908074"/>
                    </a:ext>
                  </a:extLst>
                </a:gridCol>
                <a:gridCol w="2291222">
                  <a:extLst>
                    <a:ext uri="{9D8B030D-6E8A-4147-A177-3AD203B41FA5}">
                      <a16:colId xmlns:a16="http://schemas.microsoft.com/office/drawing/2014/main" val="2274912865"/>
                    </a:ext>
                  </a:extLst>
                </a:gridCol>
              </a:tblGrid>
              <a:tr h="493788">
                <a:tc>
                  <a:txBody>
                    <a:bodyPr/>
                    <a:lstStyle/>
                    <a:p>
                      <a:pPr algn="ctr"/>
                      <a:r>
                        <a:rPr lang="zh-CN" altLang="en-US" sz="2000" b="1" dirty="0">
                          <a:effectLst/>
                        </a:rPr>
                        <a:t>标称阻值（</a:t>
                      </a:r>
                      <a:r>
                        <a:rPr lang="en-US" altLang="zh-CN" sz="2000" b="1" dirty="0">
                          <a:effectLst/>
                        </a:rPr>
                        <a:t>Ω</a:t>
                      </a:r>
                      <a:r>
                        <a:rPr lang="zh-CN" altLang="en-US" sz="2000" b="1" dirty="0">
                          <a:effectLst/>
                        </a:rPr>
                        <a:t>）</a:t>
                      </a:r>
                    </a:p>
                  </a:txBody>
                  <a:tcPr marL="61724" marR="61724" marT="0" marB="0">
                    <a:lnL>
                      <a:noFill/>
                    </a:lnL>
                    <a:lnR>
                      <a:noFill/>
                    </a:lnR>
                    <a:lnT>
                      <a:noFill/>
                    </a:lnT>
                    <a:lnB>
                      <a:noFill/>
                    </a:lnB>
                    <a:solidFill>
                      <a:srgbClr val="FFFFFF"/>
                    </a:solidFill>
                  </a:tcPr>
                </a:tc>
                <a:tc>
                  <a:txBody>
                    <a:bodyPr/>
                    <a:lstStyle/>
                    <a:p>
                      <a:pPr algn="ctr"/>
                      <a:r>
                        <a:rPr lang="en-US" altLang="zh-CN" sz="2000" b="1">
                          <a:effectLst/>
                        </a:rPr>
                        <a:t>100</a:t>
                      </a:r>
                    </a:p>
                  </a:txBody>
                  <a:tcPr marL="61724" marR="61724"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500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1000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0884957"/>
                  </a:ext>
                </a:extLst>
              </a:tr>
              <a:tr h="493788">
                <a:tc>
                  <a:txBody>
                    <a:bodyPr/>
                    <a:lstStyle/>
                    <a:p>
                      <a:pPr algn="ctr"/>
                      <a:r>
                        <a:rPr lang="en-US" sz="2000" b="1" dirty="0">
                          <a:effectLst/>
                        </a:rPr>
                        <a:t>TCR（10-6/K）</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r>
                        <a:rPr lang="en-US" altLang="zh-CN" sz="2000" b="1" dirty="0">
                          <a:effectLst/>
                        </a:rPr>
                        <a:t>3851</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36803035"/>
                  </a:ext>
                </a:extLst>
              </a:tr>
              <a:tr h="493788">
                <a:tc>
                  <a:txBody>
                    <a:bodyPr/>
                    <a:lstStyle/>
                    <a:p>
                      <a:pPr algn="ctr"/>
                      <a:r>
                        <a:rPr lang="zh-CN" altLang="en-US" sz="2000" b="1">
                          <a:effectLst/>
                        </a:rPr>
                        <a:t>温 度（℃）</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gridSpan="3">
                  <a:txBody>
                    <a:bodyPr/>
                    <a:lstStyle/>
                    <a:p>
                      <a:pPr algn="ctr"/>
                      <a:r>
                        <a:rPr lang="zh-CN" altLang="en-US" sz="2000" b="1" dirty="0">
                          <a:effectLst/>
                        </a:rPr>
                        <a:t>电阻值（</a:t>
                      </a:r>
                      <a:r>
                        <a:rPr lang="el-GR" sz="2000" b="1" dirty="0">
                          <a:effectLst/>
                        </a:rPr>
                        <a:t>Ω）</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00900505"/>
                  </a:ext>
                </a:extLst>
              </a:tr>
              <a:tr h="246894">
                <a:tc>
                  <a:txBody>
                    <a:bodyPr/>
                    <a:lstStyle/>
                    <a:p>
                      <a:pPr algn="ctr"/>
                      <a:r>
                        <a:rPr lang="en-US" altLang="zh-CN" sz="2000" b="1">
                          <a:effectLst/>
                        </a:rPr>
                        <a:t>-50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80</a:t>
                      </a:r>
                      <a:r>
                        <a:rPr lang="zh-CN" altLang="en-US" sz="2000" b="1">
                          <a:effectLst/>
                        </a:rPr>
                        <a:t>．</a:t>
                      </a:r>
                      <a:r>
                        <a:rPr lang="en-US" altLang="zh-CN" sz="2000" b="1">
                          <a:effectLst/>
                        </a:rPr>
                        <a:t>31</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401</a:t>
                      </a:r>
                      <a:r>
                        <a:rPr lang="zh-CN" altLang="en-US" sz="2000" b="1">
                          <a:effectLst/>
                        </a:rPr>
                        <a:t>．</a:t>
                      </a:r>
                      <a:r>
                        <a:rPr lang="en-US" altLang="zh-CN" sz="2000" b="1">
                          <a:effectLst/>
                        </a:rPr>
                        <a:t>53</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803</a:t>
                      </a:r>
                      <a:r>
                        <a:rPr lang="zh-CN" altLang="en-US" sz="2000" b="1">
                          <a:effectLst/>
                        </a:rPr>
                        <a:t>．</a:t>
                      </a:r>
                      <a:r>
                        <a:rPr lang="en-US" altLang="zh-CN" sz="2000" b="1">
                          <a:effectLst/>
                        </a:rPr>
                        <a:t>07</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1990134"/>
                  </a:ext>
                </a:extLst>
              </a:tr>
              <a:tr h="246894">
                <a:tc>
                  <a:txBody>
                    <a:bodyPr/>
                    <a:lstStyle/>
                    <a:p>
                      <a:pPr algn="ctr"/>
                      <a:r>
                        <a:rPr lang="en-US" altLang="zh-CN" sz="2000" b="1">
                          <a:effectLst/>
                        </a:rPr>
                        <a:t>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100</a:t>
                      </a:r>
                      <a:r>
                        <a:rPr lang="zh-CN" altLang="en-US" sz="2000" b="1">
                          <a:effectLst/>
                        </a:rPr>
                        <a:t>．</a:t>
                      </a:r>
                      <a:r>
                        <a:rPr lang="en-US" altLang="zh-CN" sz="2000" b="1">
                          <a:effectLst/>
                        </a:rPr>
                        <a:t>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500</a:t>
                      </a:r>
                      <a:r>
                        <a:rPr lang="zh-CN" altLang="en-US" sz="2000" b="1">
                          <a:effectLst/>
                        </a:rPr>
                        <a:t>．</a:t>
                      </a:r>
                      <a:r>
                        <a:rPr lang="en-US" altLang="zh-CN" sz="2000" b="1">
                          <a:effectLst/>
                        </a:rPr>
                        <a:t>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1000</a:t>
                      </a:r>
                      <a:r>
                        <a:rPr lang="zh-CN" altLang="en-US" sz="2000" b="1">
                          <a:effectLst/>
                        </a:rPr>
                        <a:t>．</a:t>
                      </a:r>
                      <a:r>
                        <a:rPr lang="en-US" altLang="zh-CN" sz="2000" b="1">
                          <a:effectLst/>
                        </a:rPr>
                        <a:t>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8628372"/>
                  </a:ext>
                </a:extLst>
              </a:tr>
              <a:tr h="246894">
                <a:tc>
                  <a:txBody>
                    <a:bodyPr/>
                    <a:lstStyle/>
                    <a:p>
                      <a:pPr algn="ctr"/>
                      <a:r>
                        <a:rPr lang="en-US" altLang="zh-CN" sz="2000" b="1">
                          <a:effectLst/>
                        </a:rPr>
                        <a:t>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119</a:t>
                      </a:r>
                      <a:r>
                        <a:rPr lang="zh-CN" altLang="en-US" sz="2000" b="1">
                          <a:effectLst/>
                        </a:rPr>
                        <a:t>．</a:t>
                      </a:r>
                      <a:r>
                        <a:rPr lang="en-US" altLang="zh-CN" sz="2000" b="1">
                          <a:effectLst/>
                        </a:rPr>
                        <a:t>40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596</a:t>
                      </a:r>
                      <a:r>
                        <a:rPr lang="zh-CN" altLang="en-US" sz="2000" b="1">
                          <a:effectLst/>
                        </a:rPr>
                        <a:t>．</a:t>
                      </a:r>
                      <a:r>
                        <a:rPr lang="en-US" altLang="zh-CN" sz="2000" b="1">
                          <a:effectLst/>
                        </a:rPr>
                        <a:t>98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1193</a:t>
                      </a:r>
                      <a:r>
                        <a:rPr lang="zh-CN" altLang="en-US" sz="2000" b="1">
                          <a:effectLst/>
                        </a:rPr>
                        <a:t>．</a:t>
                      </a:r>
                      <a:r>
                        <a:rPr lang="en-US" altLang="zh-CN" sz="2000" b="1">
                          <a:effectLst/>
                        </a:rPr>
                        <a:t>95</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99250294"/>
                  </a:ext>
                </a:extLst>
              </a:tr>
              <a:tr h="246894">
                <a:tc>
                  <a:txBody>
                    <a:bodyPr/>
                    <a:lstStyle/>
                    <a:p>
                      <a:pPr algn="ctr"/>
                      <a:r>
                        <a:rPr lang="en-US" altLang="zh-CN" sz="2000" b="1">
                          <a:effectLst/>
                        </a:rPr>
                        <a:t>100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dirty="0">
                          <a:effectLst/>
                        </a:rPr>
                        <a:t>138</a:t>
                      </a:r>
                      <a:r>
                        <a:rPr lang="zh-CN" altLang="en-US" sz="2000" b="1" dirty="0">
                          <a:effectLst/>
                        </a:rPr>
                        <a:t>．</a:t>
                      </a:r>
                      <a:r>
                        <a:rPr lang="en-US" altLang="zh-CN" sz="2000" b="1" dirty="0">
                          <a:effectLst/>
                        </a:rPr>
                        <a:t>51</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692</a:t>
                      </a:r>
                      <a:r>
                        <a:rPr lang="zh-CN" altLang="en-US" sz="2000" b="1">
                          <a:effectLst/>
                        </a:rPr>
                        <a:t>．</a:t>
                      </a:r>
                      <a:r>
                        <a:rPr lang="en-US" altLang="zh-CN" sz="2000" b="1">
                          <a:effectLst/>
                        </a:rPr>
                        <a:t>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dirty="0">
                          <a:effectLst/>
                        </a:rPr>
                        <a:t>1385</a:t>
                      </a:r>
                      <a:r>
                        <a:rPr lang="zh-CN" altLang="en-US" sz="2000" b="1" dirty="0">
                          <a:effectLst/>
                        </a:rPr>
                        <a:t>．</a:t>
                      </a:r>
                      <a:r>
                        <a:rPr lang="en-US" altLang="zh-CN" sz="2000" b="1" dirty="0">
                          <a:effectLst/>
                        </a:rPr>
                        <a:t>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14361973"/>
                  </a:ext>
                </a:extLst>
              </a:tr>
              <a:tr h="246894">
                <a:tc>
                  <a:txBody>
                    <a:bodyPr/>
                    <a:lstStyle/>
                    <a:p>
                      <a:pPr algn="ctr"/>
                      <a:r>
                        <a:rPr lang="en-US" altLang="zh-CN" sz="2000" b="1">
                          <a:effectLst/>
                        </a:rPr>
                        <a:t>150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157</a:t>
                      </a:r>
                      <a:r>
                        <a:rPr lang="zh-CN" altLang="en-US" sz="2000" b="1">
                          <a:effectLst/>
                        </a:rPr>
                        <a:t>．</a:t>
                      </a:r>
                      <a:r>
                        <a:rPr lang="en-US" altLang="zh-CN" sz="2000" b="1">
                          <a:effectLst/>
                        </a:rPr>
                        <a:t>33</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786</a:t>
                      </a:r>
                      <a:r>
                        <a:rPr lang="zh-CN" altLang="en-US" sz="2000" b="1">
                          <a:effectLst/>
                        </a:rPr>
                        <a:t>．</a:t>
                      </a:r>
                      <a:r>
                        <a:rPr lang="en-US" altLang="zh-CN" sz="2000" b="1">
                          <a:effectLst/>
                        </a:rPr>
                        <a:t>57</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1573</a:t>
                      </a:r>
                      <a:r>
                        <a:rPr lang="zh-CN" altLang="en-US" sz="2000" b="1">
                          <a:effectLst/>
                        </a:rPr>
                        <a:t>．</a:t>
                      </a:r>
                      <a:r>
                        <a:rPr lang="en-US" altLang="zh-CN" sz="2000" b="1">
                          <a:effectLst/>
                        </a:rPr>
                        <a:t>15</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49179536"/>
                  </a:ext>
                </a:extLst>
              </a:tr>
              <a:tr h="246894">
                <a:tc>
                  <a:txBody>
                    <a:bodyPr/>
                    <a:lstStyle/>
                    <a:p>
                      <a:pPr algn="ctr"/>
                      <a:r>
                        <a:rPr lang="en-US" altLang="zh-CN" sz="2000" b="1">
                          <a:effectLst/>
                        </a:rPr>
                        <a:t>200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175</a:t>
                      </a:r>
                      <a:r>
                        <a:rPr lang="zh-CN" altLang="en-US" sz="2000" b="1">
                          <a:effectLst/>
                        </a:rPr>
                        <a:t>．</a:t>
                      </a:r>
                      <a:r>
                        <a:rPr lang="en-US" altLang="zh-CN" sz="2000" b="1">
                          <a:effectLst/>
                        </a:rPr>
                        <a:t>86</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879</a:t>
                      </a:r>
                      <a:r>
                        <a:rPr lang="zh-CN" altLang="en-US" sz="2000" b="1">
                          <a:effectLst/>
                        </a:rPr>
                        <a:t>．</a:t>
                      </a:r>
                      <a:r>
                        <a:rPr lang="en-US" altLang="zh-CN" sz="2000" b="1">
                          <a:effectLst/>
                        </a:rPr>
                        <a:t>20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1758</a:t>
                      </a:r>
                      <a:r>
                        <a:rPr lang="zh-CN" altLang="en-US" sz="2000" b="1">
                          <a:effectLst/>
                        </a:rPr>
                        <a:t>．</a:t>
                      </a:r>
                      <a:r>
                        <a:rPr lang="en-US" altLang="zh-CN" sz="2000" b="1">
                          <a:effectLst/>
                        </a:rPr>
                        <a:t>40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1278256"/>
                  </a:ext>
                </a:extLst>
              </a:tr>
              <a:tr h="246894">
                <a:tc>
                  <a:txBody>
                    <a:bodyPr/>
                    <a:lstStyle/>
                    <a:p>
                      <a:pPr algn="ctr"/>
                      <a:r>
                        <a:rPr lang="en-US" altLang="zh-CN" sz="2000" b="1">
                          <a:effectLst/>
                        </a:rPr>
                        <a:t>250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194</a:t>
                      </a:r>
                      <a:r>
                        <a:rPr lang="zh-CN" altLang="en-US" sz="2000" b="1">
                          <a:effectLst/>
                        </a:rPr>
                        <a:t>．</a:t>
                      </a:r>
                      <a:r>
                        <a:rPr lang="en-US" altLang="zh-CN" sz="2000" b="1">
                          <a:effectLst/>
                        </a:rPr>
                        <a:t>10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970</a:t>
                      </a:r>
                      <a:r>
                        <a:rPr lang="zh-CN" altLang="en-US" sz="2000" b="1">
                          <a:effectLst/>
                        </a:rPr>
                        <a:t>．</a:t>
                      </a:r>
                      <a:r>
                        <a:rPr lang="en-US" altLang="zh-CN" sz="2000" b="1">
                          <a:effectLst/>
                        </a:rPr>
                        <a:t>37</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1940</a:t>
                      </a:r>
                      <a:r>
                        <a:rPr lang="zh-CN" altLang="en-US" sz="2000" b="1">
                          <a:effectLst/>
                        </a:rPr>
                        <a:t>．</a:t>
                      </a:r>
                      <a:r>
                        <a:rPr lang="en-US" altLang="zh-CN" sz="2000" b="1">
                          <a:effectLst/>
                        </a:rPr>
                        <a:t>74</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485856"/>
                  </a:ext>
                </a:extLst>
              </a:tr>
              <a:tr h="246894">
                <a:tc>
                  <a:txBody>
                    <a:bodyPr/>
                    <a:lstStyle/>
                    <a:p>
                      <a:pPr algn="ctr"/>
                      <a:r>
                        <a:rPr lang="en-US" altLang="zh-CN" sz="2000" b="1">
                          <a:effectLst/>
                        </a:rPr>
                        <a:t>300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212</a:t>
                      </a:r>
                      <a:r>
                        <a:rPr lang="zh-CN" altLang="en-US" sz="2000" b="1">
                          <a:effectLst/>
                        </a:rPr>
                        <a:t>．</a:t>
                      </a:r>
                      <a:r>
                        <a:rPr lang="en-US" altLang="zh-CN" sz="2000" b="1">
                          <a:effectLst/>
                        </a:rPr>
                        <a:t>05</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1060</a:t>
                      </a:r>
                      <a:r>
                        <a:rPr lang="zh-CN" altLang="en-US" sz="2000" b="1">
                          <a:effectLst/>
                        </a:rPr>
                        <a:t>．</a:t>
                      </a:r>
                      <a:r>
                        <a:rPr lang="en-US" altLang="zh-CN" sz="2000" b="1">
                          <a:effectLst/>
                        </a:rPr>
                        <a:t>09</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2120</a:t>
                      </a:r>
                      <a:r>
                        <a:rPr lang="zh-CN" altLang="en-US" sz="2000" b="1">
                          <a:effectLst/>
                        </a:rPr>
                        <a:t>．</a:t>
                      </a:r>
                      <a:r>
                        <a:rPr lang="en-US" altLang="zh-CN" sz="2000" b="1">
                          <a:effectLst/>
                        </a:rPr>
                        <a:t>19</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40045170"/>
                  </a:ext>
                </a:extLst>
              </a:tr>
              <a:tr h="246894">
                <a:tc>
                  <a:txBody>
                    <a:bodyPr/>
                    <a:lstStyle/>
                    <a:p>
                      <a:pPr algn="ctr"/>
                      <a:r>
                        <a:rPr lang="en-US" altLang="zh-CN" sz="2000" b="1">
                          <a:effectLst/>
                        </a:rPr>
                        <a:t>350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229</a:t>
                      </a:r>
                      <a:r>
                        <a:rPr lang="zh-CN" altLang="en-US" sz="2000" b="1">
                          <a:effectLst/>
                        </a:rPr>
                        <a:t>．</a:t>
                      </a:r>
                      <a:r>
                        <a:rPr lang="en-US" altLang="zh-CN" sz="2000" b="1">
                          <a:effectLst/>
                        </a:rPr>
                        <a:t>72</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1148</a:t>
                      </a:r>
                      <a:r>
                        <a:rPr lang="zh-CN" altLang="en-US" sz="2000" b="1">
                          <a:effectLst/>
                        </a:rPr>
                        <a:t>．</a:t>
                      </a:r>
                      <a:r>
                        <a:rPr lang="en-US" altLang="zh-CN" sz="2000" b="1">
                          <a:effectLst/>
                        </a:rPr>
                        <a:t>37</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2296</a:t>
                      </a:r>
                      <a:r>
                        <a:rPr lang="zh-CN" altLang="en-US" sz="2000" b="1">
                          <a:effectLst/>
                        </a:rPr>
                        <a:t>．</a:t>
                      </a:r>
                      <a:r>
                        <a:rPr lang="en-US" altLang="zh-CN" sz="2000" b="1">
                          <a:effectLst/>
                        </a:rPr>
                        <a:t>73</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4363628"/>
                  </a:ext>
                </a:extLst>
              </a:tr>
              <a:tr h="246894">
                <a:tc>
                  <a:txBody>
                    <a:bodyPr/>
                    <a:lstStyle/>
                    <a:p>
                      <a:pPr algn="ctr"/>
                      <a:r>
                        <a:rPr lang="en-US" altLang="zh-CN" sz="2000" b="1">
                          <a:effectLst/>
                        </a:rPr>
                        <a:t>400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247</a:t>
                      </a:r>
                      <a:r>
                        <a:rPr lang="zh-CN" altLang="en-US" sz="2000" b="1">
                          <a:effectLst/>
                        </a:rPr>
                        <a:t>．</a:t>
                      </a:r>
                      <a:r>
                        <a:rPr lang="en-US" altLang="zh-CN" sz="2000" b="1">
                          <a:effectLst/>
                        </a:rPr>
                        <a:t>09</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1235</a:t>
                      </a:r>
                      <a:r>
                        <a:rPr lang="zh-CN" altLang="en-US" sz="2000" b="1">
                          <a:effectLst/>
                        </a:rPr>
                        <a:t>．</a:t>
                      </a:r>
                      <a:r>
                        <a:rPr lang="en-US" altLang="zh-CN" sz="2000" b="1">
                          <a:effectLst/>
                        </a:rPr>
                        <a:t>19</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2470</a:t>
                      </a:r>
                      <a:r>
                        <a:rPr lang="zh-CN" altLang="en-US" sz="2000" b="1">
                          <a:effectLst/>
                        </a:rPr>
                        <a:t>．</a:t>
                      </a:r>
                      <a:r>
                        <a:rPr lang="en-US" altLang="zh-CN" sz="2000" b="1">
                          <a:effectLst/>
                        </a:rPr>
                        <a:t>38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1066545"/>
                  </a:ext>
                </a:extLst>
              </a:tr>
              <a:tr h="246894">
                <a:tc>
                  <a:txBody>
                    <a:bodyPr/>
                    <a:lstStyle/>
                    <a:p>
                      <a:pPr algn="ctr"/>
                      <a:r>
                        <a:rPr lang="en-US" altLang="zh-CN" sz="2000" b="1">
                          <a:effectLst/>
                        </a:rPr>
                        <a:t>450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264</a:t>
                      </a:r>
                      <a:r>
                        <a:rPr lang="zh-CN" altLang="en-US" sz="2000" b="1">
                          <a:effectLst/>
                        </a:rPr>
                        <a:t>．</a:t>
                      </a:r>
                      <a:r>
                        <a:rPr lang="en-US" altLang="zh-CN" sz="2000" b="1">
                          <a:effectLst/>
                        </a:rPr>
                        <a:t>18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1320</a:t>
                      </a:r>
                      <a:r>
                        <a:rPr lang="zh-CN" altLang="en-US" sz="2000" b="1">
                          <a:effectLst/>
                        </a:rPr>
                        <a:t>．</a:t>
                      </a:r>
                      <a:r>
                        <a:rPr lang="en-US" altLang="zh-CN" sz="2000" b="1">
                          <a:effectLst/>
                        </a:rPr>
                        <a:t>56</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2641</a:t>
                      </a:r>
                      <a:r>
                        <a:rPr lang="zh-CN" altLang="en-US" sz="2000" b="1">
                          <a:effectLst/>
                        </a:rPr>
                        <a:t>．</a:t>
                      </a:r>
                      <a:r>
                        <a:rPr lang="en-US" altLang="zh-CN" sz="2000" b="1">
                          <a:effectLst/>
                        </a:rPr>
                        <a:t>12</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19233898"/>
                  </a:ext>
                </a:extLst>
              </a:tr>
              <a:tr h="246894">
                <a:tc>
                  <a:txBody>
                    <a:bodyPr/>
                    <a:lstStyle/>
                    <a:p>
                      <a:pPr algn="ctr"/>
                      <a:r>
                        <a:rPr lang="en-US" altLang="zh-CN" sz="2000" b="1">
                          <a:effectLst/>
                        </a:rPr>
                        <a:t>500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280</a:t>
                      </a:r>
                      <a:r>
                        <a:rPr lang="zh-CN" altLang="en-US" sz="2000" b="1">
                          <a:effectLst/>
                        </a:rPr>
                        <a:t>．</a:t>
                      </a:r>
                      <a:r>
                        <a:rPr lang="en-US" altLang="zh-CN" sz="2000" b="1">
                          <a:effectLst/>
                        </a:rPr>
                        <a:t>98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1404</a:t>
                      </a:r>
                      <a:r>
                        <a:rPr lang="zh-CN" altLang="en-US" sz="2000" b="1">
                          <a:effectLst/>
                        </a:rPr>
                        <a:t>．</a:t>
                      </a:r>
                      <a:r>
                        <a:rPr lang="en-US" altLang="zh-CN" sz="2000" b="1">
                          <a:effectLst/>
                        </a:rPr>
                        <a:t>48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2808</a:t>
                      </a:r>
                      <a:r>
                        <a:rPr lang="zh-CN" altLang="en-US" sz="2000" b="1">
                          <a:effectLst/>
                        </a:rPr>
                        <a:t>．</a:t>
                      </a:r>
                      <a:r>
                        <a:rPr lang="en-US" altLang="zh-CN" sz="2000" b="1">
                          <a:effectLst/>
                        </a:rPr>
                        <a:t>96</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84678203"/>
                  </a:ext>
                </a:extLst>
              </a:tr>
              <a:tr h="246894">
                <a:tc>
                  <a:txBody>
                    <a:bodyPr/>
                    <a:lstStyle/>
                    <a:p>
                      <a:pPr algn="ctr"/>
                      <a:r>
                        <a:rPr lang="en-US" altLang="zh-CN" sz="2000" b="1">
                          <a:effectLst/>
                        </a:rPr>
                        <a:t>550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297</a:t>
                      </a:r>
                      <a:r>
                        <a:rPr lang="zh-CN" altLang="en-US" sz="2000" b="1">
                          <a:effectLst/>
                        </a:rPr>
                        <a:t>．</a:t>
                      </a:r>
                      <a:r>
                        <a:rPr lang="en-US" altLang="zh-CN" sz="2000" b="1">
                          <a:effectLst/>
                        </a:rPr>
                        <a:t>49</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1486</a:t>
                      </a:r>
                      <a:r>
                        <a:rPr lang="zh-CN" altLang="en-US" sz="2000" b="1">
                          <a:effectLst/>
                        </a:rPr>
                        <a:t>．</a:t>
                      </a:r>
                      <a:r>
                        <a:rPr lang="en-US" altLang="zh-CN" sz="2000" b="1">
                          <a:effectLst/>
                        </a:rPr>
                        <a:t>95</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2973</a:t>
                      </a:r>
                      <a:r>
                        <a:rPr lang="zh-CN" altLang="en-US" sz="2000" b="1">
                          <a:effectLst/>
                        </a:rPr>
                        <a:t>．</a:t>
                      </a:r>
                      <a:r>
                        <a:rPr lang="en-US" altLang="zh-CN" sz="2000" b="1">
                          <a:effectLst/>
                        </a:rPr>
                        <a:t>90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13388996"/>
                  </a:ext>
                </a:extLst>
              </a:tr>
              <a:tr h="246894">
                <a:tc>
                  <a:txBody>
                    <a:bodyPr/>
                    <a:lstStyle/>
                    <a:p>
                      <a:pPr algn="ctr"/>
                      <a:r>
                        <a:rPr lang="en-US" altLang="zh-CN" sz="2000" b="1">
                          <a:effectLst/>
                        </a:rPr>
                        <a:t>600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313</a:t>
                      </a:r>
                      <a:r>
                        <a:rPr lang="zh-CN" altLang="en-US" sz="2000" b="1">
                          <a:effectLst/>
                        </a:rPr>
                        <a:t>．</a:t>
                      </a:r>
                      <a:r>
                        <a:rPr lang="en-US" altLang="zh-CN" sz="2000" b="1">
                          <a:effectLst/>
                        </a:rPr>
                        <a:t>71</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1567</a:t>
                      </a:r>
                      <a:r>
                        <a:rPr lang="zh-CN" altLang="en-US" sz="2000" b="1">
                          <a:effectLst/>
                        </a:rPr>
                        <a:t>．</a:t>
                      </a:r>
                      <a:r>
                        <a:rPr lang="en-US" altLang="zh-CN" sz="2000" b="1">
                          <a:effectLst/>
                        </a:rPr>
                        <a:t>97</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3135</a:t>
                      </a:r>
                      <a:r>
                        <a:rPr lang="zh-CN" altLang="en-US" sz="2000" b="1">
                          <a:effectLst/>
                        </a:rPr>
                        <a:t>．</a:t>
                      </a:r>
                      <a:r>
                        <a:rPr lang="en-US" altLang="zh-CN" sz="2000" b="1">
                          <a:effectLst/>
                        </a:rPr>
                        <a:t>94</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7674293"/>
                  </a:ext>
                </a:extLst>
              </a:tr>
              <a:tr h="246894">
                <a:tc>
                  <a:txBody>
                    <a:bodyPr/>
                    <a:lstStyle/>
                    <a:p>
                      <a:pPr algn="ctr"/>
                      <a:r>
                        <a:rPr lang="en-US" altLang="zh-CN" sz="2000" b="1">
                          <a:effectLst/>
                        </a:rPr>
                        <a:t>650</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329</a:t>
                      </a:r>
                      <a:r>
                        <a:rPr lang="zh-CN" altLang="en-US" sz="2000" b="1">
                          <a:effectLst/>
                        </a:rPr>
                        <a:t>．</a:t>
                      </a:r>
                      <a:r>
                        <a:rPr lang="en-US" altLang="zh-CN" sz="2000" b="1">
                          <a:effectLst/>
                        </a:rPr>
                        <a:t>64</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a:effectLst/>
                        </a:rPr>
                        <a:t>1647</a:t>
                      </a:r>
                      <a:r>
                        <a:rPr lang="zh-CN" altLang="en-US" sz="2000" b="1">
                          <a:effectLst/>
                        </a:rPr>
                        <a:t>．</a:t>
                      </a:r>
                      <a:r>
                        <a:rPr lang="en-US" altLang="zh-CN" sz="2000" b="1">
                          <a:effectLst/>
                        </a:rPr>
                        <a:t>54</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2000" b="1" dirty="0">
                          <a:effectLst/>
                        </a:rPr>
                        <a:t>3295</a:t>
                      </a:r>
                      <a:r>
                        <a:rPr lang="zh-CN" altLang="en-US" sz="2000" b="1" dirty="0">
                          <a:effectLst/>
                        </a:rPr>
                        <a:t>．</a:t>
                      </a:r>
                      <a:r>
                        <a:rPr lang="en-US" altLang="zh-CN" sz="2000" b="1" dirty="0">
                          <a:effectLst/>
                        </a:rPr>
                        <a:t>08</a:t>
                      </a:r>
                    </a:p>
                  </a:txBody>
                  <a:tcPr marL="61724" marR="6172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28165397"/>
                  </a:ext>
                </a:extLst>
              </a:tr>
            </a:tbl>
          </a:graphicData>
        </a:graphic>
      </p:graphicFrame>
    </p:spTree>
    <p:custDataLst>
      <p:tags r:id="rId1"/>
    </p:custDataLst>
    <p:extLst>
      <p:ext uri="{BB962C8B-B14F-4D97-AF65-F5344CB8AC3E}">
        <p14:creationId xmlns:p14="http://schemas.microsoft.com/office/powerpoint/2010/main" val="409543296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超声波传感器</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p:cNvSpPr txBox="1">
            <a:spLocks/>
          </p:cNvSpPr>
          <p:nvPr/>
        </p:nvSpPr>
        <p:spPr>
          <a:xfrm>
            <a:off x="714501" y="1075455"/>
            <a:ext cx="10800166" cy="45351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超声波？</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振动频率高于</a:t>
            </a:r>
            <a:r>
              <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20kHz</a:t>
            </a: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的机械波</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频率高、波长短、绕射现象小，特别是方向性好、能够成为射线而定向传播</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对液体、固体的穿透本领很大，尤其是在阳光不透明的固体中</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有折射和反射现象</a:t>
            </a:r>
            <a:endParaRPr kumimoji="0" lang="en-US" altLang="zh-CN"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endParaRPr kumimoji="0" lang="zh-CN" altLang="en-US"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763520025"/>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wipe(left)">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wipe(left)">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5.9.3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超声波传感器</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0116" y="898583"/>
            <a:ext cx="7922084" cy="5326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7214" y="898583"/>
            <a:ext cx="1728192" cy="1892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18675583"/>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5.10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资料</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3" name="内容占位符 2"/>
          <p:cNvSpPr txBox="1">
            <a:spLocks/>
          </p:cNvSpPr>
          <p:nvPr/>
        </p:nvSpPr>
        <p:spPr>
          <a:xfrm>
            <a:off x="2146445" y="1602994"/>
            <a:ext cx="8229600" cy="22480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中国物品编码中心</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zh-CN" altLang="en-US"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更具条码查询商品</a:t>
            </a:r>
            <a:endPar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FF0000"/>
              </a:buClr>
              <a:buSzPct val="80000"/>
              <a:buFont typeface="Wingdings" pitchFamily="2" charset="2"/>
              <a:buChar char="n"/>
              <a:tabLst/>
              <a:defRPr/>
            </a:pPr>
            <a:r>
              <a:rPr kumimoji="0" lang="en-US" altLang="zh-CN" sz="2800" b="1" i="0" u="none" strike="noStrike" kern="1200" cap="none" spc="0" normalizeH="0" baseline="0" noProof="0">
                <a:ln>
                  <a:noFill/>
                </a:ln>
                <a:solidFill>
                  <a:sysClr val="windowText" lastClr="000000"/>
                </a:solidFill>
                <a:effectLst/>
                <a:uLnTx/>
                <a:uFillTx/>
                <a:latin typeface="Calibri"/>
                <a:ea typeface="宋体" panose="02010600030101010101" pitchFamily="2" charset="-122"/>
                <a:cs typeface="+mn-cs"/>
              </a:rPr>
              <a:t>http://www.ancc.org.cn/Service/queryTools/Internal.aspx</a:t>
            </a:r>
            <a:endParaRPr kumimoji="0" lang="zh-CN" altLang="en-US" sz="2800" b="1" i="0" u="none" strike="noStrike" kern="1200" cap="none" spc="0" normalizeH="0" baseline="0" noProof="0" dirty="0">
              <a:ln>
                <a:noFill/>
              </a:ln>
              <a:solidFill>
                <a:sysClr val="windowText" lastClr="000000"/>
              </a:solidFill>
              <a:effectLst/>
              <a:uLnTx/>
              <a:uFillTx/>
              <a:latin typeface="Calibri"/>
              <a:ea typeface="宋体" panose="02010600030101010101" pitchFamily="2" charset="-122"/>
              <a:cs typeface="+mn-cs"/>
            </a:endParaRPr>
          </a:p>
        </p:txBody>
      </p:sp>
    </p:spTree>
    <p:custDataLst>
      <p:tags r:id="rId1"/>
    </p:custDataLst>
    <p:extLst>
      <p:ext uri="{BB962C8B-B14F-4D97-AF65-F5344CB8AC3E}">
        <p14:creationId xmlns:p14="http://schemas.microsoft.com/office/powerpoint/2010/main" val="105914899"/>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39" y="41494"/>
            <a:ext cx="10271545" cy="584775"/>
          </a:xfrm>
          <a:prstGeom prst="rect">
            <a:avLst/>
          </a:prstGeom>
          <a:noFill/>
        </p:spPr>
        <p:txBody>
          <a:bodyPr wrap="square" rtlCol="0">
            <a:spAutoFit/>
          </a:bodyPr>
          <a:lstStyle/>
          <a:p>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小结：</a:t>
            </a: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2" name="内容占位符 2"/>
          <p:cNvSpPr txBox="1">
            <a:spLocks/>
          </p:cNvSpPr>
          <p:nvPr/>
        </p:nvSpPr>
        <p:spPr>
          <a:xfrm>
            <a:off x="2332293" y="1787842"/>
            <a:ext cx="8026168" cy="267865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0000"/>
              </a:buClr>
              <a:buSzPct val="80000"/>
              <a:buFont typeface="Wingdings" pitchFamily="2" charset="2"/>
              <a:buChar char="n"/>
              <a:defRPr sz="2800" b="1" kern="1200">
                <a:solidFill>
                  <a:schemeClr val="tx1"/>
                </a:solidFill>
                <a:latin typeface="+mn-lt"/>
                <a:ea typeface="+mn-ea"/>
                <a:cs typeface="+mn-cs"/>
              </a:defRPr>
            </a:lvl1pPr>
            <a:lvl2pPr marL="914400" indent="-457200" algn="l" defTabSz="914400" rtl="0" eaLnBrk="1" latinLnBrk="0" hangingPunct="1">
              <a:spcBef>
                <a:spcPct val="20000"/>
              </a:spcBef>
              <a:buClr>
                <a:srgbClr val="0000CC"/>
              </a:buClr>
              <a:buSzPct val="80000"/>
              <a:buFont typeface="Wingdings" pitchFamily="2" charset="2"/>
              <a:buChar char="l"/>
              <a:defRPr sz="2400" b="1" kern="1200">
                <a:solidFill>
                  <a:schemeClr val="tx1"/>
                </a:solidFill>
                <a:latin typeface="+mn-lt"/>
                <a:ea typeface="+mn-ea"/>
                <a:cs typeface="+mn-cs"/>
              </a:defRPr>
            </a:lvl2pPr>
            <a:lvl3pPr marL="1143000" indent="-228600" algn="l" defTabSz="914400" rtl="0" eaLnBrk="1" latinLnBrk="0" hangingPunct="1">
              <a:spcBef>
                <a:spcPct val="20000"/>
              </a:spcBef>
              <a:buClr>
                <a:srgbClr val="9900FF"/>
              </a:buClr>
              <a:buSzPct val="60000"/>
              <a:buFont typeface="Wingdings" pitchFamily="2" charset="2"/>
              <a:buChar char="p"/>
              <a:defRPr sz="2000" b="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3600" dirty="0">
                <a:solidFill>
                  <a:sysClr val="windowText" lastClr="000000"/>
                </a:solidFill>
                <a:latin typeface="微软雅黑" panose="020B0503020204020204" pitchFamily="34" charset="-122"/>
                <a:ea typeface="微软雅黑" panose="020B0503020204020204" pitchFamily="34" charset="-122"/>
              </a:rPr>
              <a:t>计算机网络是如何连接和传输信息的</a:t>
            </a:r>
            <a:endParaRPr kumimoji="0"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物联网是如何感知信息的</a:t>
            </a:r>
            <a:endParaRPr kumimoji="0"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r>
              <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物联网及应用简介</a:t>
            </a:r>
            <a:endParaRPr kumimoji="0" lang="en-US" altLang="zh-CN"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ct val="20000"/>
              </a:spcBef>
              <a:spcAft>
                <a:spcPts val="0"/>
              </a:spcAft>
              <a:buClr>
                <a:srgbClr val="FF0000"/>
              </a:buClr>
              <a:buSzPct val="80000"/>
              <a:buFont typeface="Wingdings" pitchFamily="2" charset="2"/>
              <a:buChar char="n"/>
              <a:tabLst/>
              <a:defRPr/>
            </a:pPr>
            <a:endParaRPr kumimoji="0" lang="zh-CN" altLang="en-US" sz="3600" b="1"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68446610"/>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286269" y="2223615"/>
            <a:ext cx="5908317" cy="1446550"/>
          </a:xfrm>
          <a:prstGeom prst="rect">
            <a:avLst/>
          </a:prstGeom>
          <a:noFill/>
        </p:spPr>
        <p:txBody>
          <a:bodyPr wrap="square" rtlCol="0">
            <a:spAutoFit/>
          </a:bodyPr>
          <a:lstStyle/>
          <a:p>
            <a:pPr algn="ctr" defTabSz="1218565">
              <a:defRPr/>
            </a:pPr>
            <a:r>
              <a:rPr lang="zh-CN" altLang="en-US" sz="8800" b="1" dirty="0">
                <a:gradFill>
                  <a:gsLst>
                    <a:gs pos="0">
                      <a:srgbClr val="E30613"/>
                    </a:gs>
                    <a:gs pos="100000">
                      <a:srgbClr val="81040B"/>
                    </a:gs>
                  </a:gsLst>
                  <a:lin ang="5400000" scaled="1"/>
                </a:gradFill>
                <a:latin typeface="微软雅黑" pitchFamily="34" charset="-122"/>
                <a:ea typeface="微软雅黑" pitchFamily="34" charset="-122"/>
                <a:cs typeface="Kartika" panose="02020503030404060203" pitchFamily="18" charset="0"/>
              </a:rPr>
              <a:t>谢谢大家！</a:t>
            </a:r>
          </a:p>
        </p:txBody>
      </p:sp>
      <p:grpSp>
        <p:nvGrpSpPr>
          <p:cNvPr id="4" name="组合 3"/>
          <p:cNvGrpSpPr/>
          <p:nvPr/>
        </p:nvGrpSpPr>
        <p:grpSpPr>
          <a:xfrm>
            <a:off x="0" y="5691189"/>
            <a:ext cx="12192000" cy="432000"/>
            <a:chOff x="117567" y="5691189"/>
            <a:chExt cx="8890144" cy="432000"/>
          </a:xfrm>
        </p:grpSpPr>
        <p:cxnSp>
          <p:nvCxnSpPr>
            <p:cNvPr id="25" name="直接连接符 24"/>
            <p:cNvCxnSpPr/>
            <p:nvPr/>
          </p:nvCxnSpPr>
          <p:spPr>
            <a:xfrm flipH="1">
              <a:off x="117567" y="5912402"/>
              <a:ext cx="810000" cy="0"/>
            </a:xfrm>
            <a:prstGeom prst="line">
              <a:avLst/>
            </a:prstGeom>
            <a:ln w="12700">
              <a:solidFill>
                <a:srgbClr val="E3061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72711" y="5907189"/>
              <a:ext cx="5535000" cy="0"/>
            </a:xfrm>
            <a:prstGeom prst="line">
              <a:avLst/>
            </a:prstGeom>
            <a:ln w="12700">
              <a:gradFill>
                <a:gsLst>
                  <a:gs pos="0">
                    <a:srgbClr val="E30613"/>
                  </a:gs>
                  <a:gs pos="100000">
                    <a:srgbClr val="81040B"/>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159868" y="5691189"/>
              <a:ext cx="2083154" cy="432000"/>
              <a:chOff x="1064303" y="5622335"/>
              <a:chExt cx="2083154" cy="432000"/>
            </a:xfrm>
          </p:grpSpPr>
          <p:sp>
            <p:nvSpPr>
              <p:cNvPr id="15" name="圆角矩形 14"/>
              <p:cNvSpPr>
                <a:spLocks noChangeAspect="1"/>
              </p:cNvSpPr>
              <p:nvPr/>
            </p:nvSpPr>
            <p:spPr>
              <a:xfrm>
                <a:off x="16145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0</a:t>
                </a:r>
                <a:endParaRPr lang="zh-CN" altLang="en-US" sz="2400" dirty="0">
                  <a:latin typeface="Arial Black" panose="020B0A04020102020204" pitchFamily="34" charset="0"/>
                </a:endParaRPr>
              </a:p>
            </p:txBody>
          </p:sp>
          <p:sp>
            <p:nvSpPr>
              <p:cNvPr id="30" name="圆角矩形 29"/>
              <p:cNvSpPr>
                <a:spLocks noChangeAspect="1"/>
              </p:cNvSpPr>
              <p:nvPr/>
            </p:nvSpPr>
            <p:spPr>
              <a:xfrm>
                <a:off x="10643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1" name="圆角矩形 30"/>
              <p:cNvSpPr>
                <a:spLocks noChangeAspect="1"/>
              </p:cNvSpPr>
              <p:nvPr/>
            </p:nvSpPr>
            <p:spPr>
              <a:xfrm>
                <a:off x="2164703"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2</a:t>
                </a:r>
                <a:endParaRPr lang="zh-CN" altLang="en-US" sz="2400" dirty="0">
                  <a:latin typeface="Arial Black" panose="020B0A04020102020204" pitchFamily="34" charset="0"/>
                </a:endParaRPr>
              </a:p>
            </p:txBody>
          </p:sp>
          <p:sp>
            <p:nvSpPr>
              <p:cNvPr id="32" name="圆角矩形 31"/>
              <p:cNvSpPr>
                <a:spLocks noChangeAspect="1"/>
              </p:cNvSpPr>
              <p:nvPr/>
            </p:nvSpPr>
            <p:spPr>
              <a:xfrm>
                <a:off x="2714904" y="5622335"/>
                <a:ext cx="432553" cy="432000"/>
              </a:xfrm>
              <a:prstGeom prst="roundRect">
                <a:avLst>
                  <a:gd name="adj" fmla="val 50000"/>
                </a:avLst>
              </a:prstGeom>
              <a:gradFill>
                <a:gsLst>
                  <a:gs pos="0">
                    <a:srgbClr val="8E040D"/>
                  </a:gs>
                  <a:gs pos="100000">
                    <a:srgbClr val="E40613"/>
                  </a:gs>
                </a:gsLst>
                <a:lin ang="10800000" scaled="0"/>
              </a:gradFill>
              <a:ln w="12700">
                <a:gradFill>
                  <a:gsLst>
                    <a:gs pos="0">
                      <a:srgbClr val="E30613"/>
                    </a:gs>
                    <a:gs pos="100000">
                      <a:srgbClr val="81040B"/>
                    </a:gs>
                  </a:gsLst>
                  <a:lin ang="5400000" scaled="1"/>
                </a:grad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Black" panose="020B0A04020102020204" pitchFamily="34" charset="0"/>
                  </a:rPr>
                  <a:t>1</a:t>
                </a:r>
                <a:endParaRPr lang="zh-CN" altLang="en-US" sz="2400" dirty="0">
                  <a:latin typeface="Arial Black" panose="020B0A04020102020204" pitchFamily="34" charset="0"/>
                </a:endParaRPr>
              </a:p>
            </p:txBody>
          </p:sp>
        </p:grpSp>
      </p:grpSp>
      <p:grpSp>
        <p:nvGrpSpPr>
          <p:cNvPr id="18" name="组合 17"/>
          <p:cNvGrpSpPr/>
          <p:nvPr/>
        </p:nvGrpSpPr>
        <p:grpSpPr>
          <a:xfrm>
            <a:off x="84016" y="79461"/>
            <a:ext cx="2612976" cy="4400343"/>
            <a:chOff x="439101" y="-8313"/>
            <a:chExt cx="2612976" cy="4400343"/>
          </a:xfrm>
        </p:grpSpPr>
        <p:sp>
          <p:nvSpPr>
            <p:cNvPr id="19" name="任意多边形 18"/>
            <p:cNvSpPr/>
            <p:nvPr/>
          </p:nvSpPr>
          <p:spPr>
            <a:xfrm rot="5400000">
              <a:off x="-454583" y="885371"/>
              <a:ext cx="4400343" cy="2612976"/>
            </a:xfrm>
            <a:custGeom>
              <a:avLst/>
              <a:gdLst>
                <a:gd name="connsiteX0" fmla="*/ 0 w 4400343"/>
                <a:gd name="connsiteY0" fmla="*/ 2612976 h 2612976"/>
                <a:gd name="connsiteX1" fmla="*/ 0 w 4400343"/>
                <a:gd name="connsiteY1" fmla="*/ 0 h 2612976"/>
                <a:gd name="connsiteX2" fmla="*/ 3093855 w 4400343"/>
                <a:gd name="connsiteY2" fmla="*/ 0 h 2612976"/>
                <a:gd name="connsiteX3" fmla="*/ 4400343 w 4400343"/>
                <a:gd name="connsiteY3" fmla="*/ 1306488 h 2612976"/>
                <a:gd name="connsiteX4" fmla="*/ 3093855 w 4400343"/>
                <a:gd name="connsiteY4" fmla="*/ 2612976 h 261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343" h="2612976">
                  <a:moveTo>
                    <a:pt x="0" y="2612976"/>
                  </a:moveTo>
                  <a:lnTo>
                    <a:pt x="0" y="0"/>
                  </a:lnTo>
                  <a:lnTo>
                    <a:pt x="3093855" y="0"/>
                  </a:lnTo>
                  <a:cubicBezTo>
                    <a:pt x="3815408" y="0"/>
                    <a:pt x="4400343" y="584935"/>
                    <a:pt x="4400343" y="1306488"/>
                  </a:cubicBezTo>
                  <a:cubicBezTo>
                    <a:pt x="4400343" y="2028041"/>
                    <a:pt x="3815408" y="2612976"/>
                    <a:pt x="3093855" y="2612976"/>
                  </a:cubicBezTo>
                  <a:close/>
                </a:path>
              </a:pathLst>
            </a:custGeom>
            <a:gradFill>
              <a:gsLst>
                <a:gs pos="0">
                  <a:srgbClr val="8E040D"/>
                </a:gs>
                <a:gs pos="100000">
                  <a:srgbClr val="E40613"/>
                </a:gs>
              </a:gsLst>
              <a:lin ang="10800000" scaled="0"/>
            </a:gradFill>
            <a:ln w="25400">
              <a:noFill/>
            </a:ln>
            <a:effectLst>
              <a:outerShdw blurRad="2540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0" name="组合 19"/>
            <p:cNvGrpSpPr>
              <a:grpSpLocks noChangeAspect="1"/>
            </p:cNvGrpSpPr>
            <p:nvPr/>
          </p:nvGrpSpPr>
          <p:grpSpPr>
            <a:xfrm>
              <a:off x="583589" y="1834933"/>
              <a:ext cx="2323999" cy="2323999"/>
              <a:chOff x="3393105" y="2094170"/>
              <a:chExt cx="2664367" cy="2664367"/>
            </a:xfrm>
          </p:grpSpPr>
          <p:sp>
            <p:nvSpPr>
              <p:cNvPr id="23" name="椭圆 22"/>
              <p:cNvSpPr/>
              <p:nvPr/>
            </p:nvSpPr>
            <p:spPr>
              <a:xfrm>
                <a:off x="3393105" y="2094170"/>
                <a:ext cx="2664367" cy="2664367"/>
              </a:xfrm>
              <a:prstGeom prst="ellipse">
                <a:avLst/>
              </a:prstGeom>
              <a:gradFill flip="none" rotWithShape="1">
                <a:gsLst>
                  <a:gs pos="0">
                    <a:schemeClr val="bg1"/>
                  </a:gs>
                  <a:gs pos="100000">
                    <a:schemeClr val="bg1">
                      <a:lumMod val="85000"/>
                    </a:schemeClr>
                  </a:gs>
                </a:gsLst>
                <a:lin ang="5400000" scaled="1"/>
                <a:tileRect/>
              </a:gradFill>
              <a:ln w="19050">
                <a:gradFill>
                  <a:gsLst>
                    <a:gs pos="0">
                      <a:schemeClr val="bg1"/>
                    </a:gs>
                    <a:gs pos="100000">
                      <a:schemeClr val="bg1">
                        <a:lumMod val="75000"/>
                      </a:schemeClr>
                    </a:gs>
                  </a:gsLst>
                  <a:lin ang="5400000" scaled="1"/>
                </a:gradFill>
              </a:ln>
              <a:effectLst>
                <a:outerShdw blurRad="279400" dist="152400" dir="2700000" sx="102000" sy="102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圆角矩形 23"/>
              <p:cNvSpPr/>
              <p:nvPr/>
            </p:nvSpPr>
            <p:spPr>
              <a:xfrm>
                <a:off x="3655434" y="2332885"/>
                <a:ext cx="2167846" cy="2167846"/>
              </a:xfrm>
              <a:prstGeom prst="roundRect">
                <a:avLst>
                  <a:gd name="adj" fmla="val 50000"/>
                </a:avLst>
              </a:prstGeom>
              <a:gradFill flip="none" rotWithShape="1">
                <a:gsLst>
                  <a:gs pos="100000">
                    <a:schemeClr val="bg1"/>
                  </a:gs>
                  <a:gs pos="0">
                    <a:srgbClr val="B8BBBC"/>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21" name="Picture 2" descr="E:\Hou\信息化建设\web\校徽相关\xjtu.png"/>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463" t="76636" r="53439"/>
            <a:stretch/>
          </p:blipFill>
          <p:spPr bwMode="auto">
            <a:xfrm>
              <a:off x="579253" y="503503"/>
              <a:ext cx="2332671" cy="651529"/>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rcRect l="17787" t="7404" r="17787" b="7404"/>
            <a:stretch>
              <a:fillRect/>
            </a:stretch>
          </p:blipFill>
          <p:spPr>
            <a:xfrm>
              <a:off x="884497" y="2135841"/>
              <a:ext cx="1722182" cy="1722182"/>
            </a:xfrm>
            <a:custGeom>
              <a:avLst/>
              <a:gdLst>
                <a:gd name="connsiteX0" fmla="*/ 1944000 w 3888000"/>
                <a:gd name="connsiteY0" fmla="*/ 0 h 3888000"/>
                <a:gd name="connsiteX1" fmla="*/ 3888000 w 3888000"/>
                <a:gd name="connsiteY1" fmla="*/ 1944000 h 3888000"/>
                <a:gd name="connsiteX2" fmla="*/ 1944000 w 3888000"/>
                <a:gd name="connsiteY2" fmla="*/ 3888000 h 3888000"/>
                <a:gd name="connsiteX3" fmla="*/ 0 w 3888000"/>
                <a:gd name="connsiteY3" fmla="*/ 1944000 h 3888000"/>
                <a:gd name="connsiteX4" fmla="*/ 1944000 w 3888000"/>
                <a:gd name="connsiteY4" fmla="*/ 0 h 38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000" h="3888000">
                  <a:moveTo>
                    <a:pt x="1944000" y="0"/>
                  </a:moveTo>
                  <a:cubicBezTo>
                    <a:pt x="3017642" y="0"/>
                    <a:pt x="3888000" y="870358"/>
                    <a:pt x="3888000" y="1944000"/>
                  </a:cubicBezTo>
                  <a:cubicBezTo>
                    <a:pt x="3888000" y="3017642"/>
                    <a:pt x="3017642" y="3888000"/>
                    <a:pt x="1944000" y="3888000"/>
                  </a:cubicBezTo>
                  <a:cubicBezTo>
                    <a:pt x="870358" y="3888000"/>
                    <a:pt x="0" y="3017642"/>
                    <a:pt x="0" y="1944000"/>
                  </a:cubicBezTo>
                  <a:cubicBezTo>
                    <a:pt x="0" y="870358"/>
                    <a:pt x="870358" y="0"/>
                    <a:pt x="1944000" y="0"/>
                  </a:cubicBezTo>
                  <a:close/>
                </a:path>
              </a:pathLst>
            </a:custGeom>
          </p:spPr>
        </p:pic>
      </p:grpSp>
    </p:spTree>
    <p:extLst>
      <p:ext uri="{BB962C8B-B14F-4D97-AF65-F5344CB8AC3E}">
        <p14:creationId xmlns:p14="http://schemas.microsoft.com/office/powerpoint/2010/main" val="821326656"/>
      </p:ext>
    </p:extLst>
  </p:cSld>
  <p:clrMapOvr>
    <a:masterClrMapping/>
  </p:clrMapOvr>
  <mc:AlternateContent xmlns:mc="http://schemas.openxmlformats.org/markup-compatibility/2006" xmlns:p14="http://schemas.microsoft.com/office/powerpoint/2010/main">
    <mc:Choice Requires="p14">
      <p:transition p14:dur="0" advTm="646"/>
    </mc:Choice>
    <mc:Fallback xmlns="">
      <p:transition advTm="64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E:\Hou\信息化建设\web\校徽相关\xjtu.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63" t="-1001" r="53439" b="77637"/>
          <a:stretch/>
        </p:blipFill>
        <p:spPr bwMode="auto">
          <a:xfrm>
            <a:off x="10046576" y="74440"/>
            <a:ext cx="2111188" cy="58966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117498" y="169702"/>
            <a:ext cx="435327" cy="405245"/>
            <a:chOff x="290945" y="346364"/>
            <a:chExt cx="859090" cy="799725"/>
          </a:xfrm>
        </p:grpSpPr>
        <p:sp>
          <p:nvSpPr>
            <p:cNvPr id="4" name="圆角矩形 3"/>
            <p:cNvSpPr>
              <a:spLocks noChangeAspect="1"/>
            </p:cNvSpPr>
            <p:nvPr/>
          </p:nvSpPr>
          <p:spPr>
            <a:xfrm>
              <a:off x="290945" y="346364"/>
              <a:ext cx="648000" cy="648000"/>
            </a:xfrm>
            <a:prstGeom prst="roundRect">
              <a:avLst/>
            </a:prstGeom>
            <a:noFill/>
            <a:ln w="539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useBgFill="1">
          <p:nvSpPr>
            <p:cNvPr id="5" name="圆角矩形 4"/>
            <p:cNvSpPr>
              <a:spLocks noChangeAspect="1"/>
            </p:cNvSpPr>
            <p:nvPr/>
          </p:nvSpPr>
          <p:spPr>
            <a:xfrm>
              <a:off x="528654" y="526125"/>
              <a:ext cx="540000" cy="540000"/>
            </a:xfrm>
            <a:prstGeom prst="roundRect">
              <a:avLst/>
            </a:prstGeom>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sp>
          <p:nvSpPr>
            <p:cNvPr id="6" name="圆角矩形 5"/>
            <p:cNvSpPr>
              <a:spLocks noChangeAspect="1"/>
            </p:cNvSpPr>
            <p:nvPr/>
          </p:nvSpPr>
          <p:spPr>
            <a:xfrm>
              <a:off x="610035" y="606089"/>
              <a:ext cx="540000" cy="540000"/>
            </a:xfrm>
            <a:prstGeom prst="roundRect">
              <a:avLst/>
            </a:prstGeom>
            <a:solidFill>
              <a:srgbClr val="C0000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dirty="0">
                <a:ea typeface="微软雅黑" panose="020B0503020204020204" pitchFamily="34" charset="-122"/>
              </a:endParaRPr>
            </a:p>
          </p:txBody>
        </p:sp>
      </p:grpSp>
      <p:cxnSp>
        <p:nvCxnSpPr>
          <p:cNvPr id="7" name="直接连接符 6"/>
          <p:cNvCxnSpPr/>
          <p:nvPr/>
        </p:nvCxnSpPr>
        <p:spPr>
          <a:xfrm>
            <a:off x="714501" y="574947"/>
            <a:ext cx="937331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32040" y="41494"/>
            <a:ext cx="4623382" cy="584775"/>
          </a:xfrm>
          <a:prstGeom prst="rect">
            <a:avLst/>
          </a:prstGeom>
          <a:noFill/>
        </p:spPr>
        <p:txBody>
          <a:bodyPr wrap="none" rtlCol="0">
            <a:spAutoFit/>
          </a:bodyPr>
          <a:lstStyle/>
          <a:p>
            <a:r>
              <a:rPr lang="en-US" altLang="zh-CN" sz="3200" b="1" dirty="0">
                <a:gradFill>
                  <a:gsLst>
                    <a:gs pos="0">
                      <a:srgbClr val="E30613"/>
                    </a:gs>
                    <a:gs pos="100000">
                      <a:srgbClr val="81040B"/>
                    </a:gs>
                  </a:gsLst>
                  <a:lin ang="5400000" scaled="1"/>
                </a:gradFill>
                <a:latin typeface="微软雅黑" pitchFamily="34" charset="-122"/>
                <a:ea typeface="微软雅黑" pitchFamily="34" charset="-122"/>
              </a:rPr>
              <a:t>1.5 </a:t>
            </a:r>
            <a:r>
              <a:rPr lang="zh-CN" altLang="en-US" sz="3200" b="1" dirty="0">
                <a:gradFill>
                  <a:gsLst>
                    <a:gs pos="0">
                      <a:srgbClr val="E30613"/>
                    </a:gs>
                    <a:gs pos="100000">
                      <a:srgbClr val="81040B"/>
                    </a:gs>
                  </a:gsLst>
                  <a:lin ang="5400000" scaled="1"/>
                </a:gradFill>
                <a:latin typeface="微软雅黑" pitchFamily="34" charset="-122"/>
                <a:ea typeface="微软雅黑" pitchFamily="34" charset="-122"/>
              </a:rPr>
              <a:t>计算机网络应用模式</a:t>
            </a:r>
            <a:endParaRPr lang="en-US" altLang="zh-CN" sz="3200" b="1" dirty="0">
              <a:gradFill>
                <a:gsLst>
                  <a:gs pos="0">
                    <a:srgbClr val="E30613"/>
                  </a:gs>
                  <a:gs pos="100000">
                    <a:srgbClr val="81040B"/>
                  </a:gs>
                </a:gsLst>
                <a:lin ang="5400000" scaled="1"/>
              </a:gradFill>
              <a:latin typeface="微软雅黑" pitchFamily="34" charset="-122"/>
              <a:ea typeface="微软雅黑" pitchFamily="34" charset="-122"/>
            </a:endParaRPr>
          </a:p>
        </p:txBody>
      </p:sp>
      <p:pic>
        <p:nvPicPr>
          <p:cNvPr id="17" name="图片 16" descr="计教中心logo"/>
          <p:cNvPicPr>
            <a:picLocks noChangeAspect="1"/>
          </p:cNvPicPr>
          <p:nvPr/>
        </p:nvPicPr>
        <p:blipFill>
          <a:blip r:embed="rId5"/>
          <a:stretch>
            <a:fillRect/>
          </a:stretch>
        </p:blipFill>
        <p:spPr>
          <a:xfrm>
            <a:off x="10903585" y="6058535"/>
            <a:ext cx="1288415" cy="799465"/>
          </a:xfrm>
          <a:prstGeom prst="rect">
            <a:avLst/>
          </a:prstGeom>
        </p:spPr>
      </p:pic>
      <p:sp>
        <p:nvSpPr>
          <p:cNvPr id="15" name="Rectangle 7"/>
          <p:cNvSpPr txBox="1">
            <a:spLocks noChangeArrowheads="1"/>
          </p:cNvSpPr>
          <p:nvPr/>
        </p:nvSpPr>
        <p:spPr bwMode="auto">
          <a:xfrm>
            <a:off x="714501" y="745067"/>
            <a:ext cx="11285588" cy="602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ts val="600"/>
              </a:spcBef>
              <a:spcAft>
                <a:spcPts val="0"/>
              </a:spcAft>
              <a:buClr>
                <a:schemeClr val="folHlink"/>
              </a:buClr>
              <a:buSzPct val="60000"/>
              <a:buFont typeface="Wingdings" pitchFamily="2" charset="2"/>
              <a:buChar char="n"/>
              <a:defRPr sz="2600" b="1">
                <a:solidFill>
                  <a:schemeClr val="tx2"/>
                </a:solidFill>
                <a:effectLst>
                  <a:outerShdw blurRad="38100" dist="38100" dir="2700000" algn="tl">
                    <a:srgbClr val="000000">
                      <a:alpha val="43137"/>
                    </a:srgbClr>
                  </a:outerShdw>
                </a:effectLst>
                <a:latin typeface="黑体" pitchFamily="49" charset="-122"/>
                <a:ea typeface="黑体" pitchFamily="49" charset="-122"/>
                <a:cs typeface="+mn-cs"/>
              </a:defRPr>
            </a:lvl1pPr>
            <a:lvl2pPr marL="742950" indent="-285750" algn="l" rtl="0" eaLnBrk="0" fontAlgn="base" hangingPunct="0">
              <a:lnSpc>
                <a:spcPct val="120000"/>
              </a:lnSpc>
              <a:spcBef>
                <a:spcPts val="600"/>
              </a:spcBef>
              <a:spcAft>
                <a:spcPts val="0"/>
              </a:spcAft>
              <a:buClr>
                <a:schemeClr val="hlink"/>
              </a:buClr>
              <a:buSzPct val="55000"/>
              <a:buFont typeface="Wingdings" pitchFamily="2" charset="2"/>
              <a:buChar char="n"/>
              <a:defRPr sz="2200" b="1">
                <a:solidFill>
                  <a:schemeClr val="tx1"/>
                </a:solidFill>
                <a:effectLst>
                  <a:outerShdw blurRad="38100" dist="38100" dir="2700000" algn="tl">
                    <a:srgbClr val="000000">
                      <a:alpha val="43137"/>
                    </a:srgbClr>
                  </a:outerShdw>
                </a:effectLst>
                <a:latin typeface="黑体" pitchFamily="49" charset="-122"/>
                <a:ea typeface="黑体" pitchFamily="49" charset="-122"/>
              </a:defRPr>
            </a:lvl2pPr>
            <a:lvl3pPr marL="1143000" indent="-228600" algn="l" rtl="0" eaLnBrk="0" fontAlgn="base" hangingPunct="0">
              <a:lnSpc>
                <a:spcPct val="120000"/>
              </a:lnSpc>
              <a:spcBef>
                <a:spcPts val="600"/>
              </a:spcBef>
              <a:spcAft>
                <a:spcPts val="0"/>
              </a:spcAft>
              <a:buClr>
                <a:schemeClr val="folHlink"/>
              </a:buClr>
              <a:buSzPct val="50000"/>
              <a:buFont typeface="Wingdings" pitchFamily="2" charset="2"/>
              <a:buChar char="n"/>
              <a:defRPr sz="2000" b="1">
                <a:solidFill>
                  <a:srgbClr val="C00000"/>
                </a:solidFill>
                <a:effectLst>
                  <a:outerShdw blurRad="38100" dist="38100" dir="2700000" algn="tl">
                    <a:srgbClr val="000000">
                      <a:alpha val="43137"/>
                    </a:srgbClr>
                  </a:outerShdw>
                </a:effectLst>
                <a:latin typeface="华文中宋" pitchFamily="2" charset="-122"/>
                <a:ea typeface="华文中宋" pitchFamily="2" charset="-122"/>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宋体" pitchFamily="2" charset="-122"/>
              </a:defRPr>
            </a:lvl9pPr>
          </a:lstStyle>
          <a:p>
            <a:pPr marL="342900" marR="0" lvl="0" indent="-342900" algn="l" defTabSz="914400" rtl="0" eaLnBrk="1" fontAlgn="base" latinLnBrk="0" hangingPunct="1">
              <a:lnSpc>
                <a:spcPct val="115000"/>
              </a:lnSpc>
              <a:spcBef>
                <a:spcPts val="600"/>
              </a:spcBef>
              <a:spcAft>
                <a:spcPct val="0"/>
              </a:spcAft>
              <a:buClr>
                <a:srgbClr val="3333CC"/>
              </a:buClr>
              <a:buSzPct val="60000"/>
              <a:buFont typeface="Wingdings" pitchFamily="2" charset="2"/>
              <a:buChar char="n"/>
              <a:tabLst/>
              <a:defRPr/>
            </a:pP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C/S</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Client/Server</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endPar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a:p>
            <a:pPr marL="742950" marR="0" lvl="1" indent="-285750" algn="l" defTabSz="914400" rtl="0" eaLnBrk="1" fontAlgn="base" latinLnBrk="0" hangingPunct="1">
              <a:lnSpc>
                <a:spcPct val="115000"/>
              </a:lnSpc>
              <a:spcBef>
                <a:spcPct val="0"/>
              </a:spcBef>
              <a:spcAft>
                <a:spcPct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由客户端负责</a:t>
            </a:r>
            <a:r>
              <a:rPr kumimoji="0" lang="zh-CN"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数据表示和用户接口</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，服务器端负责</a:t>
            </a:r>
            <a:r>
              <a:rPr kumimoji="0" lang="zh-CN"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业务处理和数据库访问</a:t>
            </a: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742950" marR="0" lvl="1" indent="-285750" algn="l" defTabSz="914400" rtl="0" eaLnBrk="1" fontAlgn="base" latinLnBrk="0" hangingPunct="1">
              <a:lnSpc>
                <a:spcPct val="115000"/>
              </a:lnSpc>
              <a:spcBef>
                <a:spcPts val="600"/>
              </a:spcBef>
              <a:spcAft>
                <a:spcPct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客户端功能强，响应速度快，很多工作可以在客户端处理后再提交给服务器。</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742950" marR="0" lvl="1" indent="-285750" algn="l" defTabSz="914400" rtl="0" eaLnBrk="1" fontAlgn="base" latinLnBrk="0" hangingPunct="1">
              <a:lnSpc>
                <a:spcPct val="115000"/>
              </a:lnSpc>
              <a:spcBef>
                <a:spcPts val="600"/>
              </a:spcBef>
              <a:spcAft>
                <a:spcPct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适用于局域网。需要安装专用的客户端软件，软件的升级、更新较麻烦。</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marR="0" lvl="0" indent="-342900" algn="l" defTabSz="914400" rtl="0" eaLnBrk="1" fontAlgn="base" latinLnBrk="0" hangingPunct="1">
              <a:lnSpc>
                <a:spcPct val="115000"/>
              </a:lnSpc>
              <a:spcBef>
                <a:spcPts val="1200"/>
              </a:spcBef>
              <a:spcAft>
                <a:spcPct val="0"/>
              </a:spcAft>
              <a:buClr>
                <a:srgbClr val="3333CC"/>
              </a:buClr>
              <a:buSzPct val="60000"/>
              <a:buFont typeface="Wingdings" pitchFamily="2" charset="2"/>
              <a:buChar char="n"/>
              <a:tabLst/>
              <a:defRPr/>
            </a:pP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B/S</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Browser/Server</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endPar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a:p>
            <a:pPr marL="742950" marR="0" lvl="1" indent="-285750" algn="l" defTabSz="914400" rtl="0" eaLnBrk="1" fontAlgn="base" latinLnBrk="0" hangingPunct="1">
              <a:lnSpc>
                <a:spcPct val="115000"/>
              </a:lnSpc>
              <a:spcBef>
                <a:spcPct val="0"/>
              </a:spcBef>
              <a:spcAft>
                <a:spcPct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无需安装任何专门的软件。客户端只有浏览功能。</a:t>
            </a:r>
            <a:endParaRPr kumimoji="0" lang="en-US" altLang="zh-CN"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endParaRPr>
          </a:p>
          <a:p>
            <a:pPr marL="342900" marR="0" lvl="0" indent="-342900" algn="l" defTabSz="914400" rtl="0" eaLnBrk="1" fontAlgn="base" latinLnBrk="0" hangingPunct="1">
              <a:lnSpc>
                <a:spcPct val="115000"/>
              </a:lnSpc>
              <a:spcBef>
                <a:spcPts val="1200"/>
              </a:spcBef>
              <a:spcAft>
                <a:spcPct val="0"/>
              </a:spcAft>
              <a:buClr>
                <a:srgbClr val="3333CC"/>
              </a:buClr>
              <a:buSzPct val="60000"/>
              <a:buFont typeface="Wingdings" pitchFamily="2" charset="2"/>
              <a:buChar char="n"/>
              <a:tabLst/>
              <a:defRPr/>
            </a:pP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P2P</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r>
              <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Peer to Peer</a:t>
            </a:r>
            <a:r>
              <a:rPr kumimoji="0" lang="zh-CN" altLang="en-US"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rPr>
              <a:t>）</a:t>
            </a:r>
            <a:endParaRPr kumimoji="0" lang="en-US" altLang="zh-CN" sz="2400" b="1" i="0" u="none" strike="noStrike" kern="0" cap="none" spc="0" normalizeH="0" baseline="0" noProof="0" dirty="0">
              <a:ln>
                <a:noFill/>
              </a:ln>
              <a:solidFill>
                <a:srgbClr val="333399"/>
              </a:solidFill>
              <a:effectLst>
                <a:outerShdw blurRad="38100" dist="38100" dir="2700000" algn="tl">
                  <a:srgbClr val="000000">
                    <a:alpha val="43137"/>
                  </a:srgbClr>
                </a:outerShdw>
              </a:effectLst>
              <a:uLnTx/>
              <a:uFillTx/>
              <a:latin typeface="黑体" pitchFamily="49" charset="-122"/>
              <a:ea typeface="黑体" pitchFamily="49" charset="-122"/>
              <a:cs typeface="+mn-cs"/>
            </a:endParaRPr>
          </a:p>
          <a:p>
            <a:pPr marL="742950" marR="0" lvl="1" indent="-285750" algn="l" defTabSz="914400" rtl="0" eaLnBrk="1" fontAlgn="base" latinLnBrk="0" hangingPunct="1">
              <a:lnSpc>
                <a:spcPct val="115000"/>
              </a:lnSpc>
              <a:spcBef>
                <a:spcPct val="0"/>
              </a:spcBef>
              <a:spcAft>
                <a:spcPct val="0"/>
              </a:spcAft>
              <a:buClr>
                <a:srgbClr val="FF0000"/>
              </a:buClr>
              <a:buSzPct val="55000"/>
              <a:buFont typeface="Wingdings" pitchFamily="2" charset="2"/>
              <a:buChar char="n"/>
              <a:tabLst/>
              <a:defRPr/>
            </a:pPr>
            <a:r>
              <a:rPr kumimoji="0" lang="zh-CN" altLang="en-US" sz="2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黑体" pitchFamily="49" charset="-122"/>
                <a:ea typeface="黑体" pitchFamily="49" charset="-122"/>
              </a:rPr>
              <a:t>对等网。网络中的各主机具有同等能力。</a:t>
            </a:r>
          </a:p>
        </p:txBody>
      </p:sp>
      <p:sp>
        <p:nvSpPr>
          <p:cNvPr id="16" name="TextBox 1"/>
          <p:cNvSpPr txBox="1"/>
          <p:nvPr/>
        </p:nvSpPr>
        <p:spPr>
          <a:xfrm>
            <a:off x="8227575" y="4503192"/>
            <a:ext cx="1296144" cy="923330"/>
          </a:xfrm>
          <a:prstGeom prst="rect">
            <a:avLst/>
          </a:prstGeom>
          <a:noFill/>
        </p:spPr>
        <p:txBody>
          <a:bodyPr wrap="square" rtlCol="0">
            <a:spAutoFit/>
          </a:bodyPr>
          <a:lstStyle/>
          <a:p>
            <a:pPr fontAlgn="base">
              <a:spcBef>
                <a:spcPct val="0"/>
              </a:spcBef>
              <a:spcAft>
                <a:spcPct val="0"/>
              </a:spcAft>
            </a:pPr>
            <a:r>
              <a:rPr lang="zh-CN" altLang="en-US" b="1" dirty="0">
                <a:solidFill>
                  <a:srgbClr val="000000"/>
                </a:solidFill>
                <a:latin typeface="华文楷体" panose="02010600040101010101" pitchFamily="2" charset="-122"/>
                <a:ea typeface="华文楷体" panose="02010600040101010101" pitchFamily="2" charset="-122"/>
              </a:rPr>
              <a:t>可扩展</a:t>
            </a:r>
            <a:endParaRPr lang="en-US" altLang="zh-CN" b="1" dirty="0">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pPr>
            <a:r>
              <a:rPr lang="zh-CN" altLang="en-US" b="1" dirty="0">
                <a:solidFill>
                  <a:srgbClr val="000000"/>
                </a:solidFill>
                <a:latin typeface="华文楷体" panose="02010600040101010101" pitchFamily="2" charset="-122"/>
                <a:ea typeface="华文楷体" panose="02010600040101010101" pitchFamily="2" charset="-122"/>
              </a:rPr>
              <a:t>健壮</a:t>
            </a:r>
            <a:endParaRPr lang="en-US" altLang="zh-CN" b="1" dirty="0">
              <a:solidFill>
                <a:srgbClr val="000000"/>
              </a:solidFill>
              <a:latin typeface="华文楷体" panose="02010600040101010101" pitchFamily="2" charset="-122"/>
              <a:ea typeface="华文楷体" panose="02010600040101010101" pitchFamily="2" charset="-122"/>
            </a:endParaRPr>
          </a:p>
          <a:p>
            <a:pPr fontAlgn="base">
              <a:spcBef>
                <a:spcPct val="0"/>
              </a:spcBef>
              <a:spcAft>
                <a:spcPct val="0"/>
              </a:spcAft>
            </a:pPr>
            <a:r>
              <a:rPr lang="zh-CN" altLang="en-US" b="1" dirty="0">
                <a:solidFill>
                  <a:srgbClr val="000000"/>
                </a:solidFill>
                <a:latin typeface="华文楷体" panose="02010600040101010101" pitchFamily="2" charset="-122"/>
                <a:ea typeface="华文楷体" panose="02010600040101010101" pitchFamily="2" charset="-122"/>
              </a:rPr>
              <a:t>负载均衡</a:t>
            </a:r>
          </a:p>
        </p:txBody>
      </p:sp>
      <p:sp>
        <p:nvSpPr>
          <p:cNvPr id="18" name="任意多边形 17"/>
          <p:cNvSpPr/>
          <p:nvPr/>
        </p:nvSpPr>
        <p:spPr bwMode="auto">
          <a:xfrm>
            <a:off x="6910219" y="4447285"/>
            <a:ext cx="1317356" cy="263478"/>
          </a:xfrm>
          <a:custGeom>
            <a:avLst/>
            <a:gdLst>
              <a:gd name="connsiteX0" fmla="*/ 0 w 1317356"/>
              <a:gd name="connsiteY0" fmla="*/ 0 h 263478"/>
              <a:gd name="connsiteX1" fmla="*/ 480447 w 1317356"/>
              <a:gd name="connsiteY1" fmla="*/ 30997 h 263478"/>
              <a:gd name="connsiteX2" fmla="*/ 573437 w 1317356"/>
              <a:gd name="connsiteY2" fmla="*/ 61993 h 263478"/>
              <a:gd name="connsiteX3" fmla="*/ 604434 w 1317356"/>
              <a:gd name="connsiteY3" fmla="*/ 108488 h 263478"/>
              <a:gd name="connsiteX4" fmla="*/ 526942 w 1317356"/>
              <a:gd name="connsiteY4" fmla="*/ 185980 h 263478"/>
              <a:gd name="connsiteX5" fmla="*/ 495946 w 1317356"/>
              <a:gd name="connsiteY5" fmla="*/ 139485 h 263478"/>
              <a:gd name="connsiteX6" fmla="*/ 542441 w 1317356"/>
              <a:gd name="connsiteY6" fmla="*/ 123987 h 263478"/>
              <a:gd name="connsiteX7" fmla="*/ 712922 w 1317356"/>
              <a:gd name="connsiteY7" fmla="*/ 139485 h 263478"/>
              <a:gd name="connsiteX8" fmla="*/ 759417 w 1317356"/>
              <a:gd name="connsiteY8" fmla="*/ 170482 h 263478"/>
              <a:gd name="connsiteX9" fmla="*/ 836908 w 1317356"/>
              <a:gd name="connsiteY9" fmla="*/ 185980 h 263478"/>
              <a:gd name="connsiteX10" fmla="*/ 1100380 w 1317356"/>
              <a:gd name="connsiteY10" fmla="*/ 216977 h 263478"/>
              <a:gd name="connsiteX11" fmla="*/ 1208868 w 1317356"/>
              <a:gd name="connsiteY11" fmla="*/ 247973 h 263478"/>
              <a:gd name="connsiteX12" fmla="*/ 1317356 w 1317356"/>
              <a:gd name="connsiteY12" fmla="*/ 263471 h 26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356" h="263478">
                <a:moveTo>
                  <a:pt x="0" y="0"/>
                </a:moveTo>
                <a:cubicBezTo>
                  <a:pt x="253071" y="50616"/>
                  <a:pt x="-172187" y="-30186"/>
                  <a:pt x="480447" y="30997"/>
                </a:cubicBezTo>
                <a:cubicBezTo>
                  <a:pt x="512978" y="34047"/>
                  <a:pt x="573437" y="61993"/>
                  <a:pt x="573437" y="61993"/>
                </a:cubicBezTo>
                <a:cubicBezTo>
                  <a:pt x="583769" y="77491"/>
                  <a:pt x="604434" y="89861"/>
                  <a:pt x="604434" y="108488"/>
                </a:cubicBezTo>
                <a:cubicBezTo>
                  <a:pt x="604434" y="142928"/>
                  <a:pt x="547606" y="172204"/>
                  <a:pt x="526942" y="185980"/>
                </a:cubicBezTo>
                <a:cubicBezTo>
                  <a:pt x="516610" y="170482"/>
                  <a:pt x="491428" y="157555"/>
                  <a:pt x="495946" y="139485"/>
                </a:cubicBezTo>
                <a:cubicBezTo>
                  <a:pt x="499908" y="123636"/>
                  <a:pt x="526104" y="123987"/>
                  <a:pt x="542441" y="123987"/>
                </a:cubicBezTo>
                <a:cubicBezTo>
                  <a:pt x="599502" y="123987"/>
                  <a:pt x="656095" y="134319"/>
                  <a:pt x="712922" y="139485"/>
                </a:cubicBezTo>
                <a:cubicBezTo>
                  <a:pt x="728420" y="149817"/>
                  <a:pt x="741976" y="163942"/>
                  <a:pt x="759417" y="170482"/>
                </a:cubicBezTo>
                <a:cubicBezTo>
                  <a:pt x="784082" y="179731"/>
                  <a:pt x="810797" y="182499"/>
                  <a:pt x="836908" y="185980"/>
                </a:cubicBezTo>
                <a:cubicBezTo>
                  <a:pt x="977200" y="204685"/>
                  <a:pt x="976406" y="194436"/>
                  <a:pt x="1100380" y="216977"/>
                </a:cubicBezTo>
                <a:cubicBezTo>
                  <a:pt x="1286055" y="250737"/>
                  <a:pt x="1059461" y="214772"/>
                  <a:pt x="1208868" y="247973"/>
                </a:cubicBezTo>
                <a:cubicBezTo>
                  <a:pt x="1282432" y="264320"/>
                  <a:pt x="1274465" y="263471"/>
                  <a:pt x="1317356" y="263471"/>
                </a:cubicBezTo>
              </a:path>
            </a:pathLst>
          </a:custGeom>
          <a:noFill/>
          <a:ln w="19050" cap="flat" cmpd="sng" algn="ctr">
            <a:solidFill>
              <a:srgbClr val="FF0000"/>
            </a:solidFill>
            <a:prstDash val="solid"/>
            <a:round/>
            <a:headEnd type="none" w="med" len="med"/>
            <a:tailEnd type="triangle" w="lg" len="lg"/>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zh-CN" altLang="en-US">
              <a:solidFill>
                <a:srgbClr val="000000"/>
              </a:solidFill>
              <a:latin typeface="Tahoma" pitchFamily="34" charset="0"/>
              <a:ea typeface="宋体" pitchFamily="2" charset="-122"/>
            </a:endParaRPr>
          </a:p>
        </p:txBody>
      </p:sp>
    </p:spTree>
    <p:custDataLst>
      <p:tags r:id="rId1"/>
    </p:custDataLst>
    <p:extLst>
      <p:ext uri="{BB962C8B-B14F-4D97-AF65-F5344CB8AC3E}">
        <p14:creationId xmlns:p14="http://schemas.microsoft.com/office/powerpoint/2010/main" val="3199021391"/>
      </p:ext>
    </p:extLst>
  </p:cSld>
  <p:clrMapOvr>
    <a:masterClrMapping/>
  </p:clrMapOvr>
  <mc:AlternateContent xmlns:mc="http://schemas.openxmlformats.org/markup-compatibility/2006" xmlns:p14="http://schemas.microsoft.com/office/powerpoint/2010/main">
    <mc:Choice Requires="p14">
      <p:transition p14:dur="10" advTm="48968"/>
    </mc:Choice>
    <mc:Fallback xmlns="">
      <p:transition advTm="48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xEl>
                                              <p:pRg st="4" end="4"/>
                                            </p:txEl>
                                          </p:spTgt>
                                        </p:tgtEl>
                                        <p:attrNameLst>
                                          <p:attrName>style.visibility</p:attrName>
                                        </p:attrNameLst>
                                      </p:cBhvr>
                                      <p:to>
                                        <p:strVal val="visible"/>
                                      </p:to>
                                    </p:set>
                                    <p:animEffect transition="in" filter="wipe(left)">
                                      <p:cBhvr>
                                        <p:cTn id="11" dur="500"/>
                                        <p:tgtEl>
                                          <p:spTgt spid="15">
                                            <p:txEl>
                                              <p:pRg st="4" end="4"/>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
                                            <p:txEl>
                                              <p:pRg st="6" end="6"/>
                                            </p:txEl>
                                          </p:spTgt>
                                        </p:tgtEl>
                                        <p:attrNameLst>
                                          <p:attrName>style.visibility</p:attrName>
                                        </p:attrNameLst>
                                      </p:cBhvr>
                                      <p:to>
                                        <p:strVal val="visible"/>
                                      </p:to>
                                    </p:set>
                                    <p:animEffect transition="in" filter="wipe(left)">
                                      <p:cBhvr>
                                        <p:cTn id="15" dur="500"/>
                                        <p:tgtEl>
                                          <p:spTgt spid="15">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wipe(up)">
                                      <p:cBhvr>
                                        <p:cTn id="20" dur="500"/>
                                        <p:tgtEl>
                                          <p:spTgt spid="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wipe(up)">
                                      <p:cBhvr>
                                        <p:cTn id="25" dur="500"/>
                                        <p:tgtEl>
                                          <p:spTgt spid="15">
                                            <p:txEl>
                                              <p:pRg st="2" end="2"/>
                                            </p:txEl>
                                          </p:spTgt>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5">
                                            <p:txEl>
                                              <p:pRg st="3" end="3"/>
                                            </p:txEl>
                                          </p:spTgt>
                                        </p:tgtEl>
                                        <p:attrNameLst>
                                          <p:attrName>style.visibility</p:attrName>
                                        </p:attrNameLst>
                                      </p:cBhvr>
                                      <p:to>
                                        <p:strVal val="visible"/>
                                      </p:to>
                                    </p:set>
                                    <p:animEffect transition="in" filter="wipe(up)">
                                      <p:cBhvr>
                                        <p:cTn id="29" dur="500"/>
                                        <p:tgtEl>
                                          <p:spTgt spid="1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5">
                                            <p:txEl>
                                              <p:pRg st="5" end="5"/>
                                            </p:txEl>
                                          </p:spTgt>
                                        </p:tgtEl>
                                        <p:attrNameLst>
                                          <p:attrName>style.visibility</p:attrName>
                                        </p:attrNameLst>
                                      </p:cBhvr>
                                      <p:to>
                                        <p:strVal val="visible"/>
                                      </p:to>
                                    </p:set>
                                    <p:animEffect transition="in" filter="wipe(left)">
                                      <p:cBhvr>
                                        <p:cTn id="34" dur="500"/>
                                        <p:tgtEl>
                                          <p:spTgt spid="15">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5">
                                            <p:txEl>
                                              <p:pRg st="7" end="7"/>
                                            </p:txEl>
                                          </p:spTgt>
                                        </p:tgtEl>
                                        <p:attrNameLst>
                                          <p:attrName>style.visibility</p:attrName>
                                        </p:attrNameLst>
                                      </p:cBhvr>
                                      <p:to>
                                        <p:strVal val="visible"/>
                                      </p:to>
                                    </p:set>
                                    <p:animEffect transition="in" filter="wipe(left)">
                                      <p:cBhvr>
                                        <p:cTn id="39" dur="500"/>
                                        <p:tgtEl>
                                          <p:spTgt spid="15">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红色微粒体工作述职报告ppt模板"/>
</p:tagLst>
</file>

<file path=ppt/tags/tag10.xml><?xml version="1.0" encoding="utf-8"?>
<p:tagLst xmlns:a="http://schemas.openxmlformats.org/drawingml/2006/main" xmlns:r="http://schemas.openxmlformats.org/officeDocument/2006/relationships" xmlns:p="http://schemas.openxmlformats.org/presentationml/2006/main">
  <p:tag name="TIMING" val="|1|7.2|14.1|14.6"/>
</p:tagLst>
</file>

<file path=ppt/tags/tag11.xml><?xml version="1.0" encoding="utf-8"?>
<p:tagLst xmlns:a="http://schemas.openxmlformats.org/drawingml/2006/main" xmlns:r="http://schemas.openxmlformats.org/officeDocument/2006/relationships" xmlns:p="http://schemas.openxmlformats.org/presentationml/2006/main">
  <p:tag name="TIMING" val="|1|7.2|14.1|14.6"/>
</p:tagLst>
</file>

<file path=ppt/tags/tag12.xml><?xml version="1.0" encoding="utf-8"?>
<p:tagLst xmlns:a="http://schemas.openxmlformats.org/drawingml/2006/main" xmlns:r="http://schemas.openxmlformats.org/officeDocument/2006/relationships" xmlns:p="http://schemas.openxmlformats.org/presentationml/2006/main">
  <p:tag name="TIMING" val="|1|7.2|14.1|14.6"/>
</p:tagLst>
</file>

<file path=ppt/tags/tag13.xml><?xml version="1.0" encoding="utf-8"?>
<p:tagLst xmlns:a="http://schemas.openxmlformats.org/drawingml/2006/main" xmlns:r="http://schemas.openxmlformats.org/officeDocument/2006/relationships" xmlns:p="http://schemas.openxmlformats.org/presentationml/2006/main">
  <p:tag name="TIMING" val="|1|7.2|14.1|14.6"/>
</p:tagLst>
</file>

<file path=ppt/tags/tag14.xml><?xml version="1.0" encoding="utf-8"?>
<p:tagLst xmlns:a="http://schemas.openxmlformats.org/drawingml/2006/main" xmlns:r="http://schemas.openxmlformats.org/officeDocument/2006/relationships" xmlns:p="http://schemas.openxmlformats.org/presentationml/2006/main">
  <p:tag name="TIMING" val="|1|7.2|14.1|14.6"/>
</p:tagLst>
</file>

<file path=ppt/tags/tag15.xml><?xml version="1.0" encoding="utf-8"?>
<p:tagLst xmlns:a="http://schemas.openxmlformats.org/drawingml/2006/main" xmlns:r="http://schemas.openxmlformats.org/officeDocument/2006/relationships" xmlns:p="http://schemas.openxmlformats.org/presentationml/2006/main">
  <p:tag name="TIMING" val="|1|7.2|14.1|14.6"/>
</p:tagLst>
</file>

<file path=ppt/tags/tag16.xml><?xml version="1.0" encoding="utf-8"?>
<p:tagLst xmlns:a="http://schemas.openxmlformats.org/drawingml/2006/main" xmlns:r="http://schemas.openxmlformats.org/officeDocument/2006/relationships" xmlns:p="http://schemas.openxmlformats.org/presentationml/2006/main">
  <p:tag name="TIMING" val="|1|7.2|14.1|14.6"/>
</p:tagLst>
</file>

<file path=ppt/tags/tag17.xml><?xml version="1.0" encoding="utf-8"?>
<p:tagLst xmlns:a="http://schemas.openxmlformats.org/drawingml/2006/main" xmlns:r="http://schemas.openxmlformats.org/officeDocument/2006/relationships" xmlns:p="http://schemas.openxmlformats.org/presentationml/2006/main">
  <p:tag name="TIMING" val="|1|7.2|14.1|14.6"/>
</p:tagLst>
</file>

<file path=ppt/tags/tag18.xml><?xml version="1.0" encoding="utf-8"?>
<p:tagLst xmlns:a="http://schemas.openxmlformats.org/drawingml/2006/main" xmlns:r="http://schemas.openxmlformats.org/officeDocument/2006/relationships" xmlns:p="http://schemas.openxmlformats.org/presentationml/2006/main">
  <p:tag name="TIMING" val="|1|7.2|14.1|14.6"/>
</p:tagLst>
</file>

<file path=ppt/tags/tag19.xml><?xml version="1.0" encoding="utf-8"?>
<p:tagLst xmlns:a="http://schemas.openxmlformats.org/drawingml/2006/main" xmlns:r="http://schemas.openxmlformats.org/officeDocument/2006/relationships" xmlns:p="http://schemas.openxmlformats.org/presentationml/2006/main">
  <p:tag name="TIMING" val="|1|7.2|14.1|14.6"/>
</p:tagLst>
</file>

<file path=ppt/tags/tag2.xml><?xml version="1.0" encoding="utf-8"?>
<p:tagLst xmlns:a="http://schemas.openxmlformats.org/drawingml/2006/main" xmlns:r="http://schemas.openxmlformats.org/officeDocument/2006/relationships" xmlns:p="http://schemas.openxmlformats.org/presentationml/2006/main">
  <p:tag name="TIMING" val="|1|7.2|14.1|14.6"/>
</p:tagLst>
</file>

<file path=ppt/tags/tag20.xml><?xml version="1.0" encoding="utf-8"?>
<p:tagLst xmlns:a="http://schemas.openxmlformats.org/drawingml/2006/main" xmlns:r="http://schemas.openxmlformats.org/officeDocument/2006/relationships" xmlns:p="http://schemas.openxmlformats.org/presentationml/2006/main">
  <p:tag name="TIMING" val="|1|7.2|14.1|14.6"/>
</p:tagLst>
</file>

<file path=ppt/tags/tag21.xml><?xml version="1.0" encoding="utf-8"?>
<p:tagLst xmlns:a="http://schemas.openxmlformats.org/drawingml/2006/main" xmlns:r="http://schemas.openxmlformats.org/officeDocument/2006/relationships" xmlns:p="http://schemas.openxmlformats.org/presentationml/2006/main">
  <p:tag name="TIMING" val="|1|7.2|14.1|14.6"/>
</p:tagLst>
</file>

<file path=ppt/tags/tag22.xml><?xml version="1.0" encoding="utf-8"?>
<p:tagLst xmlns:a="http://schemas.openxmlformats.org/drawingml/2006/main" xmlns:r="http://schemas.openxmlformats.org/officeDocument/2006/relationships" xmlns:p="http://schemas.openxmlformats.org/presentationml/2006/main">
  <p:tag name="TIMING" val="|1|7.2|14.1|14.6"/>
</p:tagLst>
</file>

<file path=ppt/tags/tag23.xml><?xml version="1.0" encoding="utf-8"?>
<p:tagLst xmlns:a="http://schemas.openxmlformats.org/drawingml/2006/main" xmlns:r="http://schemas.openxmlformats.org/officeDocument/2006/relationships" xmlns:p="http://schemas.openxmlformats.org/presentationml/2006/main">
  <p:tag name="TIMING" val="|1|7.2|14.1|14.6"/>
</p:tagLst>
</file>

<file path=ppt/tags/tag24.xml><?xml version="1.0" encoding="utf-8"?>
<p:tagLst xmlns:a="http://schemas.openxmlformats.org/drawingml/2006/main" xmlns:r="http://schemas.openxmlformats.org/officeDocument/2006/relationships" xmlns:p="http://schemas.openxmlformats.org/presentationml/2006/main">
  <p:tag name="TIMING" val="|1|7.2|14.1|14.6"/>
</p:tagLst>
</file>

<file path=ppt/tags/tag25.xml><?xml version="1.0" encoding="utf-8"?>
<p:tagLst xmlns:a="http://schemas.openxmlformats.org/drawingml/2006/main" xmlns:r="http://schemas.openxmlformats.org/officeDocument/2006/relationships" xmlns:p="http://schemas.openxmlformats.org/presentationml/2006/main">
  <p:tag name="TIMING" val="|1|7.2|14.1|14.6"/>
</p:tagLst>
</file>

<file path=ppt/tags/tag26.xml><?xml version="1.0" encoding="utf-8"?>
<p:tagLst xmlns:a="http://schemas.openxmlformats.org/drawingml/2006/main" xmlns:r="http://schemas.openxmlformats.org/officeDocument/2006/relationships" xmlns:p="http://schemas.openxmlformats.org/presentationml/2006/main">
  <p:tag name="TIMING" val="|1|7.2|14.1|14.6"/>
</p:tagLst>
</file>

<file path=ppt/tags/tag27.xml><?xml version="1.0" encoding="utf-8"?>
<p:tagLst xmlns:a="http://schemas.openxmlformats.org/drawingml/2006/main" xmlns:r="http://schemas.openxmlformats.org/officeDocument/2006/relationships" xmlns:p="http://schemas.openxmlformats.org/presentationml/2006/main">
  <p:tag name="TIMING" val="|1|7.2|14.1|14.6"/>
</p:tagLst>
</file>

<file path=ppt/tags/tag28.xml><?xml version="1.0" encoding="utf-8"?>
<p:tagLst xmlns:a="http://schemas.openxmlformats.org/drawingml/2006/main" xmlns:r="http://schemas.openxmlformats.org/officeDocument/2006/relationships" xmlns:p="http://schemas.openxmlformats.org/presentationml/2006/main">
  <p:tag name="TIMING" val="|1|7.2|14.1|14.6"/>
</p:tagLst>
</file>

<file path=ppt/tags/tag29.xml><?xml version="1.0" encoding="utf-8"?>
<p:tagLst xmlns:a="http://schemas.openxmlformats.org/drawingml/2006/main" xmlns:r="http://schemas.openxmlformats.org/officeDocument/2006/relationships" xmlns:p="http://schemas.openxmlformats.org/presentationml/2006/main">
  <p:tag name="TIMING" val="|1|7.2|14.1|14.6"/>
</p:tagLst>
</file>

<file path=ppt/tags/tag3.xml><?xml version="1.0" encoding="utf-8"?>
<p:tagLst xmlns:a="http://schemas.openxmlformats.org/drawingml/2006/main" xmlns:r="http://schemas.openxmlformats.org/officeDocument/2006/relationships" xmlns:p="http://schemas.openxmlformats.org/presentationml/2006/main">
  <p:tag name="TIMING" val="|1|7.2|14.1|14.6"/>
</p:tagLst>
</file>

<file path=ppt/tags/tag30.xml><?xml version="1.0" encoding="utf-8"?>
<p:tagLst xmlns:a="http://schemas.openxmlformats.org/drawingml/2006/main" xmlns:r="http://schemas.openxmlformats.org/officeDocument/2006/relationships" xmlns:p="http://schemas.openxmlformats.org/presentationml/2006/main">
  <p:tag name="TIMING" val="|1|7.2|14.1|14.6"/>
</p:tagLst>
</file>

<file path=ppt/tags/tag31.xml><?xml version="1.0" encoding="utf-8"?>
<p:tagLst xmlns:a="http://schemas.openxmlformats.org/drawingml/2006/main" xmlns:r="http://schemas.openxmlformats.org/officeDocument/2006/relationships" xmlns:p="http://schemas.openxmlformats.org/presentationml/2006/main">
  <p:tag name="TIMING" val="|1|7.2|14.1|14.6"/>
</p:tagLst>
</file>

<file path=ppt/tags/tag32.xml><?xml version="1.0" encoding="utf-8"?>
<p:tagLst xmlns:a="http://schemas.openxmlformats.org/drawingml/2006/main" xmlns:r="http://schemas.openxmlformats.org/officeDocument/2006/relationships" xmlns:p="http://schemas.openxmlformats.org/presentationml/2006/main">
  <p:tag name="TIMING" val="|1|7.2|14.1|14.6"/>
</p:tagLst>
</file>

<file path=ppt/tags/tag33.xml><?xml version="1.0" encoding="utf-8"?>
<p:tagLst xmlns:a="http://schemas.openxmlformats.org/drawingml/2006/main" xmlns:r="http://schemas.openxmlformats.org/officeDocument/2006/relationships" xmlns:p="http://schemas.openxmlformats.org/presentationml/2006/main">
  <p:tag name="TIMING" val="|1|7.2|14.1|14.6"/>
</p:tagLst>
</file>

<file path=ppt/tags/tag34.xml><?xml version="1.0" encoding="utf-8"?>
<p:tagLst xmlns:a="http://schemas.openxmlformats.org/drawingml/2006/main" xmlns:r="http://schemas.openxmlformats.org/officeDocument/2006/relationships" xmlns:p="http://schemas.openxmlformats.org/presentationml/2006/main">
  <p:tag name="TIMING" val="|1|7.2|14.1|14.6"/>
</p:tagLst>
</file>

<file path=ppt/tags/tag35.xml><?xml version="1.0" encoding="utf-8"?>
<p:tagLst xmlns:a="http://schemas.openxmlformats.org/drawingml/2006/main" xmlns:r="http://schemas.openxmlformats.org/officeDocument/2006/relationships" xmlns:p="http://schemas.openxmlformats.org/presentationml/2006/main">
  <p:tag name="TIMING" val="|1|7.2|14.1|14.6"/>
</p:tagLst>
</file>

<file path=ppt/tags/tag36.xml><?xml version="1.0" encoding="utf-8"?>
<p:tagLst xmlns:a="http://schemas.openxmlformats.org/drawingml/2006/main" xmlns:r="http://schemas.openxmlformats.org/officeDocument/2006/relationships" xmlns:p="http://schemas.openxmlformats.org/presentationml/2006/main">
  <p:tag name="TIMING" val="|1|7.2|14.1|14.6"/>
</p:tagLst>
</file>

<file path=ppt/tags/tag37.xml><?xml version="1.0" encoding="utf-8"?>
<p:tagLst xmlns:a="http://schemas.openxmlformats.org/drawingml/2006/main" xmlns:r="http://schemas.openxmlformats.org/officeDocument/2006/relationships" xmlns:p="http://schemas.openxmlformats.org/presentationml/2006/main">
  <p:tag name="TIMING" val="|1|7.2|14.1|14.6"/>
</p:tagLst>
</file>

<file path=ppt/tags/tag38.xml><?xml version="1.0" encoding="utf-8"?>
<p:tagLst xmlns:a="http://schemas.openxmlformats.org/drawingml/2006/main" xmlns:r="http://schemas.openxmlformats.org/officeDocument/2006/relationships" xmlns:p="http://schemas.openxmlformats.org/presentationml/2006/main">
  <p:tag name="TIMING" val="|1|7.2|14.1|14.6"/>
</p:tagLst>
</file>

<file path=ppt/tags/tag39.xml><?xml version="1.0" encoding="utf-8"?>
<p:tagLst xmlns:a="http://schemas.openxmlformats.org/drawingml/2006/main" xmlns:r="http://schemas.openxmlformats.org/officeDocument/2006/relationships" xmlns:p="http://schemas.openxmlformats.org/presentationml/2006/main">
  <p:tag name="TIMING" val="|1|7.2|14.1|14.6"/>
</p:tagLst>
</file>

<file path=ppt/tags/tag4.xml><?xml version="1.0" encoding="utf-8"?>
<p:tagLst xmlns:a="http://schemas.openxmlformats.org/drawingml/2006/main" xmlns:r="http://schemas.openxmlformats.org/officeDocument/2006/relationships" xmlns:p="http://schemas.openxmlformats.org/presentationml/2006/main">
  <p:tag name="TIMING" val="|1|7.2|14.1|14.6"/>
</p:tagLst>
</file>

<file path=ppt/tags/tag40.xml><?xml version="1.0" encoding="utf-8"?>
<p:tagLst xmlns:a="http://schemas.openxmlformats.org/drawingml/2006/main" xmlns:r="http://schemas.openxmlformats.org/officeDocument/2006/relationships" xmlns:p="http://schemas.openxmlformats.org/presentationml/2006/main">
  <p:tag name="TIMING" val="|1|7.2|14.1|14.6"/>
</p:tagLst>
</file>

<file path=ppt/tags/tag41.xml><?xml version="1.0" encoding="utf-8"?>
<p:tagLst xmlns:a="http://schemas.openxmlformats.org/drawingml/2006/main" xmlns:r="http://schemas.openxmlformats.org/officeDocument/2006/relationships" xmlns:p="http://schemas.openxmlformats.org/presentationml/2006/main">
  <p:tag name="TIMING" val="|1|7.2|14.1|14.6"/>
</p:tagLst>
</file>

<file path=ppt/tags/tag42.xml><?xml version="1.0" encoding="utf-8"?>
<p:tagLst xmlns:a="http://schemas.openxmlformats.org/drawingml/2006/main" xmlns:r="http://schemas.openxmlformats.org/officeDocument/2006/relationships" xmlns:p="http://schemas.openxmlformats.org/presentationml/2006/main">
  <p:tag name="TIMING" val="|1|7.2|14.1|14.6"/>
</p:tagLst>
</file>

<file path=ppt/tags/tag43.xml><?xml version="1.0" encoding="utf-8"?>
<p:tagLst xmlns:a="http://schemas.openxmlformats.org/drawingml/2006/main" xmlns:r="http://schemas.openxmlformats.org/officeDocument/2006/relationships" xmlns:p="http://schemas.openxmlformats.org/presentationml/2006/main">
  <p:tag name="TIMING" val="|1|7.2|14.1|14.6"/>
</p:tagLst>
</file>

<file path=ppt/tags/tag44.xml><?xml version="1.0" encoding="utf-8"?>
<p:tagLst xmlns:a="http://schemas.openxmlformats.org/drawingml/2006/main" xmlns:r="http://schemas.openxmlformats.org/officeDocument/2006/relationships" xmlns:p="http://schemas.openxmlformats.org/presentationml/2006/main">
  <p:tag name="TIMING" val="|1|7.2|14.1|14.6"/>
</p:tagLst>
</file>

<file path=ppt/tags/tag45.xml><?xml version="1.0" encoding="utf-8"?>
<p:tagLst xmlns:a="http://schemas.openxmlformats.org/drawingml/2006/main" xmlns:r="http://schemas.openxmlformats.org/officeDocument/2006/relationships" xmlns:p="http://schemas.openxmlformats.org/presentationml/2006/main">
  <p:tag name="TIMING" val="|1|7.2|14.1|14.6"/>
</p:tagLst>
</file>

<file path=ppt/tags/tag46.xml><?xml version="1.0" encoding="utf-8"?>
<p:tagLst xmlns:a="http://schemas.openxmlformats.org/drawingml/2006/main" xmlns:r="http://schemas.openxmlformats.org/officeDocument/2006/relationships" xmlns:p="http://schemas.openxmlformats.org/presentationml/2006/main">
  <p:tag name="TIMING" val="|1|7.2|14.1|14.6"/>
</p:tagLst>
</file>

<file path=ppt/tags/tag47.xml><?xml version="1.0" encoding="utf-8"?>
<p:tagLst xmlns:a="http://schemas.openxmlformats.org/drawingml/2006/main" xmlns:r="http://schemas.openxmlformats.org/officeDocument/2006/relationships" xmlns:p="http://schemas.openxmlformats.org/presentationml/2006/main">
  <p:tag name="TIMING" val="|1|7.2|14.1|14.6"/>
</p:tagLst>
</file>

<file path=ppt/tags/tag48.xml><?xml version="1.0" encoding="utf-8"?>
<p:tagLst xmlns:a="http://schemas.openxmlformats.org/drawingml/2006/main" xmlns:r="http://schemas.openxmlformats.org/officeDocument/2006/relationships" xmlns:p="http://schemas.openxmlformats.org/presentationml/2006/main">
  <p:tag name="TIMING" val="|1|7.2|14.1|14.6"/>
</p:tagLst>
</file>

<file path=ppt/tags/tag49.xml><?xml version="1.0" encoding="utf-8"?>
<p:tagLst xmlns:a="http://schemas.openxmlformats.org/drawingml/2006/main" xmlns:r="http://schemas.openxmlformats.org/officeDocument/2006/relationships" xmlns:p="http://schemas.openxmlformats.org/presentationml/2006/main">
  <p:tag name="TIMING" val="|1|7.2|14.1|14.6"/>
</p:tagLst>
</file>

<file path=ppt/tags/tag5.xml><?xml version="1.0" encoding="utf-8"?>
<p:tagLst xmlns:a="http://schemas.openxmlformats.org/drawingml/2006/main" xmlns:r="http://schemas.openxmlformats.org/officeDocument/2006/relationships" xmlns:p="http://schemas.openxmlformats.org/presentationml/2006/main">
  <p:tag name="TIMING" val="|1|7.2|14.1|14.6"/>
</p:tagLst>
</file>

<file path=ppt/tags/tag50.xml><?xml version="1.0" encoding="utf-8"?>
<p:tagLst xmlns:a="http://schemas.openxmlformats.org/drawingml/2006/main" xmlns:r="http://schemas.openxmlformats.org/officeDocument/2006/relationships" xmlns:p="http://schemas.openxmlformats.org/presentationml/2006/main">
  <p:tag name="TIMING" val="|1|7.2|14.1|14.6"/>
</p:tagLst>
</file>

<file path=ppt/tags/tag51.xml><?xml version="1.0" encoding="utf-8"?>
<p:tagLst xmlns:a="http://schemas.openxmlformats.org/drawingml/2006/main" xmlns:r="http://schemas.openxmlformats.org/officeDocument/2006/relationships" xmlns:p="http://schemas.openxmlformats.org/presentationml/2006/main">
  <p:tag name="TIMING" val="|1|7.2|14.1|14.6"/>
</p:tagLst>
</file>

<file path=ppt/tags/tag52.xml><?xml version="1.0" encoding="utf-8"?>
<p:tagLst xmlns:a="http://schemas.openxmlformats.org/drawingml/2006/main" xmlns:r="http://schemas.openxmlformats.org/officeDocument/2006/relationships" xmlns:p="http://schemas.openxmlformats.org/presentationml/2006/main">
  <p:tag name="TIMING" val="|1|7.2|14.1|14.6"/>
</p:tagLst>
</file>

<file path=ppt/tags/tag53.xml><?xml version="1.0" encoding="utf-8"?>
<p:tagLst xmlns:a="http://schemas.openxmlformats.org/drawingml/2006/main" xmlns:r="http://schemas.openxmlformats.org/officeDocument/2006/relationships" xmlns:p="http://schemas.openxmlformats.org/presentationml/2006/main">
  <p:tag name="TIMING" val="|1|7.2|14.1|14.6"/>
</p:tagLst>
</file>

<file path=ppt/tags/tag54.xml><?xml version="1.0" encoding="utf-8"?>
<p:tagLst xmlns:a="http://schemas.openxmlformats.org/drawingml/2006/main" xmlns:r="http://schemas.openxmlformats.org/officeDocument/2006/relationships" xmlns:p="http://schemas.openxmlformats.org/presentationml/2006/main">
  <p:tag name="TIMING" val="|1|7.2|14.1|14.6"/>
</p:tagLst>
</file>

<file path=ppt/tags/tag55.xml><?xml version="1.0" encoding="utf-8"?>
<p:tagLst xmlns:a="http://schemas.openxmlformats.org/drawingml/2006/main" xmlns:r="http://schemas.openxmlformats.org/officeDocument/2006/relationships" xmlns:p="http://schemas.openxmlformats.org/presentationml/2006/main">
  <p:tag name="TIMING" val="|1|7.2|14.1|14.6"/>
</p:tagLst>
</file>

<file path=ppt/tags/tag56.xml><?xml version="1.0" encoding="utf-8"?>
<p:tagLst xmlns:a="http://schemas.openxmlformats.org/drawingml/2006/main" xmlns:r="http://schemas.openxmlformats.org/officeDocument/2006/relationships" xmlns:p="http://schemas.openxmlformats.org/presentationml/2006/main">
  <p:tag name="TIMING" val="|1|7.2|14.1|14.6"/>
</p:tagLst>
</file>

<file path=ppt/tags/tag57.xml><?xml version="1.0" encoding="utf-8"?>
<p:tagLst xmlns:a="http://schemas.openxmlformats.org/drawingml/2006/main" xmlns:r="http://schemas.openxmlformats.org/officeDocument/2006/relationships" xmlns:p="http://schemas.openxmlformats.org/presentationml/2006/main">
  <p:tag name="TIMING" val="|1|7.2|14.1|14.6"/>
</p:tagLst>
</file>

<file path=ppt/tags/tag58.xml><?xml version="1.0" encoding="utf-8"?>
<p:tagLst xmlns:a="http://schemas.openxmlformats.org/drawingml/2006/main" xmlns:r="http://schemas.openxmlformats.org/officeDocument/2006/relationships" xmlns:p="http://schemas.openxmlformats.org/presentationml/2006/main">
  <p:tag name="TIMING" val="|1|7.2|14.1|14.6"/>
</p:tagLst>
</file>

<file path=ppt/tags/tag59.xml><?xml version="1.0" encoding="utf-8"?>
<p:tagLst xmlns:a="http://schemas.openxmlformats.org/drawingml/2006/main" xmlns:r="http://schemas.openxmlformats.org/officeDocument/2006/relationships" xmlns:p="http://schemas.openxmlformats.org/presentationml/2006/main">
  <p:tag name="TIMING" val="|1|7.2|14.1|14.6"/>
</p:tagLst>
</file>

<file path=ppt/tags/tag6.xml><?xml version="1.0" encoding="utf-8"?>
<p:tagLst xmlns:a="http://schemas.openxmlformats.org/drawingml/2006/main" xmlns:r="http://schemas.openxmlformats.org/officeDocument/2006/relationships" xmlns:p="http://schemas.openxmlformats.org/presentationml/2006/main">
  <p:tag name="TIMING" val="|1|7.2|14.1|14.6"/>
</p:tagLst>
</file>

<file path=ppt/tags/tag60.xml><?xml version="1.0" encoding="utf-8"?>
<p:tagLst xmlns:a="http://schemas.openxmlformats.org/drawingml/2006/main" xmlns:r="http://schemas.openxmlformats.org/officeDocument/2006/relationships" xmlns:p="http://schemas.openxmlformats.org/presentationml/2006/main">
  <p:tag name="TIMING" val="|1|7.2|14.1|14.6"/>
</p:tagLst>
</file>

<file path=ppt/tags/tag61.xml><?xml version="1.0" encoding="utf-8"?>
<p:tagLst xmlns:a="http://schemas.openxmlformats.org/drawingml/2006/main" xmlns:r="http://schemas.openxmlformats.org/officeDocument/2006/relationships" xmlns:p="http://schemas.openxmlformats.org/presentationml/2006/main">
  <p:tag name="TIMING" val="|1|7.2|14.1|14.6"/>
</p:tagLst>
</file>

<file path=ppt/tags/tag62.xml><?xml version="1.0" encoding="utf-8"?>
<p:tagLst xmlns:a="http://schemas.openxmlformats.org/drawingml/2006/main" xmlns:r="http://schemas.openxmlformats.org/officeDocument/2006/relationships" xmlns:p="http://schemas.openxmlformats.org/presentationml/2006/main">
  <p:tag name="TIMING" val="|1|7.2|14.1|14.6"/>
</p:tagLst>
</file>

<file path=ppt/tags/tag63.xml><?xml version="1.0" encoding="utf-8"?>
<p:tagLst xmlns:a="http://schemas.openxmlformats.org/drawingml/2006/main" xmlns:r="http://schemas.openxmlformats.org/officeDocument/2006/relationships" xmlns:p="http://schemas.openxmlformats.org/presentationml/2006/main">
  <p:tag name="TIMING" val="|1|7.2|14.1|14.6"/>
</p:tagLst>
</file>

<file path=ppt/tags/tag64.xml><?xml version="1.0" encoding="utf-8"?>
<p:tagLst xmlns:a="http://schemas.openxmlformats.org/drawingml/2006/main" xmlns:r="http://schemas.openxmlformats.org/officeDocument/2006/relationships" xmlns:p="http://schemas.openxmlformats.org/presentationml/2006/main">
  <p:tag name="TIMING" val="|1|7.2|14.1|14.6"/>
</p:tagLst>
</file>

<file path=ppt/tags/tag65.xml><?xml version="1.0" encoding="utf-8"?>
<p:tagLst xmlns:a="http://schemas.openxmlformats.org/drawingml/2006/main" xmlns:r="http://schemas.openxmlformats.org/officeDocument/2006/relationships" xmlns:p="http://schemas.openxmlformats.org/presentationml/2006/main">
  <p:tag name="TIMING" val="|1|7.2|14.1|14.6"/>
</p:tagLst>
</file>

<file path=ppt/tags/tag66.xml><?xml version="1.0" encoding="utf-8"?>
<p:tagLst xmlns:a="http://schemas.openxmlformats.org/drawingml/2006/main" xmlns:r="http://schemas.openxmlformats.org/officeDocument/2006/relationships" xmlns:p="http://schemas.openxmlformats.org/presentationml/2006/main">
  <p:tag name="TIMING" val="|1|7.2|14.1|14.6"/>
</p:tagLst>
</file>

<file path=ppt/tags/tag67.xml><?xml version="1.0" encoding="utf-8"?>
<p:tagLst xmlns:a="http://schemas.openxmlformats.org/drawingml/2006/main" xmlns:r="http://schemas.openxmlformats.org/officeDocument/2006/relationships" xmlns:p="http://schemas.openxmlformats.org/presentationml/2006/main">
  <p:tag name="TIMING" val="|1|7.2|14.1|14.6"/>
</p:tagLst>
</file>

<file path=ppt/tags/tag68.xml><?xml version="1.0" encoding="utf-8"?>
<p:tagLst xmlns:a="http://schemas.openxmlformats.org/drawingml/2006/main" xmlns:r="http://schemas.openxmlformats.org/officeDocument/2006/relationships" xmlns:p="http://schemas.openxmlformats.org/presentationml/2006/main">
  <p:tag name="TIMING" val="|1|7.2|14.1|14.6"/>
</p:tagLst>
</file>

<file path=ppt/tags/tag69.xml><?xml version="1.0" encoding="utf-8"?>
<p:tagLst xmlns:a="http://schemas.openxmlformats.org/drawingml/2006/main" xmlns:r="http://schemas.openxmlformats.org/officeDocument/2006/relationships" xmlns:p="http://schemas.openxmlformats.org/presentationml/2006/main">
  <p:tag name="TIMING" val="|1|7.2|14.1|14.6"/>
</p:tagLst>
</file>

<file path=ppt/tags/tag7.xml><?xml version="1.0" encoding="utf-8"?>
<p:tagLst xmlns:a="http://schemas.openxmlformats.org/drawingml/2006/main" xmlns:r="http://schemas.openxmlformats.org/officeDocument/2006/relationships" xmlns:p="http://schemas.openxmlformats.org/presentationml/2006/main">
  <p:tag name="TIMING" val="|1|7.2|14.1|14.6"/>
</p:tagLst>
</file>

<file path=ppt/tags/tag70.xml><?xml version="1.0" encoding="utf-8"?>
<p:tagLst xmlns:a="http://schemas.openxmlformats.org/drawingml/2006/main" xmlns:r="http://schemas.openxmlformats.org/officeDocument/2006/relationships" xmlns:p="http://schemas.openxmlformats.org/presentationml/2006/main">
  <p:tag name="TIMING" val="|1|7.2|14.1|14.6"/>
</p:tagLst>
</file>

<file path=ppt/tags/tag71.xml><?xml version="1.0" encoding="utf-8"?>
<p:tagLst xmlns:a="http://schemas.openxmlformats.org/drawingml/2006/main" xmlns:r="http://schemas.openxmlformats.org/officeDocument/2006/relationships" xmlns:p="http://schemas.openxmlformats.org/presentationml/2006/main">
  <p:tag name="TIMING" val="|1|7.2|14.1|14.6"/>
</p:tagLst>
</file>

<file path=ppt/tags/tag72.xml><?xml version="1.0" encoding="utf-8"?>
<p:tagLst xmlns:a="http://schemas.openxmlformats.org/drawingml/2006/main" xmlns:r="http://schemas.openxmlformats.org/officeDocument/2006/relationships" xmlns:p="http://schemas.openxmlformats.org/presentationml/2006/main">
  <p:tag name="TIMING" val="|1|7.2|14.1|14.6"/>
</p:tagLst>
</file>

<file path=ppt/tags/tag73.xml><?xml version="1.0" encoding="utf-8"?>
<p:tagLst xmlns:a="http://schemas.openxmlformats.org/drawingml/2006/main" xmlns:r="http://schemas.openxmlformats.org/officeDocument/2006/relationships" xmlns:p="http://schemas.openxmlformats.org/presentationml/2006/main">
  <p:tag name="TIMING" val="|1|7.2|14.1|14.6"/>
</p:tagLst>
</file>

<file path=ppt/tags/tag74.xml><?xml version="1.0" encoding="utf-8"?>
<p:tagLst xmlns:a="http://schemas.openxmlformats.org/drawingml/2006/main" xmlns:r="http://schemas.openxmlformats.org/officeDocument/2006/relationships" xmlns:p="http://schemas.openxmlformats.org/presentationml/2006/main">
  <p:tag name="TIMING" val="|1|7.2|14.1|14.6"/>
</p:tagLst>
</file>

<file path=ppt/tags/tag75.xml><?xml version="1.0" encoding="utf-8"?>
<p:tagLst xmlns:a="http://schemas.openxmlformats.org/drawingml/2006/main" xmlns:r="http://schemas.openxmlformats.org/officeDocument/2006/relationships" xmlns:p="http://schemas.openxmlformats.org/presentationml/2006/main">
  <p:tag name="TIMING" val="|1|7.2|14.1|14.6"/>
</p:tagLst>
</file>

<file path=ppt/tags/tag76.xml><?xml version="1.0" encoding="utf-8"?>
<p:tagLst xmlns:a="http://schemas.openxmlformats.org/drawingml/2006/main" xmlns:r="http://schemas.openxmlformats.org/officeDocument/2006/relationships" xmlns:p="http://schemas.openxmlformats.org/presentationml/2006/main">
  <p:tag name="TIMING" val="|1|7.2|14.1|14.6"/>
</p:tagLst>
</file>

<file path=ppt/tags/tag77.xml><?xml version="1.0" encoding="utf-8"?>
<p:tagLst xmlns:a="http://schemas.openxmlformats.org/drawingml/2006/main" xmlns:r="http://schemas.openxmlformats.org/officeDocument/2006/relationships" xmlns:p="http://schemas.openxmlformats.org/presentationml/2006/main">
  <p:tag name="TIMING" val="|1|7.2|14.1|14.6"/>
</p:tagLst>
</file>

<file path=ppt/tags/tag78.xml><?xml version="1.0" encoding="utf-8"?>
<p:tagLst xmlns:a="http://schemas.openxmlformats.org/drawingml/2006/main" xmlns:r="http://schemas.openxmlformats.org/officeDocument/2006/relationships" xmlns:p="http://schemas.openxmlformats.org/presentationml/2006/main">
  <p:tag name="TIMING" val="|1|7.2|14.1|14.6"/>
</p:tagLst>
</file>

<file path=ppt/tags/tag79.xml><?xml version="1.0" encoding="utf-8"?>
<p:tagLst xmlns:a="http://schemas.openxmlformats.org/drawingml/2006/main" xmlns:r="http://schemas.openxmlformats.org/officeDocument/2006/relationships" xmlns:p="http://schemas.openxmlformats.org/presentationml/2006/main">
  <p:tag name="TIMING" val="|1|7.2|14.1|14.6"/>
</p:tagLst>
</file>

<file path=ppt/tags/tag8.xml><?xml version="1.0" encoding="utf-8"?>
<p:tagLst xmlns:a="http://schemas.openxmlformats.org/drawingml/2006/main" xmlns:r="http://schemas.openxmlformats.org/officeDocument/2006/relationships" xmlns:p="http://schemas.openxmlformats.org/presentationml/2006/main">
  <p:tag name="TIMING" val="|1|7.2|14.1|14.6"/>
</p:tagLst>
</file>

<file path=ppt/tags/tag80.xml><?xml version="1.0" encoding="utf-8"?>
<p:tagLst xmlns:a="http://schemas.openxmlformats.org/drawingml/2006/main" xmlns:r="http://schemas.openxmlformats.org/officeDocument/2006/relationships" xmlns:p="http://schemas.openxmlformats.org/presentationml/2006/main">
  <p:tag name="TIMING" val="|1|7.2|14.1|14.6"/>
</p:tagLst>
</file>

<file path=ppt/tags/tag81.xml><?xml version="1.0" encoding="utf-8"?>
<p:tagLst xmlns:a="http://schemas.openxmlformats.org/drawingml/2006/main" xmlns:r="http://schemas.openxmlformats.org/officeDocument/2006/relationships" xmlns:p="http://schemas.openxmlformats.org/presentationml/2006/main">
  <p:tag name="TIMING" val="|1|7.2|14.1|14.6"/>
</p:tagLst>
</file>

<file path=ppt/tags/tag9.xml><?xml version="1.0" encoding="utf-8"?>
<p:tagLst xmlns:a="http://schemas.openxmlformats.org/drawingml/2006/main" xmlns:r="http://schemas.openxmlformats.org/officeDocument/2006/relationships" xmlns:p="http://schemas.openxmlformats.org/presentationml/2006/main">
  <p:tag name="TIMING" val="|1|7.2|14.1|14.6"/>
</p:tagLst>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10028</Words>
  <Application>Microsoft Office PowerPoint</Application>
  <PresentationFormat>宽屏</PresentationFormat>
  <Paragraphs>1045</Paragraphs>
  <Slides>89</Slides>
  <Notes>89</Notes>
  <HiddenSlides>0</HiddenSlides>
  <MMClips>0</MMClips>
  <ScaleCrop>false</ScaleCrop>
  <HeadingPairs>
    <vt:vector size="8" baseType="variant">
      <vt:variant>
        <vt:lpstr>已用的字体</vt:lpstr>
      </vt:variant>
      <vt:variant>
        <vt:i4>27</vt:i4>
      </vt:variant>
      <vt:variant>
        <vt:lpstr>主题</vt:lpstr>
      </vt:variant>
      <vt:variant>
        <vt:i4>2</vt:i4>
      </vt:variant>
      <vt:variant>
        <vt:lpstr>嵌入 OLE 服务器</vt:lpstr>
      </vt:variant>
      <vt:variant>
        <vt:i4>1</vt:i4>
      </vt:variant>
      <vt:variant>
        <vt:lpstr>幻灯片标题</vt:lpstr>
      </vt:variant>
      <vt:variant>
        <vt:i4>89</vt:i4>
      </vt:variant>
    </vt:vector>
  </HeadingPairs>
  <TitlesOfParts>
    <vt:vector size="119" baseType="lpstr">
      <vt:lpstr>KaiTi</vt:lpstr>
      <vt:lpstr>等线</vt:lpstr>
      <vt:lpstr>等线 Light</vt:lpstr>
      <vt:lpstr>黑体</vt:lpstr>
      <vt:lpstr>华文行楷</vt:lpstr>
      <vt:lpstr>华文楷体</vt:lpstr>
      <vt:lpstr>华文中宋</vt:lpstr>
      <vt:lpstr>楷体</vt:lpstr>
      <vt:lpstr>楷体_GB2312</vt:lpstr>
      <vt:lpstr>隶书</vt:lpstr>
      <vt:lpstr>宋体</vt:lpstr>
      <vt:lpstr>微软雅黑</vt:lpstr>
      <vt:lpstr>微软雅黑</vt:lpstr>
      <vt:lpstr>Arial</vt:lpstr>
      <vt:lpstr>Arial Black</vt:lpstr>
      <vt:lpstr>Arial Narrow</vt:lpstr>
      <vt:lpstr>Calibri</vt:lpstr>
      <vt:lpstr>Calibri Light</vt:lpstr>
      <vt:lpstr>Comic Sans MS</vt:lpstr>
      <vt:lpstr>Constantia</vt:lpstr>
      <vt:lpstr>CordiaUPC</vt:lpstr>
      <vt:lpstr>Helvetica</vt:lpstr>
      <vt:lpstr>Kartika</vt:lpstr>
      <vt:lpstr>Tahoma</vt:lpstr>
      <vt:lpstr>Times New Roman</vt:lpstr>
      <vt:lpstr>Wingdings</vt:lpstr>
      <vt:lpstr>Wingdings 2</vt:lpstr>
      <vt:lpstr>自定义设计方案</vt:lpstr>
      <vt:lpstr>1_自定义设计方案</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红色微粒体工作述职报告ppt模板</dc:title>
  <dc:creator/>
  <cp:lastModifiedBy/>
  <cp:revision>1</cp:revision>
  <dcterms:created xsi:type="dcterms:W3CDTF">2017-02-16T14:15:20Z</dcterms:created>
  <dcterms:modified xsi:type="dcterms:W3CDTF">2021-11-18T04:37:32Z</dcterms:modified>
</cp:coreProperties>
</file>